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750" r:id="rId2"/>
  </p:sldMasterIdLst>
  <p:notesMasterIdLst>
    <p:notesMasterId r:id="rId13"/>
  </p:notesMasterIdLst>
  <p:handoutMasterIdLst>
    <p:handoutMasterId r:id="rId14"/>
  </p:handoutMasterIdLst>
  <p:sldIdLst>
    <p:sldId id="256" r:id="rId3"/>
    <p:sldId id="609" r:id="rId4"/>
    <p:sldId id="402" r:id="rId5"/>
    <p:sldId id="624" r:id="rId6"/>
    <p:sldId id="626" r:id="rId7"/>
    <p:sldId id="610" r:id="rId8"/>
    <p:sldId id="627" r:id="rId9"/>
    <p:sldId id="618" r:id="rId10"/>
    <p:sldId id="611" r:id="rId11"/>
    <p:sldId id="619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4B233"/>
    <a:srgbClr val="058BFF"/>
    <a:srgbClr val="3B48D5"/>
    <a:srgbClr val="001BA3"/>
    <a:srgbClr val="323EB9"/>
    <a:srgbClr val="3836FF"/>
    <a:srgbClr val="2F2EE5"/>
    <a:srgbClr val="032DFF"/>
    <a:srgbClr val="126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6"/>
    <p:restoredTop sz="89796" autoAdjust="0"/>
  </p:normalViewPr>
  <p:slideViewPr>
    <p:cSldViewPr snapToObjects="1">
      <p:cViewPr varScale="1">
        <p:scale>
          <a:sx n="114" d="100"/>
          <a:sy n="114" d="100"/>
        </p:scale>
        <p:origin x="25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1206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4539">
              <a:defRPr sz="12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96" y="1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4539">
              <a:defRPr sz="12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4539">
              <a:defRPr sz="1200"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96" y="8832195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4539">
              <a:defRPr sz="1200"/>
            </a:lvl1pPr>
          </a:lstStyle>
          <a:p>
            <a:fld id="{8F0CD8C1-0229-4773-991A-3BCBC0959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25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4539">
              <a:defRPr sz="1200">
                <a:solidFill>
                  <a:schemeClr val="tx1"/>
                </a:solidFill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396" y="1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4539">
              <a:defRPr sz="1200">
                <a:solidFill>
                  <a:schemeClr val="tx1"/>
                </a:solidFill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78" y="4416099"/>
            <a:ext cx="5047858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4539">
              <a:defRPr sz="1200">
                <a:solidFill>
                  <a:schemeClr val="tx1"/>
                </a:solidFill>
                <a:latin typeface="Times New Roman" pitchFamily="4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396" y="8832195"/>
            <a:ext cx="298241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4539">
              <a:defRPr sz="1200">
                <a:solidFill>
                  <a:schemeClr val="tx1"/>
                </a:solidFill>
              </a:defRPr>
            </a:lvl1pPr>
          </a:lstStyle>
          <a:p>
            <a:fld id="{DAA430C4-A91C-45E8-9150-D58AD1F6B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71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4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1pPr>
            <a:lvl2pPr marL="710483" indent="-273263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marL="1093051" indent="-218610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marL="1530271" indent="-218610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marL="1967492" indent="-218610" defTabSz="924539" eaLnBrk="0" hangingPunct="0"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40E01E0-412B-48F8-850E-3B5C2C19CDA7}" type="slidenum">
              <a:rPr 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8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 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What are some circumstances that a foreign company would want to file a local proceeding plus a chapter 15?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 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What’s the status of </a:t>
            </a:r>
            <a:r>
              <a:rPr kumimoji="1" lang="en-US" sz="1200" b="0" i="0" kern="1200" dirty="0" err="1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nondebtor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 releases and chapter 15 and what are some implications of the evolving jurisprudence on </a:t>
            </a:r>
            <a:r>
              <a:rPr kumimoji="1" lang="en-US" sz="1200" b="0" i="0" kern="1200" dirty="0" err="1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crossborder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 restructurings?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 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How do courts determine COMI  -- why is that sometimes a complicated analysis?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rgbClr val="222222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Groups of companies – What happens if COMI of the group is say, Chile, but one of companies is entirely located in Brazil?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1" lang="en-US" sz="1200" b="0" i="0" kern="1200" dirty="0">
              <a:solidFill>
                <a:schemeClr val="tx1"/>
              </a:solidFill>
              <a:effectLst/>
              <a:latin typeface="Times New Roman" pitchFamily="48" charset="0"/>
              <a:ea typeface="MS PGothic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71F4-764C-49F7-F26E-43C3084D1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0B45C-D635-E6D6-6BB2-8D88044D4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3617F-0F06-EEA9-4B36-CF25B98A4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 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What are some circumstances that a foreign company would want to file a local proceeding plus a chapter 15?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 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What’s the status of </a:t>
            </a:r>
            <a:r>
              <a:rPr kumimoji="1" lang="en-US" sz="1200" b="0" i="0" kern="1200" dirty="0" err="1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nondebtor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 releases and chapter 15 and what are some implications of the evolving jurisprudence on </a:t>
            </a:r>
            <a:r>
              <a:rPr kumimoji="1" lang="en-US" sz="1200" b="0" i="0" kern="1200" dirty="0" err="1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crossborder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 restructurings?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 </a:t>
            </a:r>
          </a:p>
          <a:p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Times New Roman" pitchFamily="48" charset="0"/>
                <a:ea typeface="MS PGothic" pitchFamily="34" charset="-128"/>
                <a:cs typeface="ＭＳ Ｐゴシック" charset="0"/>
              </a:rPr>
              <a:t>How do courts determine COMI  -- why is that sometimes a complicated analysis?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rgbClr val="222222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Groups of companies – What happens if COMI of the group is say, Chile, but one of companies is entirely located in Brazil?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1" lang="en-US" sz="1200" b="0" i="0" kern="1200" dirty="0">
              <a:solidFill>
                <a:schemeClr val="tx1"/>
              </a:solidFill>
              <a:effectLst/>
              <a:latin typeface="Times New Roman" pitchFamily="48" charset="0"/>
              <a:ea typeface="MS PGothic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AA9C5-DB2B-9D51-2D8D-BA0F29F3E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C2FA-7723-0417-C771-6072CE6F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9B078-3BBA-6DF2-E6EA-A471B1C7B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ACB56-2BDC-323D-2059-3B77DBB09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044DF-BC23-F3D8-AD29-1F55D2707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D9128-B9A2-8DCE-8A0F-4C566C7DE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BA7F0-604E-BA05-693A-39A7B9E60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C03A7-CE43-92C7-7D3A-6520AF8BD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D4D1F-97CC-24E7-8B8E-62D40AA54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8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17C28-5780-5329-5236-F7CC5C548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40D13-AED0-B513-8636-B3712233C0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C3896-C791-CC65-BB69-F0B5090D3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22F35-D446-6BD2-FFF5-F70418CD6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30C4-A91C-45E8-9150-D58AD1F6BA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57488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C86F-0EB8-4585-81EF-95AFA22CF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17E3-A075-474F-A9A1-276CFFFC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5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167C-03E9-498C-99EB-05555F02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6683-14C7-4715-A61F-44F952AF8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DF9BC-8547-445C-841C-FE9B615D3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7A17-98C0-4567-AF5F-87A8E5CC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8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24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35D0-1997-497E-98C0-3B2304A7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36C1-00BD-4B0A-AF43-E04D8C39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7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C293A1-10B4-B842-97E4-A65FEB21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212"/>
            <a:ext cx="9144000" cy="6858000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4A28A514-2A29-A446-8C7C-525C33F38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609649-87E1-D243-B330-DF830C94098C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0">
            <a:extLst>
              <a:ext uri="{FF2B5EF4-FFF2-40B4-BE49-F238E27FC236}">
                <a16:creationId xmlns:a16="http://schemas.microsoft.com/office/drawing/2014/main" id="{A4D5DC96-DE52-DB4F-9DF3-6A9046A583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546250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4376DB4-9B67-6B43-AAE1-D516D8610F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845165" y="226816"/>
            <a:ext cx="34536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FF0000"/>
                </a:solidFill>
              </a:rPr>
              <a:t>PRIVILEGED</a:t>
            </a:r>
            <a:r>
              <a:rPr lang="en-US" sz="700" b="1" baseline="0" dirty="0">
                <a:solidFill>
                  <a:srgbClr val="FF0000"/>
                </a:solidFill>
              </a:rPr>
              <a:t> AND CONFIDENTIAL</a:t>
            </a:r>
          </a:p>
          <a:p>
            <a:pPr algn="ctr"/>
            <a:r>
              <a:rPr lang="en-US" sz="700" b="1" baseline="0" dirty="0">
                <a:solidFill>
                  <a:srgbClr val="FF0000"/>
                </a:solidFill>
              </a:rPr>
              <a:t>ATTORNEY-CLIENT COMMUNICATION | ATTORNEY WORK PRODUCT </a:t>
            </a:r>
            <a:endParaRPr lang="en-US" sz="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9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C293A1-10B4-B842-97E4-A65FEB21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4A28A514-2A29-A446-8C7C-525C33F38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609649-87E1-D243-B330-DF830C94098C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0">
            <a:extLst>
              <a:ext uri="{FF2B5EF4-FFF2-40B4-BE49-F238E27FC236}">
                <a16:creationId xmlns:a16="http://schemas.microsoft.com/office/drawing/2014/main" id="{85503330-B945-FB46-8D35-9F941D38C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474241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0EE286-A9AA-C84A-B5FB-259545C39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4" y="2823246"/>
            <a:ext cx="7589231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2921AD-63EE-2140-BCA0-33B9DA3EE8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187176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C87C55-C309-CC44-89EA-E6A3B8B9A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63" y="0"/>
            <a:ext cx="9143998" cy="6857998"/>
          </a:xfrm>
          <a:prstGeom prst="rect">
            <a:avLst/>
          </a:prstGeom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0EA2EEED-AF31-3648-8E10-A5D802934E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sp>
        <p:nvSpPr>
          <p:cNvPr id="10" name="TextBox 50">
            <a:extLst>
              <a:ext uri="{FF2B5EF4-FFF2-40B4-BE49-F238E27FC236}">
                <a16:creationId xmlns:a16="http://schemas.microsoft.com/office/drawing/2014/main" id="{FC282546-BA5C-E349-8879-AF347EB9B6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546250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ADA701-530C-9649-AC77-2B80A06B0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5" y="2823246"/>
            <a:ext cx="7229192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8656E-B5DA-FE42-9A19-607D2071491F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CD9165F0-211E-7647-B85E-F5A9945D7A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36259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609649-87E1-D243-B330-DF830C94098C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A4376DB4-9B67-6B43-AAE1-D516D8610F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  <p:pic>
        <p:nvPicPr>
          <p:cNvPr id="2" name="Picture 1" descr="Screen Shot 2016-03-02 at 11.39.21 AM.png">
            <a:extLst>
              <a:ext uri="{FF2B5EF4-FFF2-40B4-BE49-F238E27FC236}">
                <a16:creationId xmlns:a16="http://schemas.microsoft.com/office/drawing/2014/main" id="{283929F6-33C3-8F9C-D86D-C5E208CEE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81303" cy="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4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A36EF-FD4C-734B-893F-966E91356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56A71F-9C41-CB44-BF44-C7EF5A0ABE15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">
            <a:extLst>
              <a:ext uri="{FF2B5EF4-FFF2-40B4-BE49-F238E27FC236}">
                <a16:creationId xmlns:a16="http://schemas.microsoft.com/office/drawing/2014/main" id="{97CD0FD5-83F7-3448-A6EC-B94353E55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50877" y="258953"/>
            <a:ext cx="915177" cy="305059"/>
          </a:xfrm>
          <a:prstGeom prst="rect">
            <a:avLst/>
          </a:prstGeom>
        </p:spPr>
      </p:pic>
      <p:sp>
        <p:nvSpPr>
          <p:cNvPr id="11" name="TextBox 50">
            <a:extLst>
              <a:ext uri="{FF2B5EF4-FFF2-40B4-BE49-F238E27FC236}">
                <a16:creationId xmlns:a16="http://schemas.microsoft.com/office/drawing/2014/main" id="{B22A1482-96A2-0645-8360-A5E8412BB6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536" y="6546250"/>
            <a:ext cx="25685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tx1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Weil, Gotshal &amp; Manges LLP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F3682C7-1B85-024F-9E0E-21EA350BD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5" y="2823246"/>
            <a:ext cx="7229192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5C067B-6B77-C440-A987-02AD2F5559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</p:spTree>
    <p:extLst>
      <p:ext uri="{BB962C8B-B14F-4D97-AF65-F5344CB8AC3E}">
        <p14:creationId xmlns:p14="http://schemas.microsoft.com/office/powerpoint/2010/main" val="242522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ADA701-530C-9649-AC77-2B80A06B09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145" y="2823246"/>
            <a:ext cx="7229192" cy="106825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 b="0" i="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Line 1</a:t>
            </a:r>
            <a:br>
              <a:rPr lang="en-US" dirty="0"/>
            </a:br>
            <a:r>
              <a:rPr lang="en-US" dirty="0"/>
              <a:t>Presentation Line 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98656E-B5DA-FE42-9A19-607D2071491F}"/>
              </a:ext>
            </a:extLst>
          </p:cNvPr>
          <p:cNvCxnSpPr/>
          <p:nvPr userDrawn="1"/>
        </p:nvCxnSpPr>
        <p:spPr>
          <a:xfrm>
            <a:off x="395536" y="2708920"/>
            <a:ext cx="835292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CD9165F0-211E-7647-B85E-F5A9945D7A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145" y="4077072"/>
            <a:ext cx="2332647" cy="618952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 cap="none" spc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22051" indent="0" algn="ctr">
              <a:buNone/>
              <a:defRPr sz="1846"/>
            </a:lvl2pPr>
            <a:lvl3pPr marL="844102" indent="0" algn="ctr">
              <a:buNone/>
              <a:defRPr sz="1662"/>
            </a:lvl3pPr>
            <a:lvl4pPr marL="1266153" indent="0" algn="ctr">
              <a:buNone/>
              <a:defRPr sz="1477"/>
            </a:lvl4pPr>
            <a:lvl5pPr marL="1688205" indent="0" algn="ctr">
              <a:buNone/>
              <a:defRPr sz="1477"/>
            </a:lvl5pPr>
            <a:lvl6pPr marL="2110256" indent="0" algn="ctr">
              <a:buNone/>
              <a:defRPr sz="1477"/>
            </a:lvl6pPr>
            <a:lvl7pPr marL="2532307" indent="0" algn="ctr">
              <a:buNone/>
              <a:defRPr sz="1477"/>
            </a:lvl7pPr>
            <a:lvl8pPr marL="2954359" indent="0" algn="ctr">
              <a:buNone/>
              <a:defRPr sz="1477"/>
            </a:lvl8pPr>
            <a:lvl9pPr marL="3376410" indent="0" algn="ctr">
              <a:buNone/>
              <a:defRPr sz="1477"/>
            </a:lvl9pPr>
          </a:lstStyle>
          <a:p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Byline</a:t>
            </a:r>
          </a:p>
        </p:txBody>
      </p:sp>
      <p:pic>
        <p:nvPicPr>
          <p:cNvPr id="2" name="Picture 1" descr="Screen Shot 2016-03-02 at 11.39.21 AM.png">
            <a:extLst>
              <a:ext uri="{FF2B5EF4-FFF2-40B4-BE49-F238E27FC236}">
                <a16:creationId xmlns:a16="http://schemas.microsoft.com/office/drawing/2014/main" id="{8F743B37-3EEB-CBF6-47BF-F727AF43B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881303" cy="6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0513" y="1106489"/>
            <a:ext cx="8478837" cy="5294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None/>
              <a:defRPr lang="en-US" sz="1500" b="1" kern="1200" dirty="0" smtClean="0">
                <a:solidFill>
                  <a:srgbClr val="34B233"/>
                </a:solidFill>
                <a:latin typeface="Calibri Light" panose="020F0302020204030204" pitchFamily="34" charset="0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tabLst/>
              <a:defRPr sz="1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lang="en-US" sz="1500" b="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D1B4FFD-C3DC-98D0-E59E-A7090C94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0" y="203200"/>
            <a:ext cx="8487890" cy="695325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53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8E03C-1311-4A30-9EA4-3379C5C63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2668-6D91-4962-BDB5-E43A1ABFD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9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B280-5068-4607-8F7E-BDFB92E0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0CE7-2E25-4E4E-BFDC-D7ECB337D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26CE-85AB-4B59-97CF-5F0635AA2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9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27" y="119356"/>
            <a:ext cx="7165974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7139AD-15BD-433B-8D27-0CF3D0D7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Screen Shot 2016-03-02 at 11.39.21 AM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48" y="284422"/>
            <a:ext cx="881303" cy="614430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0" y="1176664"/>
            <a:ext cx="9144000" cy="0"/>
          </a:xfrm>
          <a:prstGeom prst="line">
            <a:avLst/>
          </a:prstGeom>
          <a:noFill/>
          <a:ln w="38100">
            <a:solidFill>
              <a:srgbClr val="004BA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2E67638-5B0B-956A-CE82-60DE3FB6D80B}"/>
              </a:ext>
            </a:extLst>
          </p:cNvPr>
          <p:cNvSpPr txBox="1">
            <a:spLocks/>
          </p:cNvSpPr>
          <p:nvPr userDrawn="1"/>
        </p:nvSpPr>
        <p:spPr>
          <a:xfrm>
            <a:off x="153927" y="1289411"/>
            <a:ext cx="8624947" cy="5111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None/>
              <a:defRPr lang="en-US" sz="1200" b="1" kern="1200" dirty="0" smtClean="0">
                <a:solidFill>
                  <a:srgbClr val="34B233"/>
                </a:solidFill>
                <a:latin typeface="Calibri Light" panose="020F0302020204030204" pitchFamily="34" charset="0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lang="en-US" sz="11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3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55" r:id="rId2"/>
    <p:sldLayoutId id="2147483756" r:id="rId3"/>
    <p:sldLayoutId id="2147483757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mbria"/>
          <a:ea typeface="+mj-ea"/>
          <a:cs typeface="Cambri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mbria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-"/>
        <a:defRPr sz="2400">
          <a:solidFill>
            <a:schemeClr val="tx1"/>
          </a:solidFill>
          <a:latin typeface="Cambria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mbria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">
            <a:extLst>
              <a:ext uri="{FF2B5EF4-FFF2-40B4-BE49-F238E27FC236}">
                <a16:creationId xmlns:a16="http://schemas.microsoft.com/office/drawing/2014/main" id="{448A45E9-2AF0-46BF-A0B5-B07497DA15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21275" y="258954"/>
            <a:ext cx="844779" cy="30505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90513" y="6565855"/>
            <a:ext cx="191739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fld id="{9DB1E169-B0F6-4C4B-A7F9-C5F17EE19211}" type="slidenum">
              <a:rPr lang="en-US" sz="800" smtClean="0">
                <a:solidFill>
                  <a:schemeClr val="tx1"/>
                </a:solidFill>
                <a:latin typeface="Calibri Light" panose="020F0302020204030204" pitchFamily="34" charset="0"/>
              </a:rPr>
              <a:pPr algn="l"/>
              <a:t>‹#›</a:t>
            </a:fld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426E56D-87F2-3245-B9D6-600DB8DBF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500"/>
          <a:stretch/>
        </p:blipFill>
        <p:spPr>
          <a:xfrm>
            <a:off x="7017158" y="6516497"/>
            <a:ext cx="1783080" cy="165100"/>
          </a:xfrm>
          <a:prstGeom prst="rect">
            <a:avLst/>
          </a:prstGeom>
        </p:spPr>
      </p:pic>
      <p:sp>
        <p:nvSpPr>
          <p:cNvPr id="20" name="Content Placeholder 4"/>
          <p:cNvSpPr txBox="1">
            <a:spLocks/>
          </p:cNvSpPr>
          <p:nvPr userDrawn="1"/>
        </p:nvSpPr>
        <p:spPr>
          <a:xfrm>
            <a:off x="290513" y="1108075"/>
            <a:ext cx="8488361" cy="529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None/>
              <a:defRPr lang="en-US" sz="1200" b="1" kern="1200" dirty="0" smtClean="0">
                <a:solidFill>
                  <a:srgbClr val="34B233"/>
                </a:solidFill>
                <a:latin typeface="Calibri Light" panose="020F0302020204030204" pitchFamily="34" charset="0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3pPr>
            <a:lvl4pPr marL="6858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defRPr>
            </a:lvl4pPr>
            <a:lvl5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Font typeface="Wingdings" panose="05000000000000000000" pitchFamily="2" charset="2"/>
              <a:buChar char="§"/>
              <a:defRPr lang="en-US" sz="11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4572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ED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6858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914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B23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/>
              </a:rPr>
              <a:t>Fifth level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81460" y="203200"/>
            <a:ext cx="8487890" cy="695325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916335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845164" y="49311"/>
            <a:ext cx="345367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FF0000"/>
                </a:solidFill>
              </a:rPr>
              <a:t>PRIVILEGED</a:t>
            </a:r>
            <a:r>
              <a:rPr lang="en-US" sz="700" b="1" baseline="0" dirty="0">
                <a:solidFill>
                  <a:srgbClr val="FF0000"/>
                </a:solidFill>
              </a:rPr>
              <a:t> AND CONFIDENTIAL</a:t>
            </a:r>
          </a:p>
          <a:p>
            <a:pPr algn="ctr"/>
            <a:r>
              <a:rPr lang="en-US" sz="700" b="1" baseline="0" dirty="0">
                <a:solidFill>
                  <a:srgbClr val="FF0000"/>
                </a:solidFill>
              </a:rPr>
              <a:t>ATTORNEY-CLIENT COMMUNICATION | ATTORNEY WORK PRODUCT </a:t>
            </a:r>
            <a:endParaRPr lang="en-US" sz="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</p:sldLayoutIdLst>
  <p:hf hdr="0" dt="0"/>
  <p:txStyles>
    <p:titleStyle>
      <a:lvl1pPr algn="l" defTabSz="844102" rtl="0" eaLnBrk="1" latinLnBrk="0" hangingPunct="1">
        <a:lnSpc>
          <a:spcPct val="90000"/>
        </a:lnSpc>
        <a:spcBef>
          <a:spcPct val="0"/>
        </a:spcBef>
        <a:buNone/>
        <a:defRPr sz="2000" b="1" kern="1200" cap="none" spc="0" baseline="0">
          <a:solidFill>
            <a:srgbClr val="34B23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844102" rtl="0" eaLnBrk="1" latinLnBrk="0" hangingPunct="1">
        <a:lnSpc>
          <a:spcPct val="100000"/>
        </a:lnSpc>
        <a:spcBef>
          <a:spcPts val="0"/>
        </a:spcBef>
        <a:spcAft>
          <a:spcPts val="1108"/>
        </a:spcAft>
        <a:buFont typeface="Arial" panose="020B0604020202020204" pitchFamily="34" charset="0"/>
        <a:buNone/>
        <a:defRPr sz="1108" kern="1200" cap="all" spc="84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844102" rtl="0" eaLnBrk="1" latinLnBrk="0" hangingPunct="1">
        <a:lnSpc>
          <a:spcPts val="1200"/>
        </a:lnSpc>
        <a:spcBef>
          <a:spcPts val="0"/>
        </a:spcBef>
        <a:spcAft>
          <a:spcPts val="1108"/>
        </a:spcAft>
        <a:buFont typeface="Arial" panose="020B0604020202020204" pitchFamily="34" charset="0"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20593" indent="-120593" algn="l" defTabSz="844102" rtl="0" eaLnBrk="1" latinLnBrk="0" hangingPunct="1">
        <a:lnSpc>
          <a:spcPts val="1385"/>
        </a:lnSpc>
        <a:spcBef>
          <a:spcPts val="0"/>
        </a:spcBef>
        <a:spcAft>
          <a:spcPts val="1385"/>
        </a:spcAft>
        <a:buClr>
          <a:schemeClr val="accent2"/>
        </a:buClr>
        <a:buFont typeface="Arial" panose="020B0604020202020204" pitchFamily="34" charset="0"/>
        <a:buChar char="–"/>
        <a:defRPr sz="1015" kern="1200">
          <a:solidFill>
            <a:schemeClr val="tx2"/>
          </a:solidFill>
          <a:latin typeface="+mn-lt"/>
          <a:ea typeface="+mn-ea"/>
          <a:cs typeface="+mn-cs"/>
        </a:defRPr>
      </a:lvl3pPr>
      <a:lvl4pPr marL="90443" indent="-90443" algn="l" defTabSz="844102" rtl="0" eaLnBrk="1" latinLnBrk="0" hangingPunct="1">
        <a:lnSpc>
          <a:spcPts val="1108"/>
        </a:lnSpc>
        <a:spcBef>
          <a:spcPts val="0"/>
        </a:spcBef>
        <a:spcAft>
          <a:spcPts val="1108"/>
        </a:spcAft>
        <a:buClr>
          <a:schemeClr val="accent2"/>
        </a:buClr>
        <a:buFont typeface="Arial" panose="020B0604020202020204" pitchFamily="34" charset="0"/>
        <a:buChar char="–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90443" indent="-90443" algn="l" defTabSz="844102" rtl="0" eaLnBrk="1" latinLnBrk="0" hangingPunct="1">
        <a:lnSpc>
          <a:spcPts val="923"/>
        </a:lnSpc>
        <a:spcBef>
          <a:spcPts val="0"/>
        </a:spcBef>
        <a:spcAft>
          <a:spcPts val="923"/>
        </a:spcAft>
        <a:buClr>
          <a:schemeClr val="accent2"/>
        </a:buClr>
        <a:buFont typeface="Arial" panose="020B0604020202020204" pitchFamily="34" charset="0"/>
        <a:buChar char="–"/>
        <a:defRPr sz="738" kern="1200">
          <a:solidFill>
            <a:schemeClr val="tx2"/>
          </a:solidFill>
          <a:latin typeface="+mn-lt"/>
          <a:ea typeface="+mn-ea"/>
          <a:cs typeface="+mn-cs"/>
        </a:defRPr>
      </a:lvl5pPr>
      <a:lvl6pPr marL="2321282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3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85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435" indent="-211024" algn="l" defTabSz="844102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1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2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3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5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6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07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59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0" algn="l" defTabSz="844102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743200"/>
            <a:ext cx="8001000" cy="2286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Columbia and TMA-Brazil</a:t>
            </a:r>
            <a:b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Restructuring Conference</a:t>
            </a:r>
            <a:b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2025</a:t>
            </a:r>
            <a:endParaRPr lang="en-US" sz="3600" dirty="0">
              <a:solidFill>
                <a:srgbClr val="34B2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7D62-AC0F-A7B7-C9A0-3CD7889B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4410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Restructuring hubs around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D22FC-FD91-6328-4F4F-3E861903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41F524-05AB-F87C-9C10-80FCF89DD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30549"/>
            <a:ext cx="7772400" cy="1294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081C6B-CAD2-C27B-E204-965C2E996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65924"/>
            <a:ext cx="7772400" cy="1126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90594-BB83-83EF-0F42-88629D323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91570"/>
            <a:ext cx="7772400" cy="8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D7D3-D556-DD64-200D-5D3750B5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348"/>
            <a:ext cx="7165974" cy="944562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4B233"/>
                </a:solidFill>
                <a:latin typeface="+mn-lt"/>
              </a:rPr>
              <a:t>Panelists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917DD-7D8F-78AE-F8F8-AA6EDD51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FB280-5068-4607-8F7E-BDFB92E03C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73E36-32BD-02DA-55A2-59FD0AD76A44}"/>
              </a:ext>
            </a:extLst>
          </p:cNvPr>
          <p:cNvSpPr/>
          <p:nvPr/>
        </p:nvSpPr>
        <p:spPr>
          <a:xfrm>
            <a:off x="215590" y="1347773"/>
            <a:ext cx="4038600" cy="1691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Judge Martin Glenn</a:t>
            </a: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SDNY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0E3E4-A1B8-C3FD-526F-667242AE8167}"/>
              </a:ext>
            </a:extLst>
          </p:cNvPr>
          <p:cNvSpPr/>
          <p:nvPr/>
        </p:nvSpPr>
        <p:spPr>
          <a:xfrm>
            <a:off x="207707" y="3162208"/>
            <a:ext cx="4038600" cy="1691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Kyle Ortiz</a:t>
            </a: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Herbert Smith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EF6639-A540-0A4B-B9C6-77448C049C26}"/>
              </a:ext>
            </a:extLst>
          </p:cNvPr>
          <p:cNvSpPr/>
          <p:nvPr/>
        </p:nvSpPr>
        <p:spPr>
          <a:xfrm>
            <a:off x="4533900" y="1347772"/>
            <a:ext cx="4038600" cy="1691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Timothy </a:t>
            </a:r>
            <a:r>
              <a:rPr lang="en-US" sz="20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Graulich</a:t>
            </a:r>
            <a:endParaRPr lang="en-US" sz="2000" b="1" dirty="0">
              <a:ln>
                <a:solidFill>
                  <a:schemeClr val="bg2"/>
                </a:solidFill>
              </a:ln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Davis Polk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2D3E6-E4DD-9B5A-F0EC-2E05D1F80A4E}"/>
              </a:ext>
            </a:extLst>
          </p:cNvPr>
          <p:cNvSpPr/>
          <p:nvPr/>
        </p:nvSpPr>
        <p:spPr>
          <a:xfrm>
            <a:off x="4533900" y="3162208"/>
            <a:ext cx="4038600" cy="1691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Jane VanLare</a:t>
            </a:r>
          </a:p>
          <a:p>
            <a:pPr algn="r"/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Cleary Gottlieb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83794-8E5C-A47C-9BC4-4CF05D325658}"/>
              </a:ext>
            </a:extLst>
          </p:cNvPr>
          <p:cNvSpPr/>
          <p:nvPr/>
        </p:nvSpPr>
        <p:spPr>
          <a:xfrm>
            <a:off x="2552700" y="4976643"/>
            <a:ext cx="4038600" cy="1691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Victoria Villela</a:t>
            </a:r>
          </a:p>
          <a:p>
            <a:pPr algn="r"/>
            <a:r>
              <a:rPr lang="en-US" sz="2000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Felsberg</a:t>
            </a:r>
            <a:r>
              <a:rPr lang="en-US" sz="2000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2000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</a:rPr>
              <a:t>Advogados</a:t>
            </a:r>
            <a:endParaRPr lang="en-US" sz="2000" dirty="0">
              <a:ln>
                <a:solidFill>
                  <a:schemeClr val="bg2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8E4FE-46D3-D8C6-3BE0-451F23C03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6299"/>
            <a:ext cx="1295400" cy="1550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C7D3CB-C536-0275-B53B-AFEE75113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17" y="1404181"/>
            <a:ext cx="1409283" cy="15671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7B0276-2192-6AA9-0682-890B3CD665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r="13338" b="9827"/>
          <a:stretch/>
        </p:blipFill>
        <p:spPr>
          <a:xfrm>
            <a:off x="297180" y="3250825"/>
            <a:ext cx="1332364" cy="1478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0C7944-8AA2-7E9B-42C2-4AE3505D9D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r="4536"/>
          <a:stretch/>
        </p:blipFill>
        <p:spPr>
          <a:xfrm>
            <a:off x="4610517" y="3213613"/>
            <a:ext cx="1524001" cy="15158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5112AD-EF13-35CC-3DA6-A541D022E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75" y="5063783"/>
            <a:ext cx="1580826" cy="15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7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Model Law and</a:t>
            </a:r>
            <a:b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D3602-91B4-2E07-4947-040E2021DC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411289"/>
            <a:ext cx="8478837" cy="52943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history and purpose of Chapter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Difference between Chapter 11 and Chapter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Benefits of filing Chapter 15: foreign main and non-main proceedings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COMI? Why is it controversial?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Costs of filing Chapter 15: When do they exceed the benefits?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A60B7-26E3-4D6D-2620-789081E9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08427"/>
            <a:ext cx="8335490" cy="695325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BF31C-AE2A-C94C-4E09-4083DC910C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24600"/>
            <a:ext cx="2133600" cy="381000"/>
          </a:xfrm>
        </p:spPr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3ECB7-6822-C017-97A7-FC9C0C355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F53E-809D-BB9A-CED0-9AF89D39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1" y="381000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Illustrative Chapter 15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10691-565D-6751-2A82-200D2866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57B9D-ACC1-EE68-CB47-7F6EC411F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8" y="1752600"/>
            <a:ext cx="2736850" cy="234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8CEFE-0FD8-598A-1E18-06C89B2D3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74" y="1828800"/>
            <a:ext cx="4979246" cy="1872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2D14E-3484-70A0-8F9F-2C61182EC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10" y="4603072"/>
            <a:ext cx="3060540" cy="17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6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956BA-5424-BABD-4FD7-5DEEAE10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6563-94CF-026B-956A-28D0E14F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 for</a:t>
            </a:r>
            <a:b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AFE1-2E6A-00E9-4F64-6D6BA369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BF27-80A6-BCC1-208E-86673463F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4954D-5804-752F-B748-EA7B71FE95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411289"/>
            <a:ext cx="8478837" cy="52943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rules governing whether a foreign company can file a Chapter 11 case?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pros and cons of a Chapter 11 filing?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are the effects of the Chapter 11 plan on local creditors in the foreign jurisdiction?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83C3C-082E-6EDF-7ADD-184B73B5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08427"/>
            <a:ext cx="8335490" cy="695325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</a:rPr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709A3-2392-6E53-35AC-834B9043F2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24600"/>
            <a:ext cx="2133600" cy="381000"/>
          </a:xfrm>
        </p:spPr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8AFE1-FBFF-81EC-2AB1-118CD1DD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4781"/>
            <a:ext cx="8229600" cy="4648200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22B0-522C-EC32-3E34-3EFE289C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3D2290-AD70-4D4A-D32D-534D55CA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2" y="312738"/>
            <a:ext cx="7165974" cy="9445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4B233"/>
                </a:solidFill>
                <a:latin typeface="+mn-lt"/>
              </a:rPr>
              <a:t>Illustrative Cases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2D680BF-3F22-5D3D-15DA-209F2E656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4182" y="1253503"/>
            <a:ext cx="2345777" cy="134598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AB6F59B-50ED-CECE-1309-657BCBC0E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2800" y="5155165"/>
            <a:ext cx="3371850" cy="9351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F7EC43A-AE01-6645-373E-146DF991B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989" y="1490791"/>
            <a:ext cx="3696104" cy="87140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CB1368-A6D0-01A3-1427-3CBA3D5EC8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41282" y="2976454"/>
            <a:ext cx="3520437" cy="83819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E3F8B23-4C0A-442E-7599-2FA366570F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8600" y="3232856"/>
            <a:ext cx="4567733" cy="7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3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4BBF6-ED45-7C4B-E8E9-CA502F189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711A8-D989-15CC-B51B-34310094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dirty="0">
                <a:solidFill>
                  <a:srgbClr val="34B2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6FD28-77DB-4A6A-B7EB-75804AC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8E03C-1311-4A30-9EA4-3379C5C634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6715"/>
      </p:ext>
    </p:extLst>
  </p:cSld>
  <p:clrMapOvr>
    <a:masterClrMapping/>
  </p:clrMapOvr>
</p:sld>
</file>

<file path=ppt/theme/theme1.xml><?xml version="1.0" encoding="utf-8"?>
<a:theme xmlns:a="http://schemas.openxmlformats.org/drawingml/2006/main" name="nulaw-master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law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law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law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eil">
  <a:themeElements>
    <a:clrScheme name="Weil">
      <a:dk1>
        <a:sysClr val="windowText" lastClr="000000"/>
      </a:dk1>
      <a:lt1>
        <a:sysClr val="window" lastClr="FFFFFF"/>
      </a:lt1>
      <a:dk2>
        <a:srgbClr val="454A4B"/>
      </a:dk2>
      <a:lt2>
        <a:srgbClr val="F8F8F8"/>
      </a:lt2>
      <a:accent1>
        <a:srgbClr val="CCD626"/>
      </a:accent1>
      <a:accent2>
        <a:srgbClr val="6CB535"/>
      </a:accent2>
      <a:accent3>
        <a:srgbClr val="3AAA35"/>
      </a:accent3>
      <a:accent4>
        <a:srgbClr val="009A51"/>
      </a:accent4>
      <a:accent5>
        <a:srgbClr val="BDBDBD"/>
      </a:accent5>
      <a:accent6>
        <a:srgbClr val="50545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il" id="{B9E6FCB5-90B9-4675-87AE-6F01B2080FB3}" vid="{A013CF6A-44EE-4DC4-ABB1-DAD22B39CFD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10013</TotalTime>
  <Words>338</Words>
  <Application>Microsoft Macintosh PowerPoint</Application>
  <PresentationFormat>On-screen Show (4:3)</PresentationFormat>
  <Paragraphs>76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Palatino Linotype</vt:lpstr>
      <vt:lpstr>Times New Roman</vt:lpstr>
      <vt:lpstr>Wingdings</vt:lpstr>
      <vt:lpstr>nulaw-master</vt:lpstr>
      <vt:lpstr>1_Weil</vt:lpstr>
      <vt:lpstr>Columbia and TMA-Brazil Restructuring Conference Fall 2025</vt:lpstr>
      <vt:lpstr>Panelists</vt:lpstr>
      <vt:lpstr>PowerPoint Presentation</vt:lpstr>
      <vt:lpstr>Background</vt:lpstr>
      <vt:lpstr>Illustrative Chapter 15 Cases</vt:lpstr>
      <vt:lpstr>PowerPoint Presentation</vt:lpstr>
      <vt:lpstr>Background</vt:lpstr>
      <vt:lpstr>Illustrative Cases</vt:lpstr>
      <vt:lpstr>PowerPoint Presentation</vt:lpstr>
      <vt:lpstr>Restructuring hubs around the world</vt:lpstr>
    </vt:vector>
  </TitlesOfParts>
  <Company>Dartmouth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Probability and Statistics</dc:title>
  <dc:creator>Patricia M. Anderson</dc:creator>
  <cp:lastModifiedBy>Edward Morrison</cp:lastModifiedBy>
  <cp:revision>364</cp:revision>
  <cp:lastPrinted>2018-01-18T14:03:37Z</cp:lastPrinted>
  <dcterms:created xsi:type="dcterms:W3CDTF">1999-10-02T17:37:41Z</dcterms:created>
  <dcterms:modified xsi:type="dcterms:W3CDTF">2025-10-10T12:46:52Z</dcterms:modified>
</cp:coreProperties>
</file>