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  <p:sldMasterId id="2147483750" r:id="rId2"/>
  </p:sldMasterIdLst>
  <p:notesMasterIdLst>
    <p:notesMasterId r:id="rId18"/>
  </p:notesMasterIdLst>
  <p:handoutMasterIdLst>
    <p:handoutMasterId r:id="rId19"/>
  </p:handoutMasterIdLst>
  <p:sldIdLst>
    <p:sldId id="256" r:id="rId3"/>
    <p:sldId id="609" r:id="rId4"/>
    <p:sldId id="622" r:id="rId5"/>
    <p:sldId id="402" r:id="rId6"/>
    <p:sldId id="613" r:id="rId7"/>
    <p:sldId id="614" r:id="rId8"/>
    <p:sldId id="615" r:id="rId9"/>
    <p:sldId id="616" r:id="rId10"/>
    <p:sldId id="617" r:id="rId11"/>
    <p:sldId id="610" r:id="rId12"/>
    <p:sldId id="618" r:id="rId13"/>
    <p:sldId id="611" r:id="rId14"/>
    <p:sldId id="619" r:id="rId15"/>
    <p:sldId id="612" r:id="rId16"/>
    <p:sldId id="621" r:id="rId1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34B233"/>
    <a:srgbClr val="058BFF"/>
    <a:srgbClr val="3B48D5"/>
    <a:srgbClr val="001BA3"/>
    <a:srgbClr val="323EB9"/>
    <a:srgbClr val="3836FF"/>
    <a:srgbClr val="2F2EE5"/>
    <a:srgbClr val="032DFF"/>
    <a:srgbClr val="1264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9"/>
    <p:restoredTop sz="78828" autoAdjust="0"/>
  </p:normalViewPr>
  <p:slideViewPr>
    <p:cSldViewPr snapToObjects="1">
      <p:cViewPr varScale="1">
        <p:scale>
          <a:sx n="97" d="100"/>
          <a:sy n="97" d="100"/>
        </p:scale>
        <p:origin x="21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5" d="100"/>
          <a:sy n="75" d="100"/>
        </p:scale>
        <p:origin x="-1206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924539">
              <a:defRPr sz="1200"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396" y="1"/>
            <a:ext cx="298241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924539">
              <a:defRPr sz="1200"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924539">
              <a:defRPr sz="1200"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396" y="8832195"/>
            <a:ext cx="298241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924539">
              <a:defRPr sz="1200"/>
            </a:lvl1pPr>
          </a:lstStyle>
          <a:p>
            <a:fld id="{8F0CD8C1-0229-4773-991A-3BCBC0959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25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924539">
              <a:defRPr sz="1200">
                <a:solidFill>
                  <a:schemeClr val="tx1"/>
                </a:solidFill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396" y="1"/>
            <a:ext cx="298241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924539">
              <a:defRPr sz="1200">
                <a:solidFill>
                  <a:schemeClr val="tx1"/>
                </a:solidFill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978" y="4416099"/>
            <a:ext cx="5047858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924539">
              <a:defRPr sz="1200">
                <a:solidFill>
                  <a:schemeClr val="tx1"/>
                </a:solidFill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396" y="8832195"/>
            <a:ext cx="298241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924539">
              <a:defRPr sz="1200">
                <a:solidFill>
                  <a:schemeClr val="tx1"/>
                </a:solidFill>
              </a:defRPr>
            </a:lvl1pPr>
          </a:lstStyle>
          <a:p>
            <a:fld id="{DAA430C4-A91C-45E8-9150-D58AD1F6B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871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4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4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4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4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4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 eaLnBrk="0" hangingPunct="0"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1pPr>
            <a:lvl2pPr marL="710483" indent="-273263" defTabSz="924539" eaLnBrk="0" hangingPunct="0"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marL="1093051" indent="-218610" defTabSz="924539" eaLnBrk="0" hangingPunct="0"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marL="1530271" indent="-218610" defTabSz="924539" eaLnBrk="0" hangingPunct="0"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marL="1967492" indent="-218610" defTabSz="924539" eaLnBrk="0" hangingPunct="0"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40E01E0-412B-48F8-850E-3B5C2C19CDA7}" type="slidenum">
              <a:rPr lang="en-US" sz="1200">
                <a:solidFill>
                  <a:schemeClr val="tx1"/>
                </a:solidFill>
              </a:rPr>
              <a:pPr eaLnBrk="1" hangingPunct="1"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BC2FA-7723-0417-C771-6072CE6F7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59B078-3BBA-6DF2-E6EA-A471B1C7B5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3ACB56-2BDC-323D-2059-3B77DBB09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044DF-BC23-F3D8-AD29-1F55D27070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4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73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17C28-5780-5329-5236-F7CC5C548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540D13-AED0-B513-8636-B3712233C0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0C3896-C791-CC65-BB69-F0B5090D3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22F35-D446-6BD2-FFF5-F70418CD6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4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6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D9E8F-DC3E-20DB-380B-058ABD68B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D7F25-FB37-49C1-F95B-186CF6699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8A56B0-74D3-F527-19EE-19C1CDBAA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E5225-0EFE-2A7F-AF92-75BDFD293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4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8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3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46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31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25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4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2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57488"/>
            <a:ext cx="7772400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C86F-0EB8-4585-81EF-95AFA22CF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6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C17E3-A075-474F-A9A1-276CFFFC6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5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2167C-03E9-498C-99EB-05555F023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07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6683-14C7-4715-A61F-44F952AF8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56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DF9BC-8547-445C-841C-FE9B615D3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41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37A17-98C0-4567-AF5F-87A8E5CC0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87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47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247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35D0-1997-497E-98C0-3B2304A73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1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136C1-00BD-4B0A-AF43-E04D8C391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77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C293A1-10B4-B842-97E4-A65FEB211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212"/>
            <a:ext cx="9144000" cy="6858000"/>
          </a:xfrm>
          <a:prstGeom prst="rect">
            <a:avLst/>
          </a:prstGeom>
        </p:spPr>
      </p:pic>
      <p:pic>
        <p:nvPicPr>
          <p:cNvPr id="8" name="Logo">
            <a:extLst>
              <a:ext uri="{FF2B5EF4-FFF2-40B4-BE49-F238E27FC236}">
                <a16:creationId xmlns:a16="http://schemas.microsoft.com/office/drawing/2014/main" id="{4A28A514-2A29-A446-8C7C-525C33F382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50877" y="258953"/>
            <a:ext cx="915177" cy="30505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609649-87E1-D243-B330-DF830C94098C}"/>
              </a:ext>
            </a:extLst>
          </p:cNvPr>
          <p:cNvCxnSpPr/>
          <p:nvPr userDrawn="1"/>
        </p:nvCxnSpPr>
        <p:spPr>
          <a:xfrm>
            <a:off x="395536" y="2708920"/>
            <a:ext cx="835292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0">
            <a:extLst>
              <a:ext uri="{FF2B5EF4-FFF2-40B4-BE49-F238E27FC236}">
                <a16:creationId xmlns:a16="http://schemas.microsoft.com/office/drawing/2014/main" id="{A4D5DC96-DE52-DB4F-9DF3-6A9046A583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536" y="6546250"/>
            <a:ext cx="25685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800" b="0" i="0" dirty="0">
                <a:solidFill>
                  <a:schemeClr val="tx1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Weil, Gotshal &amp; Manges LLP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4376DB4-9B67-6B43-AAE1-D516D8610F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145" y="4077072"/>
            <a:ext cx="2332647" cy="618952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22051" indent="0" algn="ctr">
              <a:buNone/>
              <a:defRPr sz="1846"/>
            </a:lvl2pPr>
            <a:lvl3pPr marL="844102" indent="0" algn="ctr">
              <a:buNone/>
              <a:defRPr sz="1662"/>
            </a:lvl3pPr>
            <a:lvl4pPr marL="1266153" indent="0" algn="ctr">
              <a:buNone/>
              <a:defRPr sz="1477"/>
            </a:lvl4pPr>
            <a:lvl5pPr marL="1688205" indent="0" algn="ctr">
              <a:buNone/>
              <a:defRPr sz="1477"/>
            </a:lvl5pPr>
            <a:lvl6pPr marL="2110256" indent="0" algn="ctr">
              <a:buNone/>
              <a:defRPr sz="1477"/>
            </a:lvl6pPr>
            <a:lvl7pPr marL="2532307" indent="0" algn="ctr">
              <a:buNone/>
              <a:defRPr sz="1477"/>
            </a:lvl7pPr>
            <a:lvl8pPr marL="2954359" indent="0" algn="ctr">
              <a:buNone/>
              <a:defRPr sz="1477"/>
            </a:lvl8pPr>
            <a:lvl9pPr marL="3376410" indent="0" algn="ctr">
              <a:buNone/>
              <a:defRPr sz="1477"/>
            </a:lvl9pPr>
          </a:lstStyle>
          <a:p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Byline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845165" y="226816"/>
            <a:ext cx="345367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rgbClr val="FF0000"/>
                </a:solidFill>
              </a:rPr>
              <a:t>PRIVILEGED</a:t>
            </a:r>
            <a:r>
              <a:rPr lang="en-US" sz="700" b="1" baseline="0" dirty="0">
                <a:solidFill>
                  <a:srgbClr val="FF0000"/>
                </a:solidFill>
              </a:rPr>
              <a:t> AND CONFIDENTIAL</a:t>
            </a:r>
          </a:p>
          <a:p>
            <a:pPr algn="ctr"/>
            <a:r>
              <a:rPr lang="en-US" sz="700" b="1" baseline="0" dirty="0">
                <a:solidFill>
                  <a:srgbClr val="FF0000"/>
                </a:solidFill>
              </a:rPr>
              <a:t>ATTORNEY-CLIENT COMMUNICATION | ATTORNEY WORK PRODUCT </a:t>
            </a:r>
            <a:endParaRPr lang="en-US" sz="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79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C293A1-10B4-B842-97E4-A65FEB211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Logo">
            <a:extLst>
              <a:ext uri="{FF2B5EF4-FFF2-40B4-BE49-F238E27FC236}">
                <a16:creationId xmlns:a16="http://schemas.microsoft.com/office/drawing/2014/main" id="{4A28A514-2A29-A446-8C7C-525C33F382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50877" y="258953"/>
            <a:ext cx="915177" cy="30505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609649-87E1-D243-B330-DF830C94098C}"/>
              </a:ext>
            </a:extLst>
          </p:cNvPr>
          <p:cNvCxnSpPr/>
          <p:nvPr userDrawn="1"/>
        </p:nvCxnSpPr>
        <p:spPr>
          <a:xfrm>
            <a:off x="395536" y="2708920"/>
            <a:ext cx="835292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0">
            <a:extLst>
              <a:ext uri="{FF2B5EF4-FFF2-40B4-BE49-F238E27FC236}">
                <a16:creationId xmlns:a16="http://schemas.microsoft.com/office/drawing/2014/main" id="{85503330-B945-FB46-8D35-9F941D38C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536" y="6474241"/>
            <a:ext cx="25685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800" b="0" i="0" dirty="0">
                <a:solidFill>
                  <a:schemeClr val="tx1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Weil, Gotshal &amp; Manges LLP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0EE286-A9AA-C84A-B5FB-259545C39F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144" y="2823246"/>
            <a:ext cx="7589231" cy="106825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 b="0" i="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Line 1</a:t>
            </a:r>
            <a:br>
              <a:rPr lang="en-US" dirty="0"/>
            </a:br>
            <a:r>
              <a:rPr lang="en-US" dirty="0"/>
              <a:t>Presentation Line 2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62921AD-63EE-2140-BCA0-33B9DA3EE8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145" y="4077072"/>
            <a:ext cx="2332647" cy="618952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22051" indent="0" algn="ctr">
              <a:buNone/>
              <a:defRPr sz="1846"/>
            </a:lvl2pPr>
            <a:lvl3pPr marL="844102" indent="0" algn="ctr">
              <a:buNone/>
              <a:defRPr sz="1662"/>
            </a:lvl3pPr>
            <a:lvl4pPr marL="1266153" indent="0" algn="ctr">
              <a:buNone/>
              <a:defRPr sz="1477"/>
            </a:lvl4pPr>
            <a:lvl5pPr marL="1688205" indent="0" algn="ctr">
              <a:buNone/>
              <a:defRPr sz="1477"/>
            </a:lvl5pPr>
            <a:lvl6pPr marL="2110256" indent="0" algn="ctr">
              <a:buNone/>
              <a:defRPr sz="1477"/>
            </a:lvl6pPr>
            <a:lvl7pPr marL="2532307" indent="0" algn="ctr">
              <a:buNone/>
              <a:defRPr sz="1477"/>
            </a:lvl7pPr>
            <a:lvl8pPr marL="2954359" indent="0" algn="ctr">
              <a:buNone/>
              <a:defRPr sz="1477"/>
            </a:lvl8pPr>
            <a:lvl9pPr marL="3376410" indent="0" algn="ctr">
              <a:buNone/>
              <a:defRPr sz="1477"/>
            </a:lvl9pPr>
          </a:lstStyle>
          <a:p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187176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C87C55-C309-CC44-89EA-E6A3B8B9A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63" y="0"/>
            <a:ext cx="9143998" cy="6857998"/>
          </a:xfrm>
          <a:prstGeom prst="rect">
            <a:avLst/>
          </a:prstGeom>
        </p:spPr>
      </p:pic>
      <p:pic>
        <p:nvPicPr>
          <p:cNvPr id="9" name="Logo">
            <a:extLst>
              <a:ext uri="{FF2B5EF4-FFF2-40B4-BE49-F238E27FC236}">
                <a16:creationId xmlns:a16="http://schemas.microsoft.com/office/drawing/2014/main" id="{0EA2EEED-AF31-3648-8E10-A5D802934E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50877" y="258953"/>
            <a:ext cx="915177" cy="305059"/>
          </a:xfrm>
          <a:prstGeom prst="rect">
            <a:avLst/>
          </a:prstGeom>
        </p:spPr>
      </p:pic>
      <p:sp>
        <p:nvSpPr>
          <p:cNvPr id="10" name="TextBox 50">
            <a:extLst>
              <a:ext uri="{FF2B5EF4-FFF2-40B4-BE49-F238E27FC236}">
                <a16:creationId xmlns:a16="http://schemas.microsoft.com/office/drawing/2014/main" id="{FC282546-BA5C-E349-8879-AF347EB9B6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536" y="6546250"/>
            <a:ext cx="25685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800" b="0" i="0" dirty="0">
                <a:solidFill>
                  <a:schemeClr val="tx1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Weil, Gotshal &amp; Manges LLP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ADA701-530C-9649-AC77-2B80A06B09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145" y="2823246"/>
            <a:ext cx="7229192" cy="106825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 b="0" i="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Line 1</a:t>
            </a:r>
            <a:br>
              <a:rPr lang="en-US" dirty="0"/>
            </a:br>
            <a:r>
              <a:rPr lang="en-US" dirty="0"/>
              <a:t>Presentation Line 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98656E-B5DA-FE42-9A19-607D2071491F}"/>
              </a:ext>
            </a:extLst>
          </p:cNvPr>
          <p:cNvCxnSpPr/>
          <p:nvPr userDrawn="1"/>
        </p:nvCxnSpPr>
        <p:spPr>
          <a:xfrm>
            <a:off x="395536" y="2708920"/>
            <a:ext cx="835292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CD9165F0-211E-7647-B85E-F5A9945D7A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145" y="4077072"/>
            <a:ext cx="2332647" cy="618952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22051" indent="0" algn="ctr">
              <a:buNone/>
              <a:defRPr sz="1846"/>
            </a:lvl2pPr>
            <a:lvl3pPr marL="844102" indent="0" algn="ctr">
              <a:buNone/>
              <a:defRPr sz="1662"/>
            </a:lvl3pPr>
            <a:lvl4pPr marL="1266153" indent="0" algn="ctr">
              <a:buNone/>
              <a:defRPr sz="1477"/>
            </a:lvl4pPr>
            <a:lvl5pPr marL="1688205" indent="0" algn="ctr">
              <a:buNone/>
              <a:defRPr sz="1477"/>
            </a:lvl5pPr>
            <a:lvl6pPr marL="2110256" indent="0" algn="ctr">
              <a:buNone/>
              <a:defRPr sz="1477"/>
            </a:lvl6pPr>
            <a:lvl7pPr marL="2532307" indent="0" algn="ctr">
              <a:buNone/>
              <a:defRPr sz="1477"/>
            </a:lvl7pPr>
            <a:lvl8pPr marL="2954359" indent="0" algn="ctr">
              <a:buNone/>
              <a:defRPr sz="1477"/>
            </a:lvl8pPr>
            <a:lvl9pPr marL="3376410" indent="0" algn="ctr">
              <a:buNone/>
              <a:defRPr sz="1477"/>
            </a:lvl9pPr>
          </a:lstStyle>
          <a:p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362597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609649-87E1-D243-B330-DF830C94098C}"/>
              </a:ext>
            </a:extLst>
          </p:cNvPr>
          <p:cNvCxnSpPr/>
          <p:nvPr userDrawn="1"/>
        </p:nvCxnSpPr>
        <p:spPr>
          <a:xfrm>
            <a:off x="395536" y="2708920"/>
            <a:ext cx="835292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A4376DB4-9B67-6B43-AAE1-D516D8610F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145" y="4077072"/>
            <a:ext cx="2332647" cy="618952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22051" indent="0" algn="ctr">
              <a:buNone/>
              <a:defRPr sz="1846"/>
            </a:lvl2pPr>
            <a:lvl3pPr marL="844102" indent="0" algn="ctr">
              <a:buNone/>
              <a:defRPr sz="1662"/>
            </a:lvl3pPr>
            <a:lvl4pPr marL="1266153" indent="0" algn="ctr">
              <a:buNone/>
              <a:defRPr sz="1477"/>
            </a:lvl4pPr>
            <a:lvl5pPr marL="1688205" indent="0" algn="ctr">
              <a:buNone/>
              <a:defRPr sz="1477"/>
            </a:lvl5pPr>
            <a:lvl6pPr marL="2110256" indent="0" algn="ctr">
              <a:buNone/>
              <a:defRPr sz="1477"/>
            </a:lvl6pPr>
            <a:lvl7pPr marL="2532307" indent="0" algn="ctr">
              <a:buNone/>
              <a:defRPr sz="1477"/>
            </a:lvl7pPr>
            <a:lvl8pPr marL="2954359" indent="0" algn="ctr">
              <a:buNone/>
              <a:defRPr sz="1477"/>
            </a:lvl8pPr>
            <a:lvl9pPr marL="3376410" indent="0" algn="ctr">
              <a:buNone/>
              <a:defRPr sz="1477"/>
            </a:lvl9pPr>
          </a:lstStyle>
          <a:p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Byline</a:t>
            </a:r>
          </a:p>
        </p:txBody>
      </p:sp>
      <p:pic>
        <p:nvPicPr>
          <p:cNvPr id="2" name="Picture 1" descr="Screen Shot 2016-03-02 at 11.39.21 AM.png">
            <a:extLst>
              <a:ext uri="{FF2B5EF4-FFF2-40B4-BE49-F238E27FC236}">
                <a16:creationId xmlns:a16="http://schemas.microsoft.com/office/drawing/2014/main" id="{283929F6-33C3-8F9C-D86D-C5E208CEE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81303" cy="6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49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A36EF-FD4C-734B-893F-966E91356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56A71F-9C41-CB44-BF44-C7EF5A0ABE15}"/>
              </a:ext>
            </a:extLst>
          </p:cNvPr>
          <p:cNvCxnSpPr/>
          <p:nvPr userDrawn="1"/>
        </p:nvCxnSpPr>
        <p:spPr>
          <a:xfrm>
            <a:off x="395536" y="2708920"/>
            <a:ext cx="835292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Logo">
            <a:extLst>
              <a:ext uri="{FF2B5EF4-FFF2-40B4-BE49-F238E27FC236}">
                <a16:creationId xmlns:a16="http://schemas.microsoft.com/office/drawing/2014/main" id="{97CD0FD5-83F7-3448-A6EC-B94353E552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50877" y="258953"/>
            <a:ext cx="915177" cy="305059"/>
          </a:xfrm>
          <a:prstGeom prst="rect">
            <a:avLst/>
          </a:prstGeom>
        </p:spPr>
      </p:pic>
      <p:sp>
        <p:nvSpPr>
          <p:cNvPr id="11" name="TextBox 50">
            <a:extLst>
              <a:ext uri="{FF2B5EF4-FFF2-40B4-BE49-F238E27FC236}">
                <a16:creationId xmlns:a16="http://schemas.microsoft.com/office/drawing/2014/main" id="{B22A1482-96A2-0645-8360-A5E8412BB6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536" y="6546250"/>
            <a:ext cx="25685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800" b="0" i="0" dirty="0">
                <a:solidFill>
                  <a:schemeClr val="tx1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Weil, Gotshal &amp; Manges LLP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F3682C7-1B85-024F-9E0E-21EA350BD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145" y="2823246"/>
            <a:ext cx="7229192" cy="106825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 b="0" i="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Line 1</a:t>
            </a:r>
            <a:br>
              <a:rPr lang="en-US" dirty="0"/>
            </a:br>
            <a:r>
              <a:rPr lang="en-US" dirty="0"/>
              <a:t>Presentation Line 2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D5C067B-6B77-C440-A987-02AD2F5559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145" y="4077072"/>
            <a:ext cx="2332647" cy="618952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22051" indent="0" algn="ctr">
              <a:buNone/>
              <a:defRPr sz="1846"/>
            </a:lvl2pPr>
            <a:lvl3pPr marL="844102" indent="0" algn="ctr">
              <a:buNone/>
              <a:defRPr sz="1662"/>
            </a:lvl3pPr>
            <a:lvl4pPr marL="1266153" indent="0" algn="ctr">
              <a:buNone/>
              <a:defRPr sz="1477"/>
            </a:lvl4pPr>
            <a:lvl5pPr marL="1688205" indent="0" algn="ctr">
              <a:buNone/>
              <a:defRPr sz="1477"/>
            </a:lvl5pPr>
            <a:lvl6pPr marL="2110256" indent="0" algn="ctr">
              <a:buNone/>
              <a:defRPr sz="1477"/>
            </a:lvl6pPr>
            <a:lvl7pPr marL="2532307" indent="0" algn="ctr">
              <a:buNone/>
              <a:defRPr sz="1477"/>
            </a:lvl7pPr>
            <a:lvl8pPr marL="2954359" indent="0" algn="ctr">
              <a:buNone/>
              <a:defRPr sz="1477"/>
            </a:lvl8pPr>
            <a:lvl9pPr marL="3376410" indent="0" algn="ctr">
              <a:buNone/>
              <a:defRPr sz="1477"/>
            </a:lvl9pPr>
          </a:lstStyle>
          <a:p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242522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7ADA701-530C-9649-AC77-2B80A06B09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145" y="2823246"/>
            <a:ext cx="7229192" cy="106825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 b="0" i="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Line 1</a:t>
            </a:r>
            <a:br>
              <a:rPr lang="en-US" dirty="0"/>
            </a:br>
            <a:r>
              <a:rPr lang="en-US" dirty="0"/>
              <a:t>Presentation Line 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98656E-B5DA-FE42-9A19-607D2071491F}"/>
              </a:ext>
            </a:extLst>
          </p:cNvPr>
          <p:cNvCxnSpPr/>
          <p:nvPr userDrawn="1"/>
        </p:nvCxnSpPr>
        <p:spPr>
          <a:xfrm>
            <a:off x="395536" y="2708920"/>
            <a:ext cx="835292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CD9165F0-211E-7647-B85E-F5A9945D7A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145" y="4077072"/>
            <a:ext cx="2332647" cy="618952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22051" indent="0" algn="ctr">
              <a:buNone/>
              <a:defRPr sz="1846"/>
            </a:lvl2pPr>
            <a:lvl3pPr marL="844102" indent="0" algn="ctr">
              <a:buNone/>
              <a:defRPr sz="1662"/>
            </a:lvl3pPr>
            <a:lvl4pPr marL="1266153" indent="0" algn="ctr">
              <a:buNone/>
              <a:defRPr sz="1477"/>
            </a:lvl4pPr>
            <a:lvl5pPr marL="1688205" indent="0" algn="ctr">
              <a:buNone/>
              <a:defRPr sz="1477"/>
            </a:lvl5pPr>
            <a:lvl6pPr marL="2110256" indent="0" algn="ctr">
              <a:buNone/>
              <a:defRPr sz="1477"/>
            </a:lvl6pPr>
            <a:lvl7pPr marL="2532307" indent="0" algn="ctr">
              <a:buNone/>
              <a:defRPr sz="1477"/>
            </a:lvl7pPr>
            <a:lvl8pPr marL="2954359" indent="0" algn="ctr">
              <a:buNone/>
              <a:defRPr sz="1477"/>
            </a:lvl8pPr>
            <a:lvl9pPr marL="3376410" indent="0" algn="ctr">
              <a:buNone/>
              <a:defRPr sz="1477"/>
            </a:lvl9pPr>
          </a:lstStyle>
          <a:p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Byline</a:t>
            </a:r>
          </a:p>
        </p:txBody>
      </p:sp>
      <p:pic>
        <p:nvPicPr>
          <p:cNvPr id="2" name="Picture 1" descr="Screen Shot 2016-03-02 at 11.39.21 AM.png">
            <a:extLst>
              <a:ext uri="{FF2B5EF4-FFF2-40B4-BE49-F238E27FC236}">
                <a16:creationId xmlns:a16="http://schemas.microsoft.com/office/drawing/2014/main" id="{8F743B37-3EEB-CBF6-47BF-F727AF43BA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81303" cy="6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3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90513" y="1106489"/>
            <a:ext cx="8478837" cy="5294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None/>
              <a:defRPr lang="en-US" sz="1500" b="1" kern="1200" dirty="0" smtClean="0">
                <a:solidFill>
                  <a:srgbClr val="34B233"/>
                </a:solidFill>
                <a:latin typeface="Calibri Light" panose="020F0302020204030204" pitchFamily="34" charset="0"/>
                <a:ea typeface="+mn-ea"/>
                <a:cs typeface="Arial"/>
              </a:defRPr>
            </a:lvl1pPr>
            <a:lvl2pPr marL="2286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2pPr>
            <a:lvl3pPr marL="457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BED60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3pPr>
            <a:lvl4pPr marL="6858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tabLst/>
              <a:defRPr sz="1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4pPr>
            <a:lvl5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Char char="§"/>
              <a:defRPr lang="en-US" sz="1500" b="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D1B4FFD-C3DC-98D0-E59E-A7090C94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60" y="203200"/>
            <a:ext cx="8487890" cy="695325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653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8E03C-1311-4A30-9EA4-3379C5C63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4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42668-6D91-4962-BDB5-E43A1ABFD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9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FB280-5068-4607-8F7E-BDFB92E03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1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B0CE7-2E25-4E4E-BFDC-D7ECB337D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126CE-85AB-4B59-97CF-5F0635AA2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9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27" y="119356"/>
            <a:ext cx="7165974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7139AD-15BD-433B-8D27-0CF3D0D7E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Screen Shot 2016-03-02 at 11.39.21 AM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148" y="284422"/>
            <a:ext cx="881303" cy="614430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0" y="1176664"/>
            <a:ext cx="9144000" cy="0"/>
          </a:xfrm>
          <a:prstGeom prst="line">
            <a:avLst/>
          </a:prstGeom>
          <a:noFill/>
          <a:ln w="38100">
            <a:solidFill>
              <a:srgbClr val="004BA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2E67638-5B0B-956A-CE82-60DE3FB6D80B}"/>
              </a:ext>
            </a:extLst>
          </p:cNvPr>
          <p:cNvSpPr txBox="1">
            <a:spLocks/>
          </p:cNvSpPr>
          <p:nvPr userDrawn="1"/>
        </p:nvSpPr>
        <p:spPr>
          <a:xfrm>
            <a:off x="153927" y="1289411"/>
            <a:ext cx="8624947" cy="5111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None/>
              <a:defRPr lang="en-US" sz="1200" b="1" kern="1200" dirty="0" smtClean="0">
                <a:solidFill>
                  <a:srgbClr val="34B233"/>
                </a:solidFill>
                <a:latin typeface="Calibri Light" panose="020F0302020204030204" pitchFamily="34" charset="0"/>
                <a:ea typeface="+mn-ea"/>
                <a:cs typeface="Arial"/>
              </a:defRPr>
            </a:lvl1pPr>
            <a:lvl2pPr marL="2286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2pPr>
            <a:lvl3pPr marL="457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BED600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3pPr>
            <a:lvl4pPr marL="6858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4pPr>
            <a:lvl5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Char char="§"/>
              <a:defRPr lang="en-US" sz="1100" b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13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55" r:id="rId2"/>
    <p:sldLayoutId id="2147483756" r:id="rId3"/>
    <p:sldLayoutId id="2147483757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/>
          <a:ea typeface="+mj-ea"/>
          <a:cs typeface="Cambri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mbria" pitchFamily="1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-"/>
        <a:defRPr sz="2400">
          <a:solidFill>
            <a:schemeClr val="tx1"/>
          </a:solidFill>
          <a:latin typeface="Cambria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mbria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mbria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">
            <a:extLst>
              <a:ext uri="{FF2B5EF4-FFF2-40B4-BE49-F238E27FC236}">
                <a16:creationId xmlns:a16="http://schemas.microsoft.com/office/drawing/2014/main" id="{448A45E9-2AF0-46BF-A0B5-B07497DA15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921275" y="258954"/>
            <a:ext cx="844779" cy="305059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90513" y="6565855"/>
            <a:ext cx="1917398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fld id="{9DB1E169-B0F6-4C4B-A7F9-C5F17EE19211}" type="slidenum">
              <a:rPr lang="en-US" sz="800" smtClean="0">
                <a:solidFill>
                  <a:schemeClr val="tx1"/>
                </a:solidFill>
                <a:latin typeface="Calibri Light" panose="020F0302020204030204" pitchFamily="34" charset="0"/>
              </a:rPr>
              <a:pPr algn="l"/>
              <a:t>‹#›</a:t>
            </a:fld>
            <a:endParaRPr lang="en-US" sz="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426E56D-87F2-3245-B9D6-600DB8DBF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500"/>
          <a:stretch/>
        </p:blipFill>
        <p:spPr>
          <a:xfrm>
            <a:off x="7017158" y="6516497"/>
            <a:ext cx="1783080" cy="165100"/>
          </a:xfrm>
          <a:prstGeom prst="rect">
            <a:avLst/>
          </a:prstGeom>
        </p:spPr>
      </p:pic>
      <p:sp>
        <p:nvSpPr>
          <p:cNvPr id="20" name="Content Placeholder 4"/>
          <p:cNvSpPr txBox="1">
            <a:spLocks/>
          </p:cNvSpPr>
          <p:nvPr userDrawn="1"/>
        </p:nvSpPr>
        <p:spPr>
          <a:xfrm>
            <a:off x="290513" y="1108075"/>
            <a:ext cx="8488361" cy="5292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None/>
              <a:defRPr lang="en-US" sz="1200" b="1" kern="1200" dirty="0" smtClean="0">
                <a:solidFill>
                  <a:srgbClr val="34B233"/>
                </a:solidFill>
                <a:latin typeface="Calibri Light" panose="020F0302020204030204" pitchFamily="34" charset="0"/>
                <a:ea typeface="+mn-ea"/>
                <a:cs typeface="Arial"/>
              </a:defRPr>
            </a:lvl1pPr>
            <a:lvl2pPr marL="2286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2pPr>
            <a:lvl3pPr marL="457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BED600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3pPr>
            <a:lvl4pPr marL="6858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4pPr>
            <a:lvl5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Char char="§"/>
              <a:defRPr lang="en-US" sz="1100" b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4572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ED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914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Fifth level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81460" y="203200"/>
            <a:ext cx="8487890" cy="695325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916335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845164" y="49311"/>
            <a:ext cx="345367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rgbClr val="FF0000"/>
                </a:solidFill>
              </a:rPr>
              <a:t>PRIVILEGED</a:t>
            </a:r>
            <a:r>
              <a:rPr lang="en-US" sz="700" b="1" baseline="0" dirty="0">
                <a:solidFill>
                  <a:srgbClr val="FF0000"/>
                </a:solidFill>
              </a:rPr>
              <a:t> AND CONFIDENTIAL</a:t>
            </a:r>
          </a:p>
          <a:p>
            <a:pPr algn="ctr"/>
            <a:r>
              <a:rPr lang="en-US" sz="700" b="1" baseline="0" dirty="0">
                <a:solidFill>
                  <a:srgbClr val="FF0000"/>
                </a:solidFill>
              </a:rPr>
              <a:t>ATTORNEY-CLIENT COMMUNICATION | ATTORNEY WORK PRODUCT </a:t>
            </a:r>
            <a:endParaRPr lang="en-US" sz="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8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</p:sldLayoutIdLst>
  <p:hf hdr="0" dt="0"/>
  <p:txStyles>
    <p:titleStyle>
      <a:lvl1pPr algn="l" defTabSz="844102" rtl="0" eaLnBrk="1" latinLnBrk="0" hangingPunct="1">
        <a:lnSpc>
          <a:spcPct val="90000"/>
        </a:lnSpc>
        <a:spcBef>
          <a:spcPct val="0"/>
        </a:spcBef>
        <a:buNone/>
        <a:defRPr sz="2000" b="1" kern="1200" cap="none" spc="0" baseline="0">
          <a:solidFill>
            <a:srgbClr val="34B233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0" indent="0" algn="l" defTabSz="844102" rtl="0" eaLnBrk="1" latinLnBrk="0" hangingPunct="1">
        <a:lnSpc>
          <a:spcPct val="100000"/>
        </a:lnSpc>
        <a:spcBef>
          <a:spcPts val="0"/>
        </a:spcBef>
        <a:spcAft>
          <a:spcPts val="1108"/>
        </a:spcAft>
        <a:buFont typeface="Arial" panose="020B0604020202020204" pitchFamily="34" charset="0"/>
        <a:buNone/>
        <a:defRPr sz="1108" kern="1200" cap="all" spc="84" baseline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844102" rtl="0" eaLnBrk="1" latinLnBrk="0" hangingPunct="1">
        <a:lnSpc>
          <a:spcPts val="1200"/>
        </a:lnSpc>
        <a:spcBef>
          <a:spcPts val="0"/>
        </a:spcBef>
        <a:spcAft>
          <a:spcPts val="1108"/>
        </a:spcAft>
        <a:buFont typeface="Arial" panose="020B0604020202020204" pitchFamily="34" charset="0"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20593" indent="-120593" algn="l" defTabSz="844102" rtl="0" eaLnBrk="1" latinLnBrk="0" hangingPunct="1">
        <a:lnSpc>
          <a:spcPts val="1385"/>
        </a:lnSpc>
        <a:spcBef>
          <a:spcPts val="0"/>
        </a:spcBef>
        <a:spcAft>
          <a:spcPts val="1385"/>
        </a:spcAft>
        <a:buClr>
          <a:schemeClr val="accent2"/>
        </a:buClr>
        <a:buFont typeface="Arial" panose="020B0604020202020204" pitchFamily="34" charset="0"/>
        <a:buChar char="–"/>
        <a:defRPr sz="1015" kern="1200">
          <a:solidFill>
            <a:schemeClr val="tx2"/>
          </a:solidFill>
          <a:latin typeface="+mn-lt"/>
          <a:ea typeface="+mn-ea"/>
          <a:cs typeface="+mn-cs"/>
        </a:defRPr>
      </a:lvl3pPr>
      <a:lvl4pPr marL="90443" indent="-90443" algn="l" defTabSz="844102" rtl="0" eaLnBrk="1" latinLnBrk="0" hangingPunct="1">
        <a:lnSpc>
          <a:spcPts val="1108"/>
        </a:lnSpc>
        <a:spcBef>
          <a:spcPts val="0"/>
        </a:spcBef>
        <a:spcAft>
          <a:spcPts val="1108"/>
        </a:spcAft>
        <a:buClr>
          <a:schemeClr val="accent2"/>
        </a:buClr>
        <a:buFont typeface="Arial" panose="020B0604020202020204" pitchFamily="34" charset="0"/>
        <a:buChar char="–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90443" indent="-90443" algn="l" defTabSz="844102" rtl="0" eaLnBrk="1" latinLnBrk="0" hangingPunct="1">
        <a:lnSpc>
          <a:spcPts val="923"/>
        </a:lnSpc>
        <a:spcBef>
          <a:spcPts val="0"/>
        </a:spcBef>
        <a:spcAft>
          <a:spcPts val="923"/>
        </a:spcAft>
        <a:buClr>
          <a:schemeClr val="accent2"/>
        </a:buClr>
        <a:buFont typeface="Arial" panose="020B0604020202020204" pitchFamily="34" charset="0"/>
        <a:buChar char="–"/>
        <a:defRPr sz="738" kern="1200">
          <a:solidFill>
            <a:schemeClr val="tx2"/>
          </a:solidFill>
          <a:latin typeface="+mn-lt"/>
          <a:ea typeface="+mn-ea"/>
          <a:cs typeface="+mn-cs"/>
        </a:defRPr>
      </a:lvl5pPr>
      <a:lvl6pPr marL="2321282" indent="-211024" algn="l" defTabSz="844102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3" indent="-211024" algn="l" defTabSz="844102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85" indent="-211024" algn="l" defTabSz="844102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435" indent="-211024" algn="l" defTabSz="844102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51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102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53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205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56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307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359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410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743200"/>
            <a:ext cx="8001000" cy="2286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Columbia and TMA-Brazil</a:t>
            </a:r>
            <a:br>
              <a:rPr lang="en-US" b="1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Restructuring Conference</a:t>
            </a:r>
            <a:br>
              <a:rPr lang="en-US" b="1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2025</a:t>
            </a:r>
            <a:endParaRPr lang="en-US" sz="3600" dirty="0">
              <a:solidFill>
                <a:srgbClr val="34B2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956BA-5424-BABD-4FD7-5DEEAE10F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B6563-94CF-026B-956A-28D0E14F9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Frictions in the </a:t>
            </a:r>
            <a:b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11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AAFE1-2E6A-00E9-4F64-6D6BA369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2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8AFE1-FBFF-81EC-2AB1-118CD1DD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24781"/>
            <a:ext cx="8229600" cy="4648200"/>
          </a:xfrm>
        </p:spPr>
        <p:txBody>
          <a:bodyPr/>
          <a:lstStyle/>
          <a:p>
            <a:r>
              <a:rPr lang="en-US" dirty="0">
                <a:latin typeface="+mn-lt"/>
              </a:rPr>
              <a:t>Professional and other fees</a:t>
            </a:r>
          </a:p>
          <a:p>
            <a:r>
              <a:rPr lang="en-US" dirty="0">
                <a:latin typeface="+mn-lt"/>
              </a:rPr>
              <a:t>Claims trading and deal instability</a:t>
            </a:r>
          </a:p>
          <a:p>
            <a:r>
              <a:rPr lang="en-US" dirty="0">
                <a:latin typeface="+mn-lt"/>
              </a:rPr>
              <a:t>Valuation disputes</a:t>
            </a:r>
          </a:p>
          <a:p>
            <a:r>
              <a:rPr lang="en-US" dirty="0">
                <a:latin typeface="+mn-lt"/>
              </a:rPr>
              <a:t>Competing plans</a:t>
            </a:r>
          </a:p>
          <a:p>
            <a:r>
              <a:rPr lang="en-US" dirty="0">
                <a:latin typeface="+mn-lt"/>
              </a:rPr>
              <a:t>Limits on gifting and other deals to simplify and speed up the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22B0-522C-EC32-3E34-3EFE289C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3D2290-AD70-4D4A-D32D-534D55CA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2" y="312738"/>
            <a:ext cx="7165974" cy="944562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4B233"/>
                </a:solidFill>
                <a:latin typeface="+mn-lt"/>
              </a:rPr>
              <a:t>Frictions</a:t>
            </a:r>
          </a:p>
        </p:txBody>
      </p:sp>
    </p:spTree>
    <p:extLst>
      <p:ext uri="{BB962C8B-B14F-4D97-AF65-F5344CB8AC3E}">
        <p14:creationId xmlns:p14="http://schemas.microsoft.com/office/powerpoint/2010/main" val="404833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4BBF6-ED45-7C4B-E8E9-CA502F189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711A8-D989-15CC-B51B-34310094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 for Managing the</a:t>
            </a:r>
            <a:b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11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6FD28-77DB-4A6A-B7EB-75804ACE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76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47D62-AC0F-A7B7-C9A0-3CD7889B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54410"/>
            <a:ext cx="7165974" cy="944562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4B233"/>
                </a:solidFill>
              </a:rPr>
              <a:t>Tools for Managing the Frictions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C932-30B4-C26E-BA8B-358908936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24781"/>
            <a:ext cx="8229600" cy="4648200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Restructuring Support Agreements (RSAs)</a:t>
            </a:r>
          </a:p>
          <a:p>
            <a:r>
              <a:rPr lang="en-US" sz="2800" dirty="0">
                <a:latin typeface="+mn-lt"/>
              </a:rPr>
              <a:t>Going Concern Sales (363 sales)</a:t>
            </a:r>
          </a:p>
          <a:p>
            <a:r>
              <a:rPr lang="en-US" sz="2800" dirty="0">
                <a:latin typeface="+mn-lt"/>
              </a:rPr>
              <a:t>Third-Party Releases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D22FC-FD91-6328-4F4F-3E861903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4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BE929-06EC-5D97-2D6B-D52CD3019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5C1F5-58B7-E0DA-529C-4184B5E1B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Controversies</a:t>
            </a:r>
            <a:b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Chapter 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B1C48-3767-B5D9-9622-08AAAEEE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81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9F246-A77A-69E2-ECEB-36619B5C8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18FF-C0A2-AFD4-5FB7-7983AC367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54410"/>
            <a:ext cx="7165974" cy="944562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4B233"/>
                </a:solidFill>
              </a:rPr>
              <a:t>Recent Controversies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C462B-6866-9D43-6642-E8066EDB1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24781"/>
            <a:ext cx="8229600" cy="4648200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How LMEs change the profile of firms filing for Chapter 11: Effects of private debt and PE sponsors</a:t>
            </a:r>
          </a:p>
          <a:p>
            <a:r>
              <a:rPr lang="en-US" sz="2400" dirty="0">
                <a:latin typeface="+mn-lt"/>
              </a:rPr>
              <a:t>Backstop fees and equality of distribution under 1123(a)(4)</a:t>
            </a:r>
          </a:p>
          <a:p>
            <a:r>
              <a:rPr lang="en-US" sz="2400" dirty="0">
                <a:latin typeface="+mn-lt"/>
              </a:rPr>
              <a:t>Protecting the finality of the deal: good faith purchaser protections and equitable mootness</a:t>
            </a:r>
            <a:endParaRPr lang="en-US" sz="2800" dirty="0">
              <a:latin typeface="+mn-lt"/>
            </a:endParaRPr>
          </a:p>
          <a:p>
            <a:r>
              <a:rPr lang="en-US" sz="2400" dirty="0">
                <a:latin typeface="+mn-lt"/>
              </a:rPr>
              <a:t>Texas two-steps and mass torts</a:t>
            </a:r>
          </a:p>
          <a:p>
            <a:r>
              <a:rPr lang="en-US" sz="2400" dirty="0">
                <a:latin typeface="+mn-lt"/>
              </a:rPr>
              <a:t>Double Dips</a:t>
            </a:r>
            <a:endParaRPr lang="en-US" sz="2800" dirty="0">
              <a:latin typeface="+mn-lt"/>
            </a:endParaRPr>
          </a:p>
          <a:p>
            <a:r>
              <a:rPr lang="en-US" sz="2400" dirty="0">
                <a:latin typeface="+mn-lt"/>
              </a:rPr>
              <a:t>Crypto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E5D50-F4F9-7AFD-D0EE-3528F81E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5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D7D3-D556-DD64-200D-5D3750B5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8348"/>
            <a:ext cx="7165974" cy="944562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34B233"/>
                </a:solidFill>
                <a:latin typeface="+mn-lt"/>
              </a:rPr>
              <a:t>Panelists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917DD-7D8F-78AE-F8F8-AA6EDD51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FB280-5068-4607-8F7E-BDFB92E03C1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E73E36-32BD-02DA-55A2-59FD0AD76A44}"/>
              </a:ext>
            </a:extLst>
          </p:cNvPr>
          <p:cNvSpPr/>
          <p:nvPr/>
        </p:nvSpPr>
        <p:spPr>
          <a:xfrm>
            <a:off x="228600" y="2020751"/>
            <a:ext cx="4038600" cy="18813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Philip Abelson</a:t>
            </a:r>
          </a:p>
          <a:p>
            <a:pPr algn="r"/>
            <a:r>
              <a:rPr lang="en-US" sz="200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White &amp; Case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43AF5-8816-A174-FD3C-8B5E0B1F1832}"/>
              </a:ext>
            </a:extLst>
          </p:cNvPr>
          <p:cNvSpPr/>
          <p:nvPr/>
        </p:nvSpPr>
        <p:spPr>
          <a:xfrm>
            <a:off x="228600" y="4456253"/>
            <a:ext cx="4038600" cy="18813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Rachel Strickland</a:t>
            </a:r>
          </a:p>
          <a:p>
            <a:pPr algn="r"/>
            <a:r>
              <a:rPr lang="en-US" sz="200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Fried Frank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4D0AD-806D-64EA-0F0A-DEAF257A48AE}"/>
              </a:ext>
            </a:extLst>
          </p:cNvPr>
          <p:cNvSpPr/>
          <p:nvPr/>
        </p:nvSpPr>
        <p:spPr>
          <a:xfrm>
            <a:off x="4791307" y="2021906"/>
            <a:ext cx="4047893" cy="1876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Gilberto </a:t>
            </a:r>
            <a:r>
              <a:rPr lang="en-US" sz="2000" b="1" dirty="0" err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Gornati</a:t>
            </a:r>
            <a:endParaRPr lang="en-US" sz="2000" b="1" dirty="0">
              <a:ln>
                <a:solidFill>
                  <a:schemeClr val="bg2"/>
                </a:solidFill>
              </a:ln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TWK </a:t>
            </a:r>
            <a:r>
              <a:rPr lang="en-US" sz="2000" dirty="0" err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Advogados</a:t>
            </a:r>
            <a:endParaRPr lang="en-US" sz="2000" dirty="0">
              <a:ln>
                <a:solidFill>
                  <a:schemeClr val="bg2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57775-FFAB-95C6-79A0-DE34D50498C9}"/>
              </a:ext>
            </a:extLst>
          </p:cNvPr>
          <p:cNvSpPr/>
          <p:nvPr/>
        </p:nvSpPr>
        <p:spPr>
          <a:xfrm>
            <a:off x="4791307" y="4389345"/>
            <a:ext cx="4038600" cy="18813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Patricia Tomasco</a:t>
            </a:r>
          </a:p>
          <a:p>
            <a:pPr algn="r"/>
            <a:r>
              <a:rPr lang="en-US" sz="200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Quinn Emanuel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1690B0-D4F4-574A-02DF-391CEF100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7877"/>
            <a:ext cx="1590444" cy="1724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7E80B7-E2DF-49C6-6243-FA086EF55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43" y="2075804"/>
            <a:ext cx="1791727" cy="17464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0C70E0-ADB9-4C84-88F5-D5D88F2FDB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3" y="4530188"/>
            <a:ext cx="1767710" cy="17405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B95211-D5CD-CDD2-313B-146D84C08E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42" y="4456253"/>
            <a:ext cx="1791727" cy="17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7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60B7-26E3-4D6D-2620-789081E9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1" y="381000"/>
            <a:ext cx="7165974" cy="944562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4B233"/>
                </a:solidFill>
              </a:rPr>
              <a:t>Policy/Goals of Chapter 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BF31C-AE2A-C94C-4E09-4083DC91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3DC5A-AE8E-2631-BFB9-427F83BBE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25562"/>
            <a:ext cx="8763000" cy="5075238"/>
          </a:xfrm>
        </p:spPr>
        <p:txBody>
          <a:bodyPr/>
          <a:lstStyle/>
          <a:p>
            <a:r>
              <a:rPr lang="en-US" dirty="0">
                <a:latin typeface="+mn-lt"/>
              </a:rPr>
              <a:t>Reorganization Policy</a:t>
            </a:r>
          </a:p>
          <a:p>
            <a:pPr lvl="1"/>
            <a:r>
              <a:rPr lang="en-US" dirty="0">
                <a:latin typeface="+mn-lt"/>
              </a:rPr>
              <a:t>Encourage reorganization rather than liquidation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Equity Policy</a:t>
            </a:r>
          </a:p>
          <a:p>
            <a:pPr lvl="1"/>
            <a:r>
              <a:rPr lang="en-US" dirty="0">
                <a:latin typeface="+mn-lt"/>
              </a:rPr>
              <a:t>Provide similar treatment to similarly situated parties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Discharge/Fresh Start Policy</a:t>
            </a:r>
          </a:p>
          <a:p>
            <a:pPr lvl="1"/>
            <a:r>
              <a:rPr lang="en-US" dirty="0">
                <a:latin typeface="+mn-lt"/>
              </a:rPr>
              <a:t>Discharge of prepetition debt </a:t>
            </a:r>
          </a:p>
          <a:p>
            <a:pPr lvl="1"/>
            <a:r>
              <a:rPr lang="en-US" dirty="0">
                <a:latin typeface="+mn-lt"/>
              </a:rPr>
              <a:t>Only continuing obligations set forth in plan</a:t>
            </a:r>
          </a:p>
        </p:txBody>
      </p:sp>
    </p:spTree>
    <p:extLst>
      <p:ext uri="{BB962C8B-B14F-4D97-AF65-F5344CB8AC3E}">
        <p14:creationId xmlns:p14="http://schemas.microsoft.com/office/powerpoint/2010/main" val="192150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Elements of the </a:t>
            </a:r>
            <a:b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11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60B7-26E3-4D6D-2620-789081E9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1" y="381000"/>
            <a:ext cx="7165974" cy="944562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4B233"/>
                </a:solidFill>
              </a:rPr>
              <a:t>The Plan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FF9778-7F14-6BA1-479A-0AFCF5342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5295"/>
            <a:ext cx="8001000" cy="51365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BF31C-AE2A-C94C-4E09-4083DC91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9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9F04-D8B5-A644-C244-1D3CF3F7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4" y="381000"/>
            <a:ext cx="7165974" cy="944562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4B233"/>
                </a:solidFill>
              </a:rPr>
              <a:t>Classification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C71C2F-4B71-2EA1-09EF-D9F24DA3B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" y="1447800"/>
            <a:ext cx="8719781" cy="3200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98E81-E695-C695-8B2D-249319BF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9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2C35-CD65-1E53-7E92-B7E88F2D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46" y="372834"/>
            <a:ext cx="7165974" cy="944562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4B233"/>
                </a:solidFill>
              </a:rPr>
              <a:t>Voting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6B62F0-9EB9-F5D3-E94A-1F1798E2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11820"/>
            <a:ext cx="8705806" cy="44793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518D2-B88B-8E08-D3BE-FDC5EFFA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8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8612B-9D55-2ED1-00E6-FC64BE00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76105"/>
            <a:ext cx="7165974" cy="944562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4B233"/>
                </a:solidFill>
                <a:latin typeface="+mn-lt"/>
              </a:rPr>
              <a:t>Confirmation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58F1E6-ABF2-85D6-9801-9C3B8C356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2706"/>
            <a:ext cx="7993955" cy="52808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91331-DA5D-C343-84BA-ED817185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7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8D04C-7CBE-BD1E-6F63-82A5E1B2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45518"/>
            <a:ext cx="7165974" cy="944562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34B233"/>
                </a:solidFill>
                <a:latin typeface="+mn-lt"/>
              </a:rPr>
              <a:t>Cramdown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F18A92-2DF4-BFAE-5154-D0C217AE4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7762824" cy="51408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62BDC-4552-EE3B-46D7-0F45F45A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30045"/>
      </p:ext>
    </p:extLst>
  </p:cSld>
  <p:clrMapOvr>
    <a:masterClrMapping/>
  </p:clrMapOvr>
</p:sld>
</file>

<file path=ppt/theme/theme1.xml><?xml version="1.0" encoding="utf-8"?>
<a:theme xmlns:a="http://schemas.openxmlformats.org/drawingml/2006/main" name="nulaw-master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ulaw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law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law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law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law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law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law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law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law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law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law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law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eil">
  <a:themeElements>
    <a:clrScheme name="Weil">
      <a:dk1>
        <a:sysClr val="windowText" lastClr="000000"/>
      </a:dk1>
      <a:lt1>
        <a:sysClr val="window" lastClr="FFFFFF"/>
      </a:lt1>
      <a:dk2>
        <a:srgbClr val="454A4B"/>
      </a:dk2>
      <a:lt2>
        <a:srgbClr val="F8F8F8"/>
      </a:lt2>
      <a:accent1>
        <a:srgbClr val="CCD626"/>
      </a:accent1>
      <a:accent2>
        <a:srgbClr val="6CB535"/>
      </a:accent2>
      <a:accent3>
        <a:srgbClr val="3AAA35"/>
      </a:accent3>
      <a:accent4>
        <a:srgbClr val="009A51"/>
      </a:accent4>
      <a:accent5>
        <a:srgbClr val="BDBDBD"/>
      </a:accent5>
      <a:accent6>
        <a:srgbClr val="50545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il" id="{B9E6FCB5-90B9-4675-87AE-6F01B2080FB3}" vid="{A013CF6A-44EE-4DC4-ABB1-DAD22B39CFD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9969</TotalTime>
  <Words>232</Words>
  <Application>Microsoft Macintosh PowerPoint</Application>
  <PresentationFormat>On-screen Show (4:3)</PresentationFormat>
  <Paragraphs>83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Wingdings</vt:lpstr>
      <vt:lpstr>nulaw-master</vt:lpstr>
      <vt:lpstr>1_Weil</vt:lpstr>
      <vt:lpstr>Columbia and TMA-Brazil Restructuring Conference Fall 2025</vt:lpstr>
      <vt:lpstr>Panelists</vt:lpstr>
      <vt:lpstr>Policy/Goals of Chapter 11</vt:lpstr>
      <vt:lpstr>PowerPoint Presentation</vt:lpstr>
      <vt:lpstr>The Plan</vt:lpstr>
      <vt:lpstr>Classification</vt:lpstr>
      <vt:lpstr>Voting</vt:lpstr>
      <vt:lpstr>Confirmation</vt:lpstr>
      <vt:lpstr>Cramdown</vt:lpstr>
      <vt:lpstr>PowerPoint Presentation</vt:lpstr>
      <vt:lpstr>Frictions</vt:lpstr>
      <vt:lpstr>PowerPoint Presentation</vt:lpstr>
      <vt:lpstr>Tools for Managing the Frictions</vt:lpstr>
      <vt:lpstr>PowerPoint Presentation</vt:lpstr>
      <vt:lpstr>Recent Controversies</vt:lpstr>
    </vt:vector>
  </TitlesOfParts>
  <Company>Dartmouth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Probability and Statistics</dc:title>
  <dc:creator>Patricia M. Anderson</dc:creator>
  <cp:lastModifiedBy>Ed Morrison</cp:lastModifiedBy>
  <cp:revision>363</cp:revision>
  <cp:lastPrinted>2018-01-18T14:03:37Z</cp:lastPrinted>
  <dcterms:created xsi:type="dcterms:W3CDTF">1999-10-02T17:37:41Z</dcterms:created>
  <dcterms:modified xsi:type="dcterms:W3CDTF">2025-10-07T20:07:44Z</dcterms:modified>
</cp:coreProperties>
</file>