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2"/>
    <p:sldMasterId id="2147483750" r:id="rId3"/>
  </p:sldMasterIdLst>
  <p:notesMasterIdLst>
    <p:notesMasterId r:id="rId31"/>
  </p:notesMasterIdLst>
  <p:handoutMasterIdLst>
    <p:handoutMasterId r:id="rId32"/>
  </p:handoutMasterIdLst>
  <p:sldIdLst>
    <p:sldId id="256" r:id="rId4"/>
    <p:sldId id="609" r:id="rId5"/>
    <p:sldId id="402" r:id="rId6"/>
    <p:sldId id="403" r:id="rId7"/>
    <p:sldId id="418" r:id="rId8"/>
    <p:sldId id="405" r:id="rId9"/>
    <p:sldId id="406" r:id="rId10"/>
    <p:sldId id="407" r:id="rId11"/>
    <p:sldId id="408" r:id="rId12"/>
    <p:sldId id="409" r:id="rId13"/>
    <p:sldId id="410" r:id="rId14"/>
    <p:sldId id="411" r:id="rId15"/>
    <p:sldId id="412" r:id="rId16"/>
    <p:sldId id="601" r:id="rId17"/>
    <p:sldId id="602" r:id="rId18"/>
    <p:sldId id="352" r:id="rId19"/>
    <p:sldId id="353" r:id="rId20"/>
    <p:sldId id="597" r:id="rId21"/>
    <p:sldId id="583" r:id="rId22"/>
    <p:sldId id="598" r:id="rId23"/>
    <p:sldId id="599" r:id="rId24"/>
    <p:sldId id="607" r:id="rId25"/>
    <p:sldId id="356" r:id="rId26"/>
    <p:sldId id="351" r:id="rId27"/>
    <p:sldId id="361" r:id="rId28"/>
    <p:sldId id="608" r:id="rId29"/>
    <p:sldId id="338" r:id="rId30"/>
  </p:sldIdLst>
  <p:sldSz cx="9144000" cy="6858000" type="screen4x3"/>
  <p:notesSz cx="6881813" cy="9296400"/>
  <p:defaultTextStyle>
    <a:defPPr>
      <a:defRPr lang="en-US"/>
    </a:defPPr>
    <a:lvl1pPr algn="l" rtl="0" fontAlgn="base">
      <a:spcBef>
        <a:spcPct val="0"/>
      </a:spcBef>
      <a:spcAft>
        <a:spcPct val="0"/>
      </a:spcAft>
      <a:defRPr sz="4400" kern="1200">
        <a:solidFill>
          <a:schemeClr val="tx2"/>
        </a:solidFill>
        <a:latin typeface="Times New Roman" pitchFamily="18" charset="0"/>
        <a:ea typeface="MS PGothic" pitchFamily="34" charset="-128"/>
        <a:cs typeface="+mn-cs"/>
      </a:defRPr>
    </a:lvl1pPr>
    <a:lvl2pPr marL="457200" algn="l" rtl="0" fontAlgn="base">
      <a:spcBef>
        <a:spcPct val="0"/>
      </a:spcBef>
      <a:spcAft>
        <a:spcPct val="0"/>
      </a:spcAft>
      <a:defRPr sz="4400" kern="1200">
        <a:solidFill>
          <a:schemeClr val="tx2"/>
        </a:solidFill>
        <a:latin typeface="Times New Roman" pitchFamily="18" charset="0"/>
        <a:ea typeface="MS PGothic" pitchFamily="34" charset="-128"/>
        <a:cs typeface="+mn-cs"/>
      </a:defRPr>
    </a:lvl2pPr>
    <a:lvl3pPr marL="914400" algn="l" rtl="0" fontAlgn="base">
      <a:spcBef>
        <a:spcPct val="0"/>
      </a:spcBef>
      <a:spcAft>
        <a:spcPct val="0"/>
      </a:spcAft>
      <a:defRPr sz="4400" kern="1200">
        <a:solidFill>
          <a:schemeClr val="tx2"/>
        </a:solidFill>
        <a:latin typeface="Times New Roman" pitchFamily="18" charset="0"/>
        <a:ea typeface="MS PGothic" pitchFamily="34" charset="-128"/>
        <a:cs typeface="+mn-cs"/>
      </a:defRPr>
    </a:lvl3pPr>
    <a:lvl4pPr marL="1371600" algn="l" rtl="0" fontAlgn="base">
      <a:spcBef>
        <a:spcPct val="0"/>
      </a:spcBef>
      <a:spcAft>
        <a:spcPct val="0"/>
      </a:spcAft>
      <a:defRPr sz="4400" kern="1200">
        <a:solidFill>
          <a:schemeClr val="tx2"/>
        </a:solidFill>
        <a:latin typeface="Times New Roman" pitchFamily="18" charset="0"/>
        <a:ea typeface="MS PGothic" pitchFamily="34" charset="-128"/>
        <a:cs typeface="+mn-cs"/>
      </a:defRPr>
    </a:lvl4pPr>
    <a:lvl5pPr marL="1828800" algn="l" rtl="0" fontAlgn="base">
      <a:spcBef>
        <a:spcPct val="0"/>
      </a:spcBef>
      <a:spcAft>
        <a:spcPct val="0"/>
      </a:spcAft>
      <a:defRPr sz="4400" kern="1200">
        <a:solidFill>
          <a:schemeClr val="tx2"/>
        </a:solidFill>
        <a:latin typeface="Times New Roman" pitchFamily="18" charset="0"/>
        <a:ea typeface="MS PGothic" pitchFamily="34" charset="-128"/>
        <a:cs typeface="+mn-cs"/>
      </a:defRPr>
    </a:lvl5pPr>
    <a:lvl6pPr marL="2286000" algn="l" defTabSz="914400" rtl="0" eaLnBrk="1" latinLnBrk="0" hangingPunct="1">
      <a:defRPr sz="4400" kern="1200">
        <a:solidFill>
          <a:schemeClr val="tx2"/>
        </a:solidFill>
        <a:latin typeface="Times New Roman" pitchFamily="18" charset="0"/>
        <a:ea typeface="MS PGothic" pitchFamily="34" charset="-128"/>
        <a:cs typeface="+mn-cs"/>
      </a:defRPr>
    </a:lvl6pPr>
    <a:lvl7pPr marL="2743200" algn="l" defTabSz="914400" rtl="0" eaLnBrk="1" latinLnBrk="0" hangingPunct="1">
      <a:defRPr sz="4400" kern="1200">
        <a:solidFill>
          <a:schemeClr val="tx2"/>
        </a:solidFill>
        <a:latin typeface="Times New Roman" pitchFamily="18" charset="0"/>
        <a:ea typeface="MS PGothic" pitchFamily="34" charset="-128"/>
        <a:cs typeface="+mn-cs"/>
      </a:defRPr>
    </a:lvl7pPr>
    <a:lvl8pPr marL="3200400" algn="l" defTabSz="914400" rtl="0" eaLnBrk="1" latinLnBrk="0" hangingPunct="1">
      <a:defRPr sz="4400" kern="1200">
        <a:solidFill>
          <a:schemeClr val="tx2"/>
        </a:solidFill>
        <a:latin typeface="Times New Roman" pitchFamily="18" charset="0"/>
        <a:ea typeface="MS PGothic" pitchFamily="34" charset="-128"/>
        <a:cs typeface="+mn-cs"/>
      </a:defRPr>
    </a:lvl8pPr>
    <a:lvl9pPr marL="3657600" algn="l" defTabSz="914400" rtl="0" eaLnBrk="1" latinLnBrk="0" hangingPunct="1">
      <a:defRPr sz="4400" kern="1200">
        <a:solidFill>
          <a:schemeClr val="tx2"/>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233"/>
    <a:srgbClr val="058BFF"/>
    <a:srgbClr val="3B48D5"/>
    <a:srgbClr val="001BA3"/>
    <a:srgbClr val="323EB9"/>
    <a:srgbClr val="3836FF"/>
    <a:srgbClr val="2F2EE5"/>
    <a:srgbClr val="032DFF"/>
    <a:srgbClr val="1264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6"/>
    <p:restoredTop sz="89728" autoAdjust="0"/>
  </p:normalViewPr>
  <p:slideViewPr>
    <p:cSldViewPr snapToObjects="1">
      <p:cViewPr varScale="1">
        <p:scale>
          <a:sx n="114" d="100"/>
          <a:sy n="114" d="100"/>
        </p:scale>
        <p:origin x="16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5" d="100"/>
          <a:sy n="75" d="100"/>
        </p:scale>
        <p:origin x="-1206"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defTabSz="924539">
              <a:defRPr sz="1200">
                <a:latin typeface="Times New Roman" pitchFamily="48" charset="0"/>
                <a:ea typeface="+mn-ea"/>
                <a:cs typeface="+mn-cs"/>
              </a:defRPr>
            </a:lvl1pPr>
          </a:lstStyle>
          <a:p>
            <a:pPr>
              <a:defRPr/>
            </a:pPr>
            <a:endParaRPr lang="en-US"/>
          </a:p>
        </p:txBody>
      </p:sp>
      <p:sp>
        <p:nvSpPr>
          <p:cNvPr id="117763" name="Rectangle 3"/>
          <p:cNvSpPr>
            <a:spLocks noGrp="1" noChangeArrowheads="1"/>
          </p:cNvSpPr>
          <p:nvPr>
            <p:ph type="dt" sz="quarter" idx="1"/>
          </p:nvPr>
        </p:nvSpPr>
        <p:spPr bwMode="auto">
          <a:xfrm>
            <a:off x="3899396" y="1"/>
            <a:ext cx="2982417"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defTabSz="924539">
              <a:defRPr sz="1200">
                <a:latin typeface="Times New Roman" pitchFamily="48" charset="0"/>
                <a:ea typeface="+mn-ea"/>
                <a:cs typeface="+mn-cs"/>
              </a:defRPr>
            </a:lvl1pPr>
          </a:lstStyle>
          <a:p>
            <a:pPr>
              <a:defRPr/>
            </a:pPr>
            <a:endParaRPr lang="en-US"/>
          </a:p>
        </p:txBody>
      </p:sp>
      <p:sp>
        <p:nvSpPr>
          <p:cNvPr id="117764" name="Rectangle 4"/>
          <p:cNvSpPr>
            <a:spLocks noGrp="1" noChangeArrowheads="1"/>
          </p:cNvSpPr>
          <p:nvPr>
            <p:ph type="ftr" sz="quarter" idx="2"/>
          </p:nvPr>
        </p:nvSpPr>
        <p:spPr bwMode="auto">
          <a:xfrm>
            <a:off x="0" y="8832195"/>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defTabSz="924539">
              <a:defRPr sz="1200">
                <a:latin typeface="Times New Roman" pitchFamily="48" charset="0"/>
                <a:ea typeface="+mn-ea"/>
                <a:cs typeface="+mn-cs"/>
              </a:defRPr>
            </a:lvl1pPr>
          </a:lstStyle>
          <a:p>
            <a:pPr>
              <a:defRPr/>
            </a:pPr>
            <a:endParaRPr lang="en-US"/>
          </a:p>
        </p:txBody>
      </p:sp>
      <p:sp>
        <p:nvSpPr>
          <p:cNvPr id="117765" name="Rectangle 5"/>
          <p:cNvSpPr>
            <a:spLocks noGrp="1" noChangeArrowheads="1"/>
          </p:cNvSpPr>
          <p:nvPr>
            <p:ph type="sldNum" sz="quarter" idx="3"/>
          </p:nvPr>
        </p:nvSpPr>
        <p:spPr bwMode="auto">
          <a:xfrm>
            <a:off x="3899396" y="8832195"/>
            <a:ext cx="2982417"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defTabSz="924539">
              <a:defRPr sz="1200"/>
            </a:lvl1pPr>
          </a:lstStyle>
          <a:p>
            <a:fld id="{8F0CD8C1-0229-4773-991A-3BCBC0959542}" type="slidenum">
              <a:rPr lang="en-US"/>
              <a:pPr/>
              <a:t>‹#›</a:t>
            </a:fld>
            <a:endParaRPr lang="en-US"/>
          </a:p>
        </p:txBody>
      </p:sp>
    </p:spTree>
    <p:extLst>
      <p:ext uri="{BB962C8B-B14F-4D97-AF65-F5344CB8AC3E}">
        <p14:creationId xmlns:p14="http://schemas.microsoft.com/office/powerpoint/2010/main" val="1444225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defTabSz="924539">
              <a:defRPr sz="1200">
                <a:solidFill>
                  <a:schemeClr val="tx1"/>
                </a:solidFill>
                <a:latin typeface="Times New Roman" pitchFamily="48" charset="0"/>
                <a:ea typeface="+mn-ea"/>
                <a:cs typeface="+mn-cs"/>
              </a:defRPr>
            </a:lvl1pPr>
          </a:lstStyle>
          <a:p>
            <a:pPr>
              <a:defRPr/>
            </a:pPr>
            <a:endParaRPr lang="en-US"/>
          </a:p>
        </p:txBody>
      </p:sp>
      <p:sp>
        <p:nvSpPr>
          <p:cNvPr id="34819" name="Rectangle 3"/>
          <p:cNvSpPr>
            <a:spLocks noGrp="1" noChangeArrowheads="1"/>
          </p:cNvSpPr>
          <p:nvPr>
            <p:ph type="dt" idx="1"/>
          </p:nvPr>
        </p:nvSpPr>
        <p:spPr bwMode="auto">
          <a:xfrm>
            <a:off x="3899396" y="1"/>
            <a:ext cx="2982417"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defTabSz="924539">
              <a:defRPr sz="1200">
                <a:solidFill>
                  <a:schemeClr val="tx1"/>
                </a:solidFill>
                <a:latin typeface="Times New Roman" pitchFamily="48"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17600" y="698500"/>
            <a:ext cx="4646613"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16978" y="4416099"/>
            <a:ext cx="5047858" cy="4182457"/>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32195"/>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defTabSz="924539">
              <a:defRPr sz="1200">
                <a:solidFill>
                  <a:schemeClr val="tx1"/>
                </a:solidFill>
                <a:latin typeface="Times New Roman" pitchFamily="48" charset="0"/>
                <a:ea typeface="+mn-ea"/>
                <a:cs typeface="+mn-cs"/>
              </a:defRPr>
            </a:lvl1pPr>
          </a:lstStyle>
          <a:p>
            <a:pPr>
              <a:defRPr/>
            </a:pPr>
            <a:endParaRPr lang="en-US"/>
          </a:p>
        </p:txBody>
      </p:sp>
      <p:sp>
        <p:nvSpPr>
          <p:cNvPr id="34823" name="Rectangle 7"/>
          <p:cNvSpPr>
            <a:spLocks noGrp="1" noChangeArrowheads="1"/>
          </p:cNvSpPr>
          <p:nvPr>
            <p:ph type="sldNum" sz="quarter" idx="5"/>
          </p:nvPr>
        </p:nvSpPr>
        <p:spPr bwMode="auto">
          <a:xfrm>
            <a:off x="3899396" y="8832195"/>
            <a:ext cx="2982417"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defTabSz="924539">
              <a:defRPr sz="1200">
                <a:solidFill>
                  <a:schemeClr val="tx1"/>
                </a:solidFill>
              </a:defRPr>
            </a:lvl1pPr>
          </a:lstStyle>
          <a:p>
            <a:fld id="{DAA430C4-A91C-45E8-9150-D58AD1F6BABA}" type="slidenum">
              <a:rPr lang="en-US"/>
              <a:pPr/>
              <a:t>‹#›</a:t>
            </a:fld>
            <a:endParaRPr lang="en-US"/>
          </a:p>
        </p:txBody>
      </p:sp>
    </p:spTree>
    <p:extLst>
      <p:ext uri="{BB962C8B-B14F-4D97-AF65-F5344CB8AC3E}">
        <p14:creationId xmlns:p14="http://schemas.microsoft.com/office/powerpoint/2010/main" val="66748718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48" charset="0"/>
        <a:ea typeface="MS PGothic" pitchFamily="34"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pitchFamily="48"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48"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48"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4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4539" eaLnBrk="0" hangingPunct="0">
              <a:defRPr sz="4200">
                <a:solidFill>
                  <a:schemeClr val="tx2"/>
                </a:solidFill>
                <a:latin typeface="Times New Roman" pitchFamily="18" charset="0"/>
                <a:ea typeface="MS PGothic" pitchFamily="34" charset="-128"/>
              </a:defRPr>
            </a:lvl1pPr>
            <a:lvl2pPr marL="710483" indent="-273263" defTabSz="924539" eaLnBrk="0" hangingPunct="0">
              <a:defRPr sz="4200">
                <a:solidFill>
                  <a:schemeClr val="tx2"/>
                </a:solidFill>
                <a:latin typeface="Times New Roman" pitchFamily="18" charset="0"/>
                <a:ea typeface="MS PGothic" pitchFamily="34" charset="-128"/>
              </a:defRPr>
            </a:lvl2pPr>
            <a:lvl3pPr marL="1093051" indent="-218610" defTabSz="924539" eaLnBrk="0" hangingPunct="0">
              <a:defRPr sz="4200">
                <a:solidFill>
                  <a:schemeClr val="tx2"/>
                </a:solidFill>
                <a:latin typeface="Times New Roman" pitchFamily="18" charset="0"/>
                <a:ea typeface="MS PGothic" pitchFamily="34" charset="-128"/>
              </a:defRPr>
            </a:lvl3pPr>
            <a:lvl4pPr marL="1530271" indent="-218610" defTabSz="924539" eaLnBrk="0" hangingPunct="0">
              <a:defRPr sz="4200">
                <a:solidFill>
                  <a:schemeClr val="tx2"/>
                </a:solidFill>
                <a:latin typeface="Times New Roman" pitchFamily="18" charset="0"/>
                <a:ea typeface="MS PGothic" pitchFamily="34" charset="-128"/>
              </a:defRPr>
            </a:lvl4pPr>
            <a:lvl5pPr marL="1967492" indent="-218610" defTabSz="924539" eaLnBrk="0" hangingPunct="0">
              <a:defRPr sz="4200">
                <a:solidFill>
                  <a:schemeClr val="tx2"/>
                </a:solidFill>
                <a:latin typeface="Times New Roman" pitchFamily="18" charset="0"/>
                <a:ea typeface="MS PGothic" pitchFamily="34" charset="-128"/>
              </a:defRPr>
            </a:lvl5pPr>
            <a:lvl6pPr marL="2404712" indent="-218610" defTabSz="924539" eaLnBrk="0" fontAlgn="base" hangingPunct="0">
              <a:spcBef>
                <a:spcPct val="0"/>
              </a:spcBef>
              <a:spcAft>
                <a:spcPct val="0"/>
              </a:spcAft>
              <a:defRPr sz="4200">
                <a:solidFill>
                  <a:schemeClr val="tx2"/>
                </a:solidFill>
                <a:latin typeface="Times New Roman" pitchFamily="18" charset="0"/>
                <a:ea typeface="MS PGothic" pitchFamily="34" charset="-128"/>
              </a:defRPr>
            </a:lvl6pPr>
            <a:lvl7pPr marL="2841932" indent="-218610" defTabSz="924539" eaLnBrk="0" fontAlgn="base" hangingPunct="0">
              <a:spcBef>
                <a:spcPct val="0"/>
              </a:spcBef>
              <a:spcAft>
                <a:spcPct val="0"/>
              </a:spcAft>
              <a:defRPr sz="4200">
                <a:solidFill>
                  <a:schemeClr val="tx2"/>
                </a:solidFill>
                <a:latin typeface="Times New Roman" pitchFamily="18" charset="0"/>
                <a:ea typeface="MS PGothic" pitchFamily="34" charset="-128"/>
              </a:defRPr>
            </a:lvl7pPr>
            <a:lvl8pPr marL="3279153" indent="-218610" defTabSz="924539" eaLnBrk="0" fontAlgn="base" hangingPunct="0">
              <a:spcBef>
                <a:spcPct val="0"/>
              </a:spcBef>
              <a:spcAft>
                <a:spcPct val="0"/>
              </a:spcAft>
              <a:defRPr sz="4200">
                <a:solidFill>
                  <a:schemeClr val="tx2"/>
                </a:solidFill>
                <a:latin typeface="Times New Roman" pitchFamily="18" charset="0"/>
                <a:ea typeface="MS PGothic" pitchFamily="34" charset="-128"/>
              </a:defRPr>
            </a:lvl8pPr>
            <a:lvl9pPr marL="3716373" indent="-218610" defTabSz="924539" eaLnBrk="0" fontAlgn="base" hangingPunct="0">
              <a:spcBef>
                <a:spcPct val="0"/>
              </a:spcBef>
              <a:spcAft>
                <a:spcPct val="0"/>
              </a:spcAft>
              <a:defRPr sz="4200">
                <a:solidFill>
                  <a:schemeClr val="tx2"/>
                </a:solidFill>
                <a:latin typeface="Times New Roman" pitchFamily="18" charset="0"/>
                <a:ea typeface="MS PGothic" pitchFamily="34" charset="-128"/>
              </a:defRPr>
            </a:lvl9pPr>
          </a:lstStyle>
          <a:p>
            <a:pPr eaLnBrk="1" hangingPunct="1"/>
            <a:fld id="{640E01E0-412B-48F8-850E-3B5C2C19CDA7}" type="slidenum">
              <a:rPr lang="en-US" sz="1200">
                <a:solidFill>
                  <a:schemeClr val="tx1"/>
                </a:solidFill>
              </a:rPr>
              <a:pPr eaLnBrk="1" hangingPunct="1"/>
              <a:t>1</a:t>
            </a:fld>
            <a:endParaRPr lang="en-US" sz="1200">
              <a:solidFill>
                <a:schemeClr val="tx1"/>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430C4-A91C-45E8-9150-D58AD1F6BABA}" type="slidenum">
              <a:rPr lang="en-US" smtClean="0"/>
              <a:pPr/>
              <a:t>3</a:t>
            </a:fld>
            <a:endParaRPr lang="en-US"/>
          </a:p>
        </p:txBody>
      </p:sp>
    </p:spTree>
    <p:extLst>
      <p:ext uri="{BB962C8B-B14F-4D97-AF65-F5344CB8AC3E}">
        <p14:creationId xmlns:p14="http://schemas.microsoft.com/office/powerpoint/2010/main" val="20979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A430C4-A91C-45E8-9150-D58AD1F6BABA}" type="slidenum">
              <a:rPr lang="en-US" smtClean="0"/>
              <a:pPr/>
              <a:t>4</a:t>
            </a:fld>
            <a:endParaRPr lang="en-US"/>
          </a:p>
        </p:txBody>
      </p:sp>
    </p:spTree>
    <p:extLst>
      <p:ext uri="{BB962C8B-B14F-4D97-AF65-F5344CB8AC3E}">
        <p14:creationId xmlns:p14="http://schemas.microsoft.com/office/powerpoint/2010/main" val="270124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C8B3-C27C-4F1A-99B9-AC28E43F21CE}" type="slidenum">
              <a:rPr lang="en-GB" smtClean="0"/>
              <a:t>16</a:t>
            </a:fld>
            <a:endParaRPr lang="en-GB" dirty="0"/>
          </a:p>
        </p:txBody>
      </p:sp>
    </p:spTree>
    <p:extLst>
      <p:ext uri="{BB962C8B-B14F-4D97-AF65-F5344CB8AC3E}">
        <p14:creationId xmlns:p14="http://schemas.microsoft.com/office/powerpoint/2010/main" val="254653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C8B3-C27C-4F1A-99B9-AC28E43F21CE}" type="slidenum">
              <a:rPr lang="en-GB" smtClean="0"/>
              <a:t>17</a:t>
            </a:fld>
            <a:endParaRPr lang="en-GB" dirty="0"/>
          </a:p>
        </p:txBody>
      </p:sp>
    </p:spTree>
    <p:extLst>
      <p:ext uri="{BB962C8B-B14F-4D97-AF65-F5344CB8AC3E}">
        <p14:creationId xmlns:p14="http://schemas.microsoft.com/office/powerpoint/2010/main" val="347152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A430C4-A91C-45E8-9150-D58AD1F6BABA}" type="slidenum">
              <a:rPr lang="en-US" smtClean="0"/>
              <a:pPr/>
              <a:t>18</a:t>
            </a:fld>
            <a:endParaRPr lang="en-US"/>
          </a:p>
        </p:txBody>
      </p:sp>
    </p:spTree>
    <p:extLst>
      <p:ext uri="{BB962C8B-B14F-4D97-AF65-F5344CB8AC3E}">
        <p14:creationId xmlns:p14="http://schemas.microsoft.com/office/powerpoint/2010/main" val="16524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pitchFamily="18" charset="0"/>
            </a:endParaRPr>
          </a:p>
        </p:txBody>
      </p:sp>
    </p:spTree>
    <p:extLst>
      <p:ext uri="{BB962C8B-B14F-4D97-AF65-F5344CB8AC3E}">
        <p14:creationId xmlns:p14="http://schemas.microsoft.com/office/powerpoint/2010/main" val="362708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430C4-A91C-45E8-9150-D58AD1F6BABA}" type="slidenum">
              <a:rPr lang="en-US" smtClean="0"/>
              <a:pPr/>
              <a:t>21</a:t>
            </a:fld>
            <a:endParaRPr lang="en-US"/>
          </a:p>
        </p:txBody>
      </p:sp>
    </p:spTree>
    <p:extLst>
      <p:ext uri="{BB962C8B-B14F-4D97-AF65-F5344CB8AC3E}">
        <p14:creationId xmlns:p14="http://schemas.microsoft.com/office/powerpoint/2010/main" val="388646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57488"/>
            <a:ext cx="7772400" cy="1470025"/>
          </a:xfrm>
        </p:spPr>
        <p:txBody>
          <a:bodyPr/>
          <a:lstStyle>
            <a:lvl1pPr>
              <a:defRPr>
                <a:latin typeface="Cambria"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5DC86F-0EB8-4585-81EF-95AFA22CF57F}" type="slidenum">
              <a:rPr lang="en-US"/>
              <a:pPr>
                <a:defRPr/>
              </a:pPr>
              <a:t>‹#›</a:t>
            </a:fld>
            <a:endParaRPr lang="en-US"/>
          </a:p>
        </p:txBody>
      </p:sp>
    </p:spTree>
    <p:extLst>
      <p:ext uri="{BB962C8B-B14F-4D97-AF65-F5344CB8AC3E}">
        <p14:creationId xmlns:p14="http://schemas.microsoft.com/office/powerpoint/2010/main" val="63416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CC17E3-A075-474F-A9A1-276CFFFC6EF1}" type="slidenum">
              <a:rPr lang="en-US"/>
              <a:pPr>
                <a:defRPr/>
              </a:pPr>
              <a:t>‹#›</a:t>
            </a:fld>
            <a:endParaRPr lang="en-US"/>
          </a:p>
        </p:txBody>
      </p:sp>
    </p:spTree>
    <p:extLst>
      <p:ext uri="{BB962C8B-B14F-4D97-AF65-F5344CB8AC3E}">
        <p14:creationId xmlns:p14="http://schemas.microsoft.com/office/powerpoint/2010/main" val="268875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C2167C-03E9-498C-99EB-05555F0234AB}" type="slidenum">
              <a:rPr lang="en-US"/>
              <a:pPr>
                <a:defRPr/>
              </a:pPr>
              <a:t>‹#›</a:t>
            </a:fld>
            <a:endParaRPr lang="en-US"/>
          </a:p>
        </p:txBody>
      </p:sp>
    </p:spTree>
    <p:extLst>
      <p:ext uri="{BB962C8B-B14F-4D97-AF65-F5344CB8AC3E}">
        <p14:creationId xmlns:p14="http://schemas.microsoft.com/office/powerpoint/2010/main" val="286200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F6F6683-14C7-4715-A61F-44F952AF86A4}" type="slidenum">
              <a:rPr lang="en-US"/>
              <a:pPr>
                <a:defRPr/>
              </a:pPr>
              <a:t>‹#›</a:t>
            </a:fld>
            <a:endParaRPr lang="en-US"/>
          </a:p>
        </p:txBody>
      </p:sp>
    </p:spTree>
    <p:extLst>
      <p:ext uri="{BB962C8B-B14F-4D97-AF65-F5344CB8AC3E}">
        <p14:creationId xmlns:p14="http://schemas.microsoft.com/office/powerpoint/2010/main" val="129755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64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03DF9BC-8547-445C-841C-FE9B615D32D9}" type="slidenum">
              <a:rPr lang="en-US"/>
              <a:pPr>
                <a:defRPr/>
              </a:pPr>
              <a:t>‹#›</a:t>
            </a:fld>
            <a:endParaRPr lang="en-US"/>
          </a:p>
        </p:txBody>
      </p:sp>
    </p:spTree>
    <p:extLst>
      <p:ext uri="{BB962C8B-B14F-4D97-AF65-F5344CB8AC3E}">
        <p14:creationId xmlns:p14="http://schemas.microsoft.com/office/powerpoint/2010/main" val="102344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E37A17-98C0-4567-AF5F-87A8E5CC09E3}" type="slidenum">
              <a:rPr lang="en-US"/>
              <a:pPr>
                <a:defRPr/>
              </a:pPr>
              <a:t>‹#›</a:t>
            </a:fld>
            <a:endParaRPr lang="en-US"/>
          </a:p>
        </p:txBody>
      </p:sp>
    </p:spTree>
    <p:extLst>
      <p:ext uri="{BB962C8B-B14F-4D97-AF65-F5344CB8AC3E}">
        <p14:creationId xmlns:p14="http://schemas.microsoft.com/office/powerpoint/2010/main" val="4281487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94456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64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247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247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EE6A35D0-1997-497E-98C0-3B2304A739FB}" type="slidenum">
              <a:rPr lang="en-US"/>
              <a:pPr>
                <a:defRPr/>
              </a:pPr>
              <a:t>‹#›</a:t>
            </a:fld>
            <a:endParaRPr lang="en-US"/>
          </a:p>
        </p:txBody>
      </p:sp>
    </p:spTree>
    <p:extLst>
      <p:ext uri="{BB962C8B-B14F-4D97-AF65-F5344CB8AC3E}">
        <p14:creationId xmlns:p14="http://schemas.microsoft.com/office/powerpoint/2010/main" val="126531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94456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64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E136C1-00BD-4B0A-AF43-E04D8C391A99}" type="slidenum">
              <a:rPr lang="en-US"/>
              <a:pPr>
                <a:defRPr/>
              </a:pPr>
              <a:t>‹#›</a:t>
            </a:fld>
            <a:endParaRPr lang="en-US"/>
          </a:p>
        </p:txBody>
      </p:sp>
    </p:spTree>
    <p:extLst>
      <p:ext uri="{BB962C8B-B14F-4D97-AF65-F5344CB8AC3E}">
        <p14:creationId xmlns:p14="http://schemas.microsoft.com/office/powerpoint/2010/main" val="1619377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731" y="202020"/>
            <a:ext cx="8498616" cy="696505"/>
          </a:xfrm>
        </p:spPr>
        <p:txBody>
          <a:bodyPr>
            <a:noAutofit/>
          </a:bodyPr>
          <a:lstStyle/>
          <a:p>
            <a:r>
              <a:rPr lang="en-US" dirty="0"/>
              <a:t>Click to edit Master title style</a:t>
            </a:r>
          </a:p>
        </p:txBody>
      </p:sp>
      <p:sp>
        <p:nvSpPr>
          <p:cNvPr id="5" name="Content Placeholder 4"/>
          <p:cNvSpPr>
            <a:spLocks noGrp="1"/>
          </p:cNvSpPr>
          <p:nvPr>
            <p:ph sz="quarter" idx="10"/>
          </p:nvPr>
        </p:nvSpPr>
        <p:spPr>
          <a:xfrm>
            <a:off x="290513" y="1108075"/>
            <a:ext cx="8488361" cy="5292725"/>
          </a:xfrm>
        </p:spPr>
        <p:txBody>
          <a:bodyPr tIns="0" rIns="0" bIns="0">
            <a:noAutofit/>
          </a:bodyPr>
          <a:lstStyle>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009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2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C293A1-10B4-B842-97E4-A65FEB21188D}"/>
              </a:ext>
            </a:extLst>
          </p:cNvPr>
          <p:cNvPicPr>
            <a:picLocks noChangeAspect="1"/>
          </p:cNvPicPr>
          <p:nvPr userDrawn="1"/>
        </p:nvPicPr>
        <p:blipFill>
          <a:blip r:embed="rId2"/>
          <a:srcRect/>
          <a:stretch/>
        </p:blipFill>
        <p:spPr>
          <a:xfrm>
            <a:off x="0" y="5212"/>
            <a:ext cx="9144000" cy="6858000"/>
          </a:xfrm>
          <a:prstGeom prst="rect">
            <a:avLst/>
          </a:prstGeom>
        </p:spPr>
      </p:pic>
      <p:pic>
        <p:nvPicPr>
          <p:cNvPr id="8" name="Logo">
            <a:extLst>
              <a:ext uri="{FF2B5EF4-FFF2-40B4-BE49-F238E27FC236}">
                <a16:creationId xmlns:a16="http://schemas.microsoft.com/office/drawing/2014/main" id="{4A28A514-2A29-A446-8C7C-525C33F38251}"/>
              </a:ext>
            </a:extLst>
          </p:cNvPr>
          <p:cNvPicPr>
            <a:picLocks noChangeAspect="1"/>
          </p:cNvPicPr>
          <p:nvPr userDrawn="1"/>
        </p:nvPicPr>
        <p:blipFill>
          <a:blip r:embed="rId3"/>
          <a:srcRect/>
          <a:stretch/>
        </p:blipFill>
        <p:spPr>
          <a:xfrm>
            <a:off x="7850877" y="258953"/>
            <a:ext cx="915177" cy="305059"/>
          </a:xfrm>
          <a:prstGeom prst="rect">
            <a:avLst/>
          </a:prstGeom>
        </p:spPr>
      </p:pic>
      <p:cxnSp>
        <p:nvCxnSpPr>
          <p:cNvPr id="10" name="Straight Connector 9">
            <a:extLst>
              <a:ext uri="{FF2B5EF4-FFF2-40B4-BE49-F238E27FC236}">
                <a16:creationId xmlns:a16="http://schemas.microsoft.com/office/drawing/2014/main" id="{04609649-87E1-D243-B330-DF830C94098C}"/>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50">
            <a:extLst>
              <a:ext uri="{FF2B5EF4-FFF2-40B4-BE49-F238E27FC236}">
                <a16:creationId xmlns:a16="http://schemas.microsoft.com/office/drawing/2014/main" id="{A4D5DC96-DE52-DB4F-9DF3-6A9046A58331}"/>
              </a:ext>
            </a:extLst>
          </p:cNvPr>
          <p:cNvSpPr txBox="1">
            <a:spLocks noChangeArrowheads="1"/>
          </p:cNvSpPr>
          <p:nvPr userDrawn="1"/>
        </p:nvSpPr>
        <p:spPr bwMode="auto">
          <a:xfrm>
            <a:off x="395536" y="6546250"/>
            <a:ext cx="2568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l" fontAlgn="auto">
              <a:spcBef>
                <a:spcPts val="0"/>
              </a:spcBef>
              <a:spcAft>
                <a:spcPts val="0"/>
              </a:spcAft>
            </a:pPr>
            <a:r>
              <a:rPr lang="en-US" sz="800" b="0" i="0" dirty="0">
                <a:solidFill>
                  <a:schemeClr val="tx1"/>
                </a:solidFill>
                <a:latin typeface="Calibri Light" panose="020F0302020204030204" pitchFamily="34" charset="0"/>
                <a:ea typeface="MS PGothic" pitchFamily="34" charset="-128"/>
                <a:cs typeface="Calibri Light" panose="020F0302020204030204" pitchFamily="34" charset="0"/>
              </a:rPr>
              <a:t>Weil, Gotshal &amp; Manges LLP</a:t>
            </a:r>
          </a:p>
        </p:txBody>
      </p:sp>
      <p:sp>
        <p:nvSpPr>
          <p:cNvPr id="13" name="Subtitle 2">
            <a:extLst>
              <a:ext uri="{FF2B5EF4-FFF2-40B4-BE49-F238E27FC236}">
                <a16:creationId xmlns:a16="http://schemas.microsoft.com/office/drawing/2014/main" id="{A4376DB4-9B67-6B43-AAE1-D516D8610FF7}"/>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sp>
        <p:nvSpPr>
          <p:cNvPr id="11" name="TextBox 10"/>
          <p:cNvSpPr txBox="1"/>
          <p:nvPr userDrawn="1"/>
        </p:nvSpPr>
        <p:spPr>
          <a:xfrm>
            <a:off x="2845165" y="226816"/>
            <a:ext cx="3453671" cy="307777"/>
          </a:xfrm>
          <a:prstGeom prst="rect">
            <a:avLst/>
          </a:prstGeom>
          <a:noFill/>
          <a:ln>
            <a:solidFill>
              <a:srgbClr val="FF0000"/>
            </a:solidFill>
          </a:ln>
        </p:spPr>
        <p:txBody>
          <a:bodyPr wrap="square" rtlCol="0">
            <a:spAutoFit/>
          </a:bodyPr>
          <a:lstStyle/>
          <a:p>
            <a:pPr algn="ctr"/>
            <a:r>
              <a:rPr lang="en-US" sz="700" b="1" dirty="0">
                <a:solidFill>
                  <a:srgbClr val="FF0000"/>
                </a:solidFill>
              </a:rPr>
              <a:t>PRIVILEGED</a:t>
            </a:r>
            <a:r>
              <a:rPr lang="en-US" sz="700" b="1" baseline="0" dirty="0">
                <a:solidFill>
                  <a:srgbClr val="FF0000"/>
                </a:solidFill>
              </a:rPr>
              <a:t> AND CONFIDENTIAL</a:t>
            </a:r>
          </a:p>
          <a:p>
            <a:pPr algn="ctr"/>
            <a:r>
              <a:rPr lang="en-US" sz="700" b="1" baseline="0" dirty="0">
                <a:solidFill>
                  <a:srgbClr val="FF0000"/>
                </a:solidFill>
              </a:rPr>
              <a:t>ATTORNEY-CLIENT COMMUNICATION | ATTORNEY WORK PRODUCT </a:t>
            </a:r>
            <a:endParaRPr lang="en-US" sz="700" b="1" dirty="0">
              <a:solidFill>
                <a:srgbClr val="FF0000"/>
              </a:solidFill>
            </a:endParaRPr>
          </a:p>
        </p:txBody>
      </p:sp>
    </p:spTree>
    <p:extLst>
      <p:ext uri="{BB962C8B-B14F-4D97-AF65-F5344CB8AC3E}">
        <p14:creationId xmlns:p14="http://schemas.microsoft.com/office/powerpoint/2010/main" val="2692079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1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C293A1-10B4-B842-97E4-A65FEB21188D}"/>
              </a:ext>
            </a:extLst>
          </p:cNvPr>
          <p:cNvPicPr>
            <a:picLocks noChangeAspect="1"/>
          </p:cNvPicPr>
          <p:nvPr userDrawn="1"/>
        </p:nvPicPr>
        <p:blipFill>
          <a:blip r:embed="rId2"/>
          <a:srcRect/>
          <a:stretch/>
        </p:blipFill>
        <p:spPr>
          <a:xfrm>
            <a:off x="0" y="0"/>
            <a:ext cx="9144000" cy="6858000"/>
          </a:xfrm>
          <a:prstGeom prst="rect">
            <a:avLst/>
          </a:prstGeom>
        </p:spPr>
      </p:pic>
      <p:pic>
        <p:nvPicPr>
          <p:cNvPr id="8" name="Logo">
            <a:extLst>
              <a:ext uri="{FF2B5EF4-FFF2-40B4-BE49-F238E27FC236}">
                <a16:creationId xmlns:a16="http://schemas.microsoft.com/office/drawing/2014/main" id="{4A28A514-2A29-A446-8C7C-525C33F38251}"/>
              </a:ext>
            </a:extLst>
          </p:cNvPr>
          <p:cNvPicPr>
            <a:picLocks noChangeAspect="1"/>
          </p:cNvPicPr>
          <p:nvPr userDrawn="1"/>
        </p:nvPicPr>
        <p:blipFill>
          <a:blip r:embed="rId3"/>
          <a:srcRect/>
          <a:stretch/>
        </p:blipFill>
        <p:spPr>
          <a:xfrm>
            <a:off x="7850877" y="258953"/>
            <a:ext cx="915177" cy="305059"/>
          </a:xfrm>
          <a:prstGeom prst="rect">
            <a:avLst/>
          </a:prstGeom>
        </p:spPr>
      </p:pic>
      <p:cxnSp>
        <p:nvCxnSpPr>
          <p:cNvPr id="10" name="Straight Connector 9">
            <a:extLst>
              <a:ext uri="{FF2B5EF4-FFF2-40B4-BE49-F238E27FC236}">
                <a16:creationId xmlns:a16="http://schemas.microsoft.com/office/drawing/2014/main" id="{04609649-87E1-D243-B330-DF830C94098C}"/>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50">
            <a:extLst>
              <a:ext uri="{FF2B5EF4-FFF2-40B4-BE49-F238E27FC236}">
                <a16:creationId xmlns:a16="http://schemas.microsoft.com/office/drawing/2014/main" id="{85503330-B945-FB46-8D35-9F941D38CC51}"/>
              </a:ext>
            </a:extLst>
          </p:cNvPr>
          <p:cNvSpPr txBox="1">
            <a:spLocks noChangeArrowheads="1"/>
          </p:cNvSpPr>
          <p:nvPr userDrawn="1"/>
        </p:nvSpPr>
        <p:spPr bwMode="auto">
          <a:xfrm>
            <a:off x="395536" y="6474241"/>
            <a:ext cx="2568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l" fontAlgn="auto">
              <a:spcBef>
                <a:spcPts val="0"/>
              </a:spcBef>
              <a:spcAft>
                <a:spcPts val="0"/>
              </a:spcAft>
            </a:pPr>
            <a:r>
              <a:rPr lang="en-US" sz="800" b="0" i="0" dirty="0">
                <a:solidFill>
                  <a:schemeClr val="tx1"/>
                </a:solidFill>
                <a:latin typeface="Calibri Light" panose="020F0302020204030204" pitchFamily="34" charset="0"/>
                <a:ea typeface="MS PGothic" pitchFamily="34" charset="-128"/>
                <a:cs typeface="Calibri Light" panose="020F0302020204030204" pitchFamily="34" charset="0"/>
              </a:rPr>
              <a:t>Weil, Gotshal &amp; Manges LLP</a:t>
            </a:r>
          </a:p>
        </p:txBody>
      </p:sp>
      <p:sp>
        <p:nvSpPr>
          <p:cNvPr id="12" name="Title 1">
            <a:extLst>
              <a:ext uri="{FF2B5EF4-FFF2-40B4-BE49-F238E27FC236}">
                <a16:creationId xmlns:a16="http://schemas.microsoft.com/office/drawing/2014/main" id="{EE0EE286-A9AA-C84A-B5FB-259545C39F3F}"/>
              </a:ext>
            </a:extLst>
          </p:cNvPr>
          <p:cNvSpPr>
            <a:spLocks noGrp="1"/>
          </p:cNvSpPr>
          <p:nvPr>
            <p:ph type="ctrTitle" hasCustomPrompt="1"/>
          </p:nvPr>
        </p:nvSpPr>
        <p:spPr>
          <a:xfrm>
            <a:off x="367144" y="2823246"/>
            <a:ext cx="7589231" cy="1068257"/>
          </a:xfrm>
          <a:prstGeom prst="rect">
            <a:avLst/>
          </a:prstGeom>
        </p:spPr>
        <p:txBody>
          <a:bodyPr anchor="t"/>
          <a:lstStyle>
            <a:lvl1pPr algn="l">
              <a:lnSpc>
                <a:spcPct val="100000"/>
              </a:lnSpc>
              <a:defRPr sz="2600" b="0" i="0" cap="none" spc="0" baseline="0">
                <a:solidFill>
                  <a:schemeClr val="tx1"/>
                </a:solidFill>
                <a:latin typeface="Calibri Light" panose="020F0302020204030204" pitchFamily="34" charset="0"/>
                <a:cs typeface="Calibri Light" panose="020F0302020204030204" pitchFamily="34" charset="0"/>
              </a:defRPr>
            </a:lvl1pPr>
          </a:lstStyle>
          <a:p>
            <a:r>
              <a:rPr lang="en-US" dirty="0"/>
              <a:t>Presentation Line 1</a:t>
            </a:r>
            <a:br>
              <a:rPr lang="en-US" dirty="0"/>
            </a:br>
            <a:r>
              <a:rPr lang="en-US" dirty="0"/>
              <a:t>Presentation Line 2</a:t>
            </a:r>
          </a:p>
        </p:txBody>
      </p:sp>
      <p:sp>
        <p:nvSpPr>
          <p:cNvPr id="15" name="Subtitle 2">
            <a:extLst>
              <a:ext uri="{FF2B5EF4-FFF2-40B4-BE49-F238E27FC236}">
                <a16:creationId xmlns:a16="http://schemas.microsoft.com/office/drawing/2014/main" id="{162921AD-63EE-2140-BCA0-33B9DA3EE8B2}"/>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spTree>
    <p:extLst>
      <p:ext uri="{BB962C8B-B14F-4D97-AF65-F5344CB8AC3E}">
        <p14:creationId xmlns:p14="http://schemas.microsoft.com/office/powerpoint/2010/main" val="187176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2_Title Slid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4609649-87E1-D243-B330-DF830C94098C}"/>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A4376DB4-9B67-6B43-AAE1-D516D8610FF7}"/>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pic>
        <p:nvPicPr>
          <p:cNvPr id="2" name="Picture 1" descr="Screen Shot 2016-03-02 at 11.39.21 AM.png">
            <a:extLst>
              <a:ext uri="{FF2B5EF4-FFF2-40B4-BE49-F238E27FC236}">
                <a16:creationId xmlns:a16="http://schemas.microsoft.com/office/drawing/2014/main" id="{283929F6-33C3-8F9C-D86D-C5E208CEE1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152400"/>
            <a:ext cx="881303" cy="614430"/>
          </a:xfrm>
          <a:prstGeom prst="rect">
            <a:avLst/>
          </a:prstGeom>
        </p:spPr>
      </p:pic>
      <p:pic>
        <p:nvPicPr>
          <p:cNvPr id="3" name="Logo">
            <a:extLst>
              <a:ext uri="{FF2B5EF4-FFF2-40B4-BE49-F238E27FC236}">
                <a16:creationId xmlns:a16="http://schemas.microsoft.com/office/drawing/2014/main" id="{32890AFD-7CF1-63DB-3492-B561337345C2}"/>
              </a:ext>
            </a:extLst>
          </p:cNvPr>
          <p:cNvPicPr>
            <a:picLocks noChangeAspect="1"/>
          </p:cNvPicPr>
          <p:nvPr userDrawn="1"/>
        </p:nvPicPr>
        <p:blipFill>
          <a:blip r:embed="rId3"/>
          <a:srcRect/>
          <a:stretch/>
        </p:blipFill>
        <p:spPr>
          <a:xfrm>
            <a:off x="8145294" y="843030"/>
            <a:ext cx="844779" cy="305059"/>
          </a:xfrm>
          <a:prstGeom prst="rect">
            <a:avLst/>
          </a:prstGeom>
        </p:spPr>
      </p:pic>
    </p:spTree>
    <p:extLst>
      <p:ext uri="{BB962C8B-B14F-4D97-AF65-F5344CB8AC3E}">
        <p14:creationId xmlns:p14="http://schemas.microsoft.com/office/powerpoint/2010/main" val="3403149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C87C55-C309-CC44-89EA-E6A3B8B9A120}"/>
              </a:ext>
            </a:extLst>
          </p:cNvPr>
          <p:cNvPicPr>
            <a:picLocks noChangeAspect="1"/>
          </p:cNvPicPr>
          <p:nvPr userDrawn="1"/>
        </p:nvPicPr>
        <p:blipFill>
          <a:blip r:embed="rId2"/>
          <a:srcRect/>
          <a:stretch/>
        </p:blipFill>
        <p:spPr>
          <a:xfrm>
            <a:off x="3363" y="0"/>
            <a:ext cx="9143998" cy="6857998"/>
          </a:xfrm>
          <a:prstGeom prst="rect">
            <a:avLst/>
          </a:prstGeom>
        </p:spPr>
      </p:pic>
      <p:pic>
        <p:nvPicPr>
          <p:cNvPr id="9" name="Logo">
            <a:extLst>
              <a:ext uri="{FF2B5EF4-FFF2-40B4-BE49-F238E27FC236}">
                <a16:creationId xmlns:a16="http://schemas.microsoft.com/office/drawing/2014/main" id="{0EA2EEED-AF31-3648-8E10-A5D802934EB5}"/>
              </a:ext>
            </a:extLst>
          </p:cNvPr>
          <p:cNvPicPr>
            <a:picLocks noChangeAspect="1"/>
          </p:cNvPicPr>
          <p:nvPr userDrawn="1"/>
        </p:nvPicPr>
        <p:blipFill>
          <a:blip r:embed="rId3"/>
          <a:srcRect/>
          <a:stretch/>
        </p:blipFill>
        <p:spPr>
          <a:xfrm>
            <a:off x="7850877" y="258953"/>
            <a:ext cx="915177" cy="305059"/>
          </a:xfrm>
          <a:prstGeom prst="rect">
            <a:avLst/>
          </a:prstGeom>
        </p:spPr>
      </p:pic>
      <p:sp>
        <p:nvSpPr>
          <p:cNvPr id="10" name="TextBox 50">
            <a:extLst>
              <a:ext uri="{FF2B5EF4-FFF2-40B4-BE49-F238E27FC236}">
                <a16:creationId xmlns:a16="http://schemas.microsoft.com/office/drawing/2014/main" id="{FC282546-BA5C-E349-8879-AF347EB9B6AC}"/>
              </a:ext>
            </a:extLst>
          </p:cNvPr>
          <p:cNvSpPr txBox="1">
            <a:spLocks noChangeArrowheads="1"/>
          </p:cNvSpPr>
          <p:nvPr userDrawn="1"/>
        </p:nvSpPr>
        <p:spPr bwMode="auto">
          <a:xfrm>
            <a:off x="395536" y="6546250"/>
            <a:ext cx="2568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l" fontAlgn="auto">
              <a:spcBef>
                <a:spcPts val="0"/>
              </a:spcBef>
              <a:spcAft>
                <a:spcPts val="0"/>
              </a:spcAft>
            </a:pPr>
            <a:r>
              <a:rPr lang="en-US" sz="800" b="0" i="0" dirty="0">
                <a:solidFill>
                  <a:schemeClr val="tx1"/>
                </a:solidFill>
                <a:latin typeface="Calibri Light" panose="020F0302020204030204" pitchFamily="34" charset="0"/>
                <a:ea typeface="MS PGothic" pitchFamily="34" charset="-128"/>
                <a:cs typeface="Calibri Light" panose="020F0302020204030204" pitchFamily="34" charset="0"/>
              </a:rPr>
              <a:t>Weil, Gotshal &amp; Manges LLP</a:t>
            </a:r>
          </a:p>
        </p:txBody>
      </p:sp>
      <p:sp>
        <p:nvSpPr>
          <p:cNvPr id="15" name="Title 1">
            <a:extLst>
              <a:ext uri="{FF2B5EF4-FFF2-40B4-BE49-F238E27FC236}">
                <a16:creationId xmlns:a16="http://schemas.microsoft.com/office/drawing/2014/main" id="{27ADA701-530C-9649-AC77-2B80A06B0943}"/>
              </a:ext>
            </a:extLst>
          </p:cNvPr>
          <p:cNvSpPr>
            <a:spLocks noGrp="1"/>
          </p:cNvSpPr>
          <p:nvPr>
            <p:ph type="ctrTitle" hasCustomPrompt="1"/>
          </p:nvPr>
        </p:nvSpPr>
        <p:spPr>
          <a:xfrm>
            <a:off x="367145" y="2823246"/>
            <a:ext cx="7229192" cy="1068257"/>
          </a:xfrm>
          <a:prstGeom prst="rect">
            <a:avLst/>
          </a:prstGeom>
        </p:spPr>
        <p:txBody>
          <a:bodyPr anchor="t"/>
          <a:lstStyle>
            <a:lvl1pPr algn="l">
              <a:lnSpc>
                <a:spcPct val="100000"/>
              </a:lnSpc>
              <a:defRPr sz="2600" b="0" i="0" cap="none" spc="0" baseline="0">
                <a:solidFill>
                  <a:schemeClr val="tx1"/>
                </a:solidFill>
                <a:latin typeface="Calibri Light" panose="020F0302020204030204" pitchFamily="34" charset="0"/>
                <a:cs typeface="Calibri Light" panose="020F0302020204030204" pitchFamily="34" charset="0"/>
              </a:defRPr>
            </a:lvl1pPr>
          </a:lstStyle>
          <a:p>
            <a:r>
              <a:rPr lang="en-US" dirty="0"/>
              <a:t>Presentation Line 1</a:t>
            </a:r>
            <a:br>
              <a:rPr lang="en-US" dirty="0"/>
            </a:br>
            <a:r>
              <a:rPr lang="en-US" dirty="0"/>
              <a:t>Presentation Line 2</a:t>
            </a:r>
          </a:p>
        </p:txBody>
      </p:sp>
      <p:cxnSp>
        <p:nvCxnSpPr>
          <p:cNvPr id="16" name="Straight Connector 15">
            <a:extLst>
              <a:ext uri="{FF2B5EF4-FFF2-40B4-BE49-F238E27FC236}">
                <a16:creationId xmlns:a16="http://schemas.microsoft.com/office/drawing/2014/main" id="{5D98656E-B5DA-FE42-9A19-607D2071491F}"/>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CD9165F0-211E-7647-B85E-F5A9945D7A91}"/>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spTree>
    <p:extLst>
      <p:ext uri="{BB962C8B-B14F-4D97-AF65-F5344CB8AC3E}">
        <p14:creationId xmlns:p14="http://schemas.microsoft.com/office/powerpoint/2010/main" val="3625970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5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5A36EF-FD4C-734B-893F-966E91356360}"/>
              </a:ext>
            </a:extLst>
          </p:cNvPr>
          <p:cNvPicPr>
            <a:picLocks noChangeAspect="1"/>
          </p:cNvPicPr>
          <p:nvPr userDrawn="1"/>
        </p:nvPicPr>
        <p:blipFill>
          <a:blip r:embed="rId2"/>
          <a:srcRect/>
          <a:stretch/>
        </p:blipFill>
        <p:spPr>
          <a:xfrm>
            <a:off x="0" y="0"/>
            <a:ext cx="9144000" cy="6858000"/>
          </a:xfrm>
          <a:prstGeom prst="rect">
            <a:avLst/>
          </a:prstGeom>
        </p:spPr>
      </p:pic>
      <p:cxnSp>
        <p:nvCxnSpPr>
          <p:cNvPr id="8" name="Straight Connector 7">
            <a:extLst>
              <a:ext uri="{FF2B5EF4-FFF2-40B4-BE49-F238E27FC236}">
                <a16:creationId xmlns:a16="http://schemas.microsoft.com/office/drawing/2014/main" id="{3156A71F-9C41-CB44-BF44-C7EF5A0ABE15}"/>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Logo">
            <a:extLst>
              <a:ext uri="{FF2B5EF4-FFF2-40B4-BE49-F238E27FC236}">
                <a16:creationId xmlns:a16="http://schemas.microsoft.com/office/drawing/2014/main" id="{97CD0FD5-83F7-3448-A6EC-B94353E55214}"/>
              </a:ext>
            </a:extLst>
          </p:cNvPr>
          <p:cNvPicPr>
            <a:picLocks noChangeAspect="1"/>
          </p:cNvPicPr>
          <p:nvPr userDrawn="1"/>
        </p:nvPicPr>
        <p:blipFill>
          <a:blip r:embed="rId3"/>
          <a:srcRect/>
          <a:stretch/>
        </p:blipFill>
        <p:spPr>
          <a:xfrm>
            <a:off x="7850877" y="258953"/>
            <a:ext cx="915177" cy="305059"/>
          </a:xfrm>
          <a:prstGeom prst="rect">
            <a:avLst/>
          </a:prstGeom>
        </p:spPr>
      </p:pic>
      <p:sp>
        <p:nvSpPr>
          <p:cNvPr id="11" name="TextBox 50">
            <a:extLst>
              <a:ext uri="{FF2B5EF4-FFF2-40B4-BE49-F238E27FC236}">
                <a16:creationId xmlns:a16="http://schemas.microsoft.com/office/drawing/2014/main" id="{B22A1482-96A2-0645-8360-A5E8412BB63B}"/>
              </a:ext>
            </a:extLst>
          </p:cNvPr>
          <p:cNvSpPr txBox="1">
            <a:spLocks noChangeArrowheads="1"/>
          </p:cNvSpPr>
          <p:nvPr userDrawn="1"/>
        </p:nvSpPr>
        <p:spPr bwMode="auto">
          <a:xfrm>
            <a:off x="395536" y="6546250"/>
            <a:ext cx="2568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l" fontAlgn="auto">
              <a:spcBef>
                <a:spcPts val="0"/>
              </a:spcBef>
              <a:spcAft>
                <a:spcPts val="0"/>
              </a:spcAft>
            </a:pPr>
            <a:r>
              <a:rPr lang="en-US" sz="800" b="0" i="0" dirty="0">
                <a:solidFill>
                  <a:schemeClr val="tx1"/>
                </a:solidFill>
                <a:latin typeface="Calibri Light" panose="020F0302020204030204" pitchFamily="34" charset="0"/>
                <a:ea typeface="MS PGothic" pitchFamily="34" charset="-128"/>
                <a:cs typeface="Calibri Light" panose="020F0302020204030204" pitchFamily="34" charset="0"/>
              </a:rPr>
              <a:t>Weil, Gotshal &amp; Manges LLP</a:t>
            </a:r>
          </a:p>
        </p:txBody>
      </p:sp>
      <p:sp>
        <p:nvSpPr>
          <p:cNvPr id="16" name="Title 1">
            <a:extLst>
              <a:ext uri="{FF2B5EF4-FFF2-40B4-BE49-F238E27FC236}">
                <a16:creationId xmlns:a16="http://schemas.microsoft.com/office/drawing/2014/main" id="{7F3682C7-1B85-024F-9E0E-21EA350BD0AF}"/>
              </a:ext>
            </a:extLst>
          </p:cNvPr>
          <p:cNvSpPr>
            <a:spLocks noGrp="1"/>
          </p:cNvSpPr>
          <p:nvPr>
            <p:ph type="ctrTitle" hasCustomPrompt="1"/>
          </p:nvPr>
        </p:nvSpPr>
        <p:spPr>
          <a:xfrm>
            <a:off x="367145" y="2823246"/>
            <a:ext cx="7229192" cy="1068257"/>
          </a:xfrm>
          <a:prstGeom prst="rect">
            <a:avLst/>
          </a:prstGeom>
        </p:spPr>
        <p:txBody>
          <a:bodyPr anchor="t"/>
          <a:lstStyle>
            <a:lvl1pPr algn="l">
              <a:lnSpc>
                <a:spcPct val="100000"/>
              </a:lnSpc>
              <a:defRPr sz="2600" b="0" i="0" cap="none" spc="0" baseline="0">
                <a:solidFill>
                  <a:schemeClr val="tx1"/>
                </a:solidFill>
                <a:latin typeface="Calibri Light" panose="020F0302020204030204" pitchFamily="34" charset="0"/>
                <a:cs typeface="Calibri Light" panose="020F0302020204030204" pitchFamily="34" charset="0"/>
              </a:defRPr>
            </a:lvl1pPr>
          </a:lstStyle>
          <a:p>
            <a:r>
              <a:rPr lang="en-US" dirty="0"/>
              <a:t>Presentation Line 1</a:t>
            </a:r>
            <a:br>
              <a:rPr lang="en-US" dirty="0"/>
            </a:br>
            <a:r>
              <a:rPr lang="en-US" dirty="0"/>
              <a:t>Presentation Line 2</a:t>
            </a:r>
          </a:p>
        </p:txBody>
      </p:sp>
      <p:sp>
        <p:nvSpPr>
          <p:cNvPr id="17" name="Subtitle 2">
            <a:extLst>
              <a:ext uri="{FF2B5EF4-FFF2-40B4-BE49-F238E27FC236}">
                <a16:creationId xmlns:a16="http://schemas.microsoft.com/office/drawing/2014/main" id="{2D5C067B-6B77-C440-A987-02AD2F555999}"/>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spTree>
    <p:extLst>
      <p:ext uri="{BB962C8B-B14F-4D97-AF65-F5344CB8AC3E}">
        <p14:creationId xmlns:p14="http://schemas.microsoft.com/office/powerpoint/2010/main" val="242522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7ADA701-530C-9649-AC77-2B80A06B0943}"/>
              </a:ext>
            </a:extLst>
          </p:cNvPr>
          <p:cNvSpPr>
            <a:spLocks noGrp="1"/>
          </p:cNvSpPr>
          <p:nvPr>
            <p:ph type="ctrTitle" hasCustomPrompt="1"/>
          </p:nvPr>
        </p:nvSpPr>
        <p:spPr>
          <a:xfrm>
            <a:off x="367145" y="2823246"/>
            <a:ext cx="7229192" cy="1068257"/>
          </a:xfrm>
          <a:prstGeom prst="rect">
            <a:avLst/>
          </a:prstGeom>
        </p:spPr>
        <p:txBody>
          <a:bodyPr anchor="t"/>
          <a:lstStyle>
            <a:lvl1pPr algn="l">
              <a:lnSpc>
                <a:spcPct val="100000"/>
              </a:lnSpc>
              <a:defRPr sz="2600" b="0" i="0" cap="none" spc="0" baseline="0">
                <a:solidFill>
                  <a:schemeClr val="tx1"/>
                </a:solidFill>
                <a:latin typeface="Calibri Light" panose="020F0302020204030204" pitchFamily="34" charset="0"/>
                <a:cs typeface="Calibri Light" panose="020F0302020204030204" pitchFamily="34" charset="0"/>
              </a:defRPr>
            </a:lvl1pPr>
          </a:lstStyle>
          <a:p>
            <a:r>
              <a:rPr lang="en-US" dirty="0"/>
              <a:t>Presentation Line 1</a:t>
            </a:r>
            <a:br>
              <a:rPr lang="en-US" dirty="0"/>
            </a:br>
            <a:r>
              <a:rPr lang="en-US" dirty="0"/>
              <a:t>Presentation Line 2</a:t>
            </a:r>
          </a:p>
        </p:txBody>
      </p:sp>
      <p:cxnSp>
        <p:nvCxnSpPr>
          <p:cNvPr id="16" name="Straight Connector 15">
            <a:extLst>
              <a:ext uri="{FF2B5EF4-FFF2-40B4-BE49-F238E27FC236}">
                <a16:creationId xmlns:a16="http://schemas.microsoft.com/office/drawing/2014/main" id="{5D98656E-B5DA-FE42-9A19-607D2071491F}"/>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CD9165F0-211E-7647-B85E-F5A9945D7A91}"/>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pic>
        <p:nvPicPr>
          <p:cNvPr id="2" name="Picture 1" descr="Screen Shot 2016-03-02 at 11.39.21 AM.png">
            <a:extLst>
              <a:ext uri="{FF2B5EF4-FFF2-40B4-BE49-F238E27FC236}">
                <a16:creationId xmlns:a16="http://schemas.microsoft.com/office/drawing/2014/main" id="{8F743B37-3EEB-CBF6-47BF-F727AF43BA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152400"/>
            <a:ext cx="881303" cy="614430"/>
          </a:xfrm>
          <a:prstGeom prst="rect">
            <a:avLst/>
          </a:prstGeom>
        </p:spPr>
      </p:pic>
      <p:pic>
        <p:nvPicPr>
          <p:cNvPr id="3" name="Logo">
            <a:extLst>
              <a:ext uri="{FF2B5EF4-FFF2-40B4-BE49-F238E27FC236}">
                <a16:creationId xmlns:a16="http://schemas.microsoft.com/office/drawing/2014/main" id="{6BE973AC-184B-ECAD-0835-4447426B508C}"/>
              </a:ext>
            </a:extLst>
          </p:cNvPr>
          <p:cNvPicPr>
            <a:picLocks noChangeAspect="1"/>
          </p:cNvPicPr>
          <p:nvPr userDrawn="1"/>
        </p:nvPicPr>
        <p:blipFill>
          <a:blip r:embed="rId3"/>
          <a:srcRect/>
          <a:stretch/>
        </p:blipFill>
        <p:spPr>
          <a:xfrm>
            <a:off x="8145294" y="843030"/>
            <a:ext cx="844779" cy="305059"/>
          </a:xfrm>
          <a:prstGeom prst="rect">
            <a:avLst/>
          </a:prstGeom>
        </p:spPr>
      </p:pic>
    </p:spTree>
    <p:extLst>
      <p:ext uri="{BB962C8B-B14F-4D97-AF65-F5344CB8AC3E}">
        <p14:creationId xmlns:p14="http://schemas.microsoft.com/office/powerpoint/2010/main" val="201983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90513" y="1106489"/>
            <a:ext cx="8478837" cy="5294311"/>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Clr>
                <a:srgbClr val="34B233"/>
              </a:buClr>
              <a:buFont typeface="Wingdings" panose="05000000000000000000" pitchFamily="2" charset="2"/>
              <a:buNone/>
              <a:defRPr lang="en-US" sz="1500" b="1" kern="1200" dirty="0" smtClean="0">
                <a:solidFill>
                  <a:srgbClr val="34B233"/>
                </a:solidFill>
                <a:latin typeface="Calibri Light" panose="020F0302020204030204" pitchFamily="34" charset="0"/>
                <a:ea typeface="+mn-ea"/>
                <a:cs typeface="Arial"/>
              </a:defRPr>
            </a:lvl1pPr>
            <a:lvl2pPr marL="228600" indent="-228600" algn="l" defTabSz="914400" rtl="0" eaLnBrk="1" latinLnBrk="0" hangingPunct="1">
              <a:spcBef>
                <a:spcPts val="0"/>
              </a:spcBef>
              <a:spcAft>
                <a:spcPts val="600"/>
              </a:spcAft>
              <a:buClr>
                <a:srgbClr val="34B233"/>
              </a:buClr>
              <a:buFont typeface="Wingdings" panose="05000000000000000000" pitchFamily="2" charset="2"/>
              <a:buChar char="§"/>
              <a:defRPr sz="1500" kern="1200">
                <a:solidFill>
                  <a:schemeClr val="tx1"/>
                </a:solidFill>
                <a:latin typeface="Calibri Light" panose="020F0302020204030204" pitchFamily="34" charset="0"/>
                <a:ea typeface="+mn-ea"/>
                <a:cs typeface="Arial" panose="020B0604020202020204" pitchFamily="34" charset="0"/>
              </a:defRPr>
            </a:lvl2pPr>
            <a:lvl3pPr marL="457200" indent="-228600" algn="l" defTabSz="914400" rtl="0" eaLnBrk="1" latinLnBrk="0" hangingPunct="1">
              <a:spcBef>
                <a:spcPts val="0"/>
              </a:spcBef>
              <a:spcAft>
                <a:spcPts val="600"/>
              </a:spcAft>
              <a:buClr>
                <a:srgbClr val="BED600"/>
              </a:buClr>
              <a:buFont typeface="Wingdings" panose="05000000000000000000" pitchFamily="2" charset="2"/>
              <a:buChar char="§"/>
              <a:defRPr sz="1500" kern="1200">
                <a:solidFill>
                  <a:schemeClr val="tx1"/>
                </a:solidFill>
                <a:latin typeface="Calibri Light" panose="020F0302020204030204" pitchFamily="34" charset="0"/>
                <a:ea typeface="+mn-ea"/>
                <a:cs typeface="Arial" panose="020B0604020202020204" pitchFamily="34" charset="0"/>
              </a:defRPr>
            </a:lvl3pPr>
            <a:lvl4pPr marL="685800" indent="-228600" algn="l" defTabSz="914400" rtl="0" eaLnBrk="1" latinLnBrk="0" hangingPunct="1">
              <a:spcBef>
                <a:spcPts val="0"/>
              </a:spcBef>
              <a:spcAft>
                <a:spcPts val="600"/>
              </a:spcAft>
              <a:buClr>
                <a:srgbClr val="666666"/>
              </a:buClr>
              <a:buFont typeface="Wingdings" panose="05000000000000000000" pitchFamily="2" charset="2"/>
              <a:buChar char="§"/>
              <a:tabLst/>
              <a:defRPr sz="1500" kern="1200">
                <a:solidFill>
                  <a:schemeClr val="tx1"/>
                </a:solidFill>
                <a:latin typeface="Calibri Light" panose="020F0302020204030204" pitchFamily="34" charset="0"/>
                <a:ea typeface="+mn-ea"/>
                <a:cs typeface="Arial" panose="020B0604020202020204" pitchFamily="34" charset="0"/>
              </a:defRPr>
            </a:lvl4pPr>
            <a:lvl5pPr marL="914400" indent="-228600" algn="l" defTabSz="914400" rtl="0" eaLnBrk="1" latinLnBrk="0" hangingPunct="1">
              <a:spcBef>
                <a:spcPts val="0"/>
              </a:spcBef>
              <a:spcAft>
                <a:spcPts val="600"/>
              </a:spcAft>
              <a:buClr>
                <a:srgbClr val="34B233"/>
              </a:buClr>
              <a:buFont typeface="Wingdings" panose="05000000000000000000" pitchFamily="2" charset="2"/>
              <a:buChar char="§"/>
              <a:defRPr lang="en-US" sz="1500" b="0" kern="1200" dirty="0">
                <a:solidFill>
                  <a:schemeClr val="tx1"/>
                </a:solidFill>
                <a:latin typeface="Calibri Light" panose="020F0302020204030204" pitchFamily="34" charset="0"/>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laceholder 1">
            <a:extLst>
              <a:ext uri="{FF2B5EF4-FFF2-40B4-BE49-F238E27FC236}">
                <a16:creationId xmlns:a16="http://schemas.microsoft.com/office/drawing/2014/main" id="{ED1B4FFD-C3DC-98D0-E59E-A7090C9448C4}"/>
              </a:ext>
            </a:extLst>
          </p:cNvPr>
          <p:cNvSpPr>
            <a:spLocks noGrp="1"/>
          </p:cNvSpPr>
          <p:nvPr>
            <p:ph type="title"/>
          </p:nvPr>
        </p:nvSpPr>
        <p:spPr>
          <a:xfrm>
            <a:off x="281460" y="203200"/>
            <a:ext cx="8487890" cy="695325"/>
          </a:xfrm>
          <a:prstGeom prst="rect">
            <a:avLst/>
          </a:prstGeom>
        </p:spPr>
        <p:txBody>
          <a:bodyPr vert="horz" lIns="0" tIns="45720" rIns="91440" bIns="45720" rtlCol="0" anchor="b" anchorCtr="0">
            <a:noAutofit/>
          </a:bodyPr>
          <a:lstStyle/>
          <a:p>
            <a:r>
              <a:rPr lang="en-US" dirty="0"/>
              <a:t>Click to edit Master title style</a:t>
            </a:r>
          </a:p>
        </p:txBody>
      </p:sp>
    </p:spTree>
    <p:extLst>
      <p:ext uri="{BB962C8B-B14F-4D97-AF65-F5344CB8AC3E}">
        <p14:creationId xmlns:p14="http://schemas.microsoft.com/office/powerpoint/2010/main" val="235653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68E03C-1311-4A30-9EA4-3379C5C634AF}" type="slidenum">
              <a:rPr lang="en-US"/>
              <a:pPr>
                <a:defRPr/>
              </a:pPr>
              <a:t>‹#›</a:t>
            </a:fld>
            <a:endParaRPr lang="en-US"/>
          </a:p>
        </p:txBody>
      </p:sp>
    </p:spTree>
    <p:extLst>
      <p:ext uri="{BB962C8B-B14F-4D97-AF65-F5344CB8AC3E}">
        <p14:creationId xmlns:p14="http://schemas.microsoft.com/office/powerpoint/2010/main" val="259144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42668-6D91-4962-BDB5-E43A1ABFD904}" type="slidenum">
              <a:rPr lang="en-US"/>
              <a:pPr>
                <a:defRPr/>
              </a:pPr>
              <a:t>‹#›</a:t>
            </a:fld>
            <a:endParaRPr lang="en-US"/>
          </a:p>
        </p:txBody>
      </p:sp>
    </p:spTree>
    <p:extLst>
      <p:ext uri="{BB962C8B-B14F-4D97-AF65-F5344CB8AC3E}">
        <p14:creationId xmlns:p14="http://schemas.microsoft.com/office/powerpoint/2010/main" val="147289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0FB280-5068-4607-8F7E-BDFB92E03C18}" type="slidenum">
              <a:rPr lang="en-US"/>
              <a:pPr>
                <a:defRPr/>
              </a:pPr>
              <a:t>‹#›</a:t>
            </a:fld>
            <a:endParaRPr lang="en-US"/>
          </a:p>
        </p:txBody>
      </p:sp>
    </p:spTree>
    <p:extLst>
      <p:ext uri="{BB962C8B-B14F-4D97-AF65-F5344CB8AC3E}">
        <p14:creationId xmlns:p14="http://schemas.microsoft.com/office/powerpoint/2010/main" val="54631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D5B0CE7-2E25-4E4E-BFDC-D7ECB337D9D8}" type="slidenum">
              <a:rPr lang="en-US"/>
              <a:pPr>
                <a:defRPr/>
              </a:pPr>
              <a:t>‹#›</a:t>
            </a:fld>
            <a:endParaRPr lang="en-US"/>
          </a:p>
        </p:txBody>
      </p:sp>
    </p:spTree>
    <p:extLst>
      <p:ext uri="{BB962C8B-B14F-4D97-AF65-F5344CB8AC3E}">
        <p14:creationId xmlns:p14="http://schemas.microsoft.com/office/powerpoint/2010/main" val="4433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400800"/>
            <a:ext cx="2133600" cy="320675"/>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400800"/>
            <a:ext cx="2895600" cy="3206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4126CE-85AB-4B59-97CF-5F0635AA22EE}" type="slidenum">
              <a:rPr lang="en-US"/>
              <a:pPr>
                <a:defRPr/>
              </a:pPr>
              <a:t>‹#›</a:t>
            </a:fld>
            <a:endParaRPr lang="en-US"/>
          </a:p>
        </p:txBody>
      </p:sp>
    </p:spTree>
    <p:extLst>
      <p:ext uri="{BB962C8B-B14F-4D97-AF65-F5344CB8AC3E}">
        <p14:creationId xmlns:p14="http://schemas.microsoft.com/office/powerpoint/2010/main" val="333309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3927" y="119356"/>
            <a:ext cx="7165974"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6"/>
          <p:cNvSpPr>
            <a:spLocks noGrp="1" noChangeArrowheads="1"/>
          </p:cNvSpPr>
          <p:nvPr>
            <p:ph type="sldNum" sz="quarter" idx="4"/>
          </p:nvPr>
        </p:nvSpPr>
        <p:spPr bwMode="auto">
          <a:xfrm>
            <a:off x="65532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7139AD-15BD-433B-8D27-0CF3D0D7E9F7}" type="slidenum">
              <a:rPr lang="en-US"/>
              <a:pPr>
                <a:defRPr/>
              </a:pPr>
              <a:t>‹#›</a:t>
            </a:fld>
            <a:endParaRPr lang="en-US"/>
          </a:p>
        </p:txBody>
      </p:sp>
      <p:pic>
        <p:nvPicPr>
          <p:cNvPr id="11" name="Picture 10" descr="Screen Shot 2016-03-02 at 11.39.21 AM.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53400" y="152400"/>
            <a:ext cx="881303" cy="614430"/>
          </a:xfrm>
          <a:prstGeom prst="rect">
            <a:avLst/>
          </a:prstGeom>
        </p:spPr>
      </p:pic>
      <p:sp>
        <p:nvSpPr>
          <p:cNvPr id="12" name="Line 8"/>
          <p:cNvSpPr>
            <a:spLocks noChangeShapeType="1"/>
          </p:cNvSpPr>
          <p:nvPr userDrawn="1"/>
        </p:nvSpPr>
        <p:spPr bwMode="auto">
          <a:xfrm>
            <a:off x="0" y="1176664"/>
            <a:ext cx="9144000" cy="0"/>
          </a:xfrm>
          <a:prstGeom prst="line">
            <a:avLst/>
          </a:prstGeom>
          <a:noFill/>
          <a:ln w="38100">
            <a:solidFill>
              <a:srgbClr val="004BA1"/>
            </a:solidFill>
            <a:round/>
            <a:headEnd/>
            <a:tailEnd/>
          </a:ln>
          <a:effectLst/>
        </p:spPr>
        <p:txBody>
          <a:bodyPr/>
          <a:lstStyle/>
          <a:p>
            <a:pPr>
              <a:defRPr/>
            </a:pPr>
            <a:endParaRPr lang="en-US"/>
          </a:p>
        </p:txBody>
      </p:sp>
      <p:pic>
        <p:nvPicPr>
          <p:cNvPr id="2" name="Logo">
            <a:extLst>
              <a:ext uri="{FF2B5EF4-FFF2-40B4-BE49-F238E27FC236}">
                <a16:creationId xmlns:a16="http://schemas.microsoft.com/office/drawing/2014/main" id="{A0717219-6069-8A7D-8819-0940985150E0}"/>
              </a:ext>
            </a:extLst>
          </p:cNvPr>
          <p:cNvPicPr>
            <a:picLocks noChangeAspect="1"/>
          </p:cNvPicPr>
          <p:nvPr userDrawn="1"/>
        </p:nvPicPr>
        <p:blipFill>
          <a:blip r:embed="rId20"/>
          <a:srcRect/>
          <a:stretch/>
        </p:blipFill>
        <p:spPr>
          <a:xfrm>
            <a:off x="8164398" y="809534"/>
            <a:ext cx="844779" cy="305059"/>
          </a:xfrm>
          <a:prstGeom prst="rect">
            <a:avLst/>
          </a:prstGeom>
        </p:spPr>
      </p:pic>
      <p:sp>
        <p:nvSpPr>
          <p:cNvPr id="3" name="Content Placeholder 4">
            <a:extLst>
              <a:ext uri="{FF2B5EF4-FFF2-40B4-BE49-F238E27FC236}">
                <a16:creationId xmlns:a16="http://schemas.microsoft.com/office/drawing/2014/main" id="{E2E67638-5B0B-956A-CE82-60DE3FB6D80B}"/>
              </a:ext>
            </a:extLst>
          </p:cNvPr>
          <p:cNvSpPr txBox="1">
            <a:spLocks/>
          </p:cNvSpPr>
          <p:nvPr userDrawn="1"/>
        </p:nvSpPr>
        <p:spPr>
          <a:xfrm>
            <a:off x="153927" y="1289411"/>
            <a:ext cx="8624947" cy="5111389"/>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Clr>
                <a:srgbClr val="34B233"/>
              </a:buClr>
              <a:buFont typeface="Wingdings" panose="05000000000000000000" pitchFamily="2" charset="2"/>
              <a:buNone/>
              <a:defRPr lang="en-US" sz="1200" b="1" kern="1200" dirty="0" smtClean="0">
                <a:solidFill>
                  <a:srgbClr val="34B233"/>
                </a:solidFill>
                <a:latin typeface="Calibri Light" panose="020F0302020204030204" pitchFamily="34" charset="0"/>
                <a:ea typeface="+mn-ea"/>
                <a:cs typeface="Arial"/>
              </a:defRPr>
            </a:lvl1pPr>
            <a:lvl2pPr marL="228600" indent="-228600" algn="l" defTabSz="914400" rtl="0" eaLnBrk="1" latinLnBrk="0" hangingPunct="1">
              <a:spcBef>
                <a:spcPts val="0"/>
              </a:spcBef>
              <a:spcAft>
                <a:spcPts val="600"/>
              </a:spcAft>
              <a:buClr>
                <a:srgbClr val="34B233"/>
              </a:buClr>
              <a:buFont typeface="Wingdings" panose="05000000000000000000" pitchFamily="2" charset="2"/>
              <a:buChar char="§"/>
              <a:defRPr sz="1100" kern="1200">
                <a:solidFill>
                  <a:schemeClr val="tx1"/>
                </a:solidFill>
                <a:latin typeface="Calibri Light" panose="020F0302020204030204" pitchFamily="34" charset="0"/>
                <a:ea typeface="+mn-ea"/>
                <a:cs typeface="Arial" panose="020B0604020202020204" pitchFamily="34" charset="0"/>
              </a:defRPr>
            </a:lvl2pPr>
            <a:lvl3pPr marL="457200" indent="-228600" algn="l" defTabSz="914400" rtl="0" eaLnBrk="1" latinLnBrk="0" hangingPunct="1">
              <a:spcBef>
                <a:spcPts val="0"/>
              </a:spcBef>
              <a:spcAft>
                <a:spcPts val="600"/>
              </a:spcAft>
              <a:buClr>
                <a:srgbClr val="BED600"/>
              </a:buClr>
              <a:buFont typeface="Wingdings" panose="05000000000000000000" pitchFamily="2" charset="2"/>
              <a:buChar char="§"/>
              <a:defRPr sz="1100" kern="1200">
                <a:solidFill>
                  <a:schemeClr val="tx1"/>
                </a:solidFill>
                <a:latin typeface="Calibri Light" panose="020F0302020204030204" pitchFamily="34" charset="0"/>
                <a:ea typeface="+mn-ea"/>
                <a:cs typeface="Arial" panose="020B0604020202020204" pitchFamily="34" charset="0"/>
              </a:defRPr>
            </a:lvl3pPr>
            <a:lvl4pPr marL="685800" indent="-228600" algn="l" defTabSz="914400" rtl="0" eaLnBrk="1" latinLnBrk="0" hangingPunct="1">
              <a:spcBef>
                <a:spcPts val="0"/>
              </a:spcBef>
              <a:spcAft>
                <a:spcPts val="600"/>
              </a:spcAft>
              <a:buClr>
                <a:srgbClr val="666666"/>
              </a:buClr>
              <a:buFont typeface="Wingdings" panose="05000000000000000000" pitchFamily="2" charset="2"/>
              <a:buChar char="§"/>
              <a:tabLst/>
              <a:defRPr sz="1100" kern="1200">
                <a:solidFill>
                  <a:schemeClr val="tx1"/>
                </a:solidFill>
                <a:latin typeface="Calibri Light" panose="020F0302020204030204" pitchFamily="34" charset="0"/>
                <a:ea typeface="+mn-ea"/>
                <a:cs typeface="Arial" panose="020B0604020202020204" pitchFamily="34" charset="0"/>
              </a:defRPr>
            </a:lvl4pPr>
            <a:lvl5pPr marL="914400" indent="-228600" algn="l" defTabSz="914400" rtl="0" eaLnBrk="1" latinLnBrk="0" hangingPunct="1">
              <a:spcBef>
                <a:spcPts val="0"/>
              </a:spcBef>
              <a:spcAft>
                <a:spcPts val="600"/>
              </a:spcAft>
              <a:buClr>
                <a:srgbClr val="34B233"/>
              </a:buClr>
              <a:buFont typeface="Wingdings" panose="05000000000000000000" pitchFamily="2" charset="2"/>
              <a:buChar char="§"/>
              <a:defRPr lang="en-US" sz="1100" b="0" kern="1200">
                <a:solidFill>
                  <a:schemeClr val="tx1"/>
                </a:solidFill>
                <a:latin typeface="Calibri Light" panose="020F0302020204030204" pitchFamily="34" charset="0"/>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34B233"/>
              </a:buClr>
              <a:buSzTx/>
              <a:buFont typeface="Wingdings" panose="05000000000000000000" pitchFamily="2" charset="2"/>
              <a:buNone/>
              <a:tabLst/>
              <a:defRPr/>
            </a:pPr>
            <a:endPar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a:endParaRPr>
          </a:p>
        </p:txBody>
      </p:sp>
    </p:spTree>
    <p:extLst>
      <p:ext uri="{BB962C8B-B14F-4D97-AF65-F5344CB8AC3E}">
        <p14:creationId xmlns:p14="http://schemas.microsoft.com/office/powerpoint/2010/main" val="156130411"/>
      </p:ext>
    </p:extLst>
  </p:cSld>
  <p:clrMap bg1="lt1" tx1="dk1" bg2="lt2" tx2="dk2" accent1="accent1" accent2="accent2" accent3="accent3" accent4="accent4" accent5="accent5" accent6="accent6" hlink="hlink" folHlink="folHlink"/>
  <p:sldLayoutIdLst>
    <p:sldLayoutId id="2147483736" r:id="rId1"/>
    <p:sldLayoutId id="2147483755" r:id="rId2"/>
    <p:sldLayoutId id="2147483756" r:id="rId3"/>
    <p:sldLayoutId id="2147483757"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58" r:id="rId17"/>
  </p:sldLayoutIdLst>
  <p:hf hdr="0" ftr="0" dt="0"/>
  <p:txStyles>
    <p:titleStyle>
      <a:lvl1pPr algn="ctr" rtl="0" eaLnBrk="0" fontAlgn="base" hangingPunct="0">
        <a:spcBef>
          <a:spcPct val="0"/>
        </a:spcBef>
        <a:spcAft>
          <a:spcPct val="0"/>
        </a:spcAft>
        <a:defRPr sz="4000">
          <a:solidFill>
            <a:schemeClr val="tx2"/>
          </a:solidFill>
          <a:latin typeface="Cambria"/>
          <a:ea typeface="+mj-ea"/>
          <a:cs typeface="Cambria"/>
        </a:defRPr>
      </a:lvl1pPr>
      <a:lvl2pPr algn="ctr" rtl="0" eaLnBrk="0" fontAlgn="base" hangingPunct="0">
        <a:spcBef>
          <a:spcPct val="0"/>
        </a:spcBef>
        <a:spcAft>
          <a:spcPct val="0"/>
        </a:spcAft>
        <a:defRPr sz="4000">
          <a:solidFill>
            <a:schemeClr val="tx2"/>
          </a:solidFill>
          <a:latin typeface="Times New Roman" pitchFamily="18" charset="0"/>
          <a:cs typeface="Arial" charset="0"/>
        </a:defRPr>
      </a:lvl2pPr>
      <a:lvl3pPr algn="ctr" rtl="0" eaLnBrk="0" fontAlgn="base" hangingPunct="0">
        <a:spcBef>
          <a:spcPct val="0"/>
        </a:spcBef>
        <a:spcAft>
          <a:spcPct val="0"/>
        </a:spcAft>
        <a:defRPr sz="4000">
          <a:solidFill>
            <a:schemeClr val="tx2"/>
          </a:solidFill>
          <a:latin typeface="Times New Roman" pitchFamily="18" charset="0"/>
          <a:cs typeface="Arial" charset="0"/>
        </a:defRPr>
      </a:lvl3pPr>
      <a:lvl4pPr algn="ctr" rtl="0" eaLnBrk="0" fontAlgn="base" hangingPunct="0">
        <a:spcBef>
          <a:spcPct val="0"/>
        </a:spcBef>
        <a:spcAft>
          <a:spcPct val="0"/>
        </a:spcAft>
        <a:defRPr sz="4000">
          <a:solidFill>
            <a:schemeClr val="tx2"/>
          </a:solidFill>
          <a:latin typeface="Times New Roman" pitchFamily="18" charset="0"/>
          <a:cs typeface="Arial" charset="0"/>
        </a:defRPr>
      </a:lvl4pPr>
      <a:lvl5pPr algn="ctr" rtl="0" eaLnBrk="0" fontAlgn="base" hangingPunct="0">
        <a:spcBef>
          <a:spcPct val="0"/>
        </a:spcBef>
        <a:spcAft>
          <a:spcPct val="0"/>
        </a:spcAft>
        <a:defRPr sz="4000">
          <a:solidFill>
            <a:schemeClr val="tx2"/>
          </a:solidFill>
          <a:latin typeface="Times New Roman" pitchFamily="18" charset="0"/>
          <a:cs typeface="Arial" charset="0"/>
        </a:defRPr>
      </a:lvl5pPr>
      <a:lvl6pPr marL="457200" algn="ctr" rtl="0" fontAlgn="base">
        <a:spcBef>
          <a:spcPct val="0"/>
        </a:spcBef>
        <a:spcAft>
          <a:spcPct val="0"/>
        </a:spcAft>
        <a:defRPr sz="4000">
          <a:solidFill>
            <a:schemeClr val="tx2"/>
          </a:solidFill>
          <a:latin typeface="Times New Roman" pitchFamily="18" charset="0"/>
          <a:cs typeface="Arial" charset="0"/>
        </a:defRPr>
      </a:lvl6pPr>
      <a:lvl7pPr marL="914400" algn="ctr" rtl="0" fontAlgn="base">
        <a:spcBef>
          <a:spcPct val="0"/>
        </a:spcBef>
        <a:spcAft>
          <a:spcPct val="0"/>
        </a:spcAft>
        <a:defRPr sz="4000">
          <a:solidFill>
            <a:schemeClr val="tx2"/>
          </a:solidFill>
          <a:latin typeface="Times New Roman" pitchFamily="18" charset="0"/>
          <a:cs typeface="Arial" charset="0"/>
        </a:defRPr>
      </a:lvl7pPr>
      <a:lvl8pPr marL="1371600" algn="ctr" rtl="0" fontAlgn="base">
        <a:spcBef>
          <a:spcPct val="0"/>
        </a:spcBef>
        <a:spcAft>
          <a:spcPct val="0"/>
        </a:spcAft>
        <a:defRPr sz="4000">
          <a:solidFill>
            <a:schemeClr val="tx2"/>
          </a:solidFill>
          <a:latin typeface="Times New Roman" pitchFamily="18" charset="0"/>
          <a:cs typeface="Arial" charset="0"/>
        </a:defRPr>
      </a:lvl8pPr>
      <a:lvl9pPr marL="1828800" algn="ctr" rtl="0" fontAlgn="base">
        <a:spcBef>
          <a:spcPct val="0"/>
        </a:spcBef>
        <a:spcAft>
          <a:spcPct val="0"/>
        </a:spcAft>
        <a:defRPr sz="40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Font typeface="Times New Roman" pitchFamily="18" charset="0"/>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Logo">
            <a:extLst>
              <a:ext uri="{FF2B5EF4-FFF2-40B4-BE49-F238E27FC236}">
                <a16:creationId xmlns:a16="http://schemas.microsoft.com/office/drawing/2014/main" id="{448A45E9-2AF0-46BF-A0B5-B07497DA1569}"/>
              </a:ext>
            </a:extLst>
          </p:cNvPr>
          <p:cNvPicPr>
            <a:picLocks noChangeAspect="1"/>
          </p:cNvPicPr>
          <p:nvPr userDrawn="1"/>
        </p:nvPicPr>
        <p:blipFill>
          <a:blip r:embed="rId6"/>
          <a:srcRect/>
          <a:stretch/>
        </p:blipFill>
        <p:spPr>
          <a:xfrm>
            <a:off x="7921275" y="258954"/>
            <a:ext cx="844779" cy="305059"/>
          </a:xfrm>
          <a:prstGeom prst="rect">
            <a:avLst/>
          </a:prstGeom>
        </p:spPr>
      </p:pic>
      <p:sp>
        <p:nvSpPr>
          <p:cNvPr id="17" name="TextBox 16"/>
          <p:cNvSpPr txBox="1"/>
          <p:nvPr userDrawn="1"/>
        </p:nvSpPr>
        <p:spPr>
          <a:xfrm>
            <a:off x="290513" y="6565855"/>
            <a:ext cx="1917398" cy="215444"/>
          </a:xfrm>
          <a:prstGeom prst="rect">
            <a:avLst/>
          </a:prstGeom>
          <a:noFill/>
        </p:spPr>
        <p:txBody>
          <a:bodyPr wrap="square" lIns="0" rIns="0" rtlCol="0">
            <a:spAutoFit/>
          </a:bodyPr>
          <a:lstStyle/>
          <a:p>
            <a:pPr algn="l"/>
            <a:fld id="{9DB1E169-B0F6-4C4B-A7F9-C5F17EE19211}" type="slidenum">
              <a:rPr lang="en-US" sz="800" smtClean="0">
                <a:solidFill>
                  <a:schemeClr val="tx1"/>
                </a:solidFill>
                <a:latin typeface="Calibri Light" panose="020F0302020204030204" pitchFamily="34" charset="0"/>
              </a:rPr>
              <a:pPr algn="l"/>
              <a:t>‹#›</a:t>
            </a:fld>
            <a:endParaRPr lang="en-US" sz="800" dirty="0">
              <a:solidFill>
                <a:schemeClr val="tx1"/>
              </a:solidFill>
              <a:latin typeface="Calibri Light" panose="020F0302020204030204" pitchFamily="34" charset="0"/>
            </a:endParaRPr>
          </a:p>
        </p:txBody>
      </p:sp>
      <p:pic>
        <p:nvPicPr>
          <p:cNvPr id="18" name="Picture 17" descr="Shape&#10;&#10;Description automatically generated with medium confidence">
            <a:extLst>
              <a:ext uri="{FF2B5EF4-FFF2-40B4-BE49-F238E27FC236}">
                <a16:creationId xmlns:a16="http://schemas.microsoft.com/office/drawing/2014/main" id="{B426E56D-87F2-3245-B9D6-600DB8DBFB5D}"/>
              </a:ext>
            </a:extLst>
          </p:cNvPr>
          <p:cNvPicPr>
            <a:picLocks noChangeAspect="1"/>
          </p:cNvPicPr>
          <p:nvPr userDrawn="1"/>
        </p:nvPicPr>
        <p:blipFill rotWithShape="1">
          <a:blip r:embed="rId7"/>
          <a:srcRect r="2500"/>
          <a:stretch/>
        </p:blipFill>
        <p:spPr>
          <a:xfrm>
            <a:off x="7017158" y="6516497"/>
            <a:ext cx="1783080" cy="165100"/>
          </a:xfrm>
          <a:prstGeom prst="rect">
            <a:avLst/>
          </a:prstGeom>
        </p:spPr>
      </p:pic>
      <p:sp>
        <p:nvSpPr>
          <p:cNvPr id="20" name="Content Placeholder 4"/>
          <p:cNvSpPr txBox="1">
            <a:spLocks/>
          </p:cNvSpPr>
          <p:nvPr userDrawn="1"/>
        </p:nvSpPr>
        <p:spPr>
          <a:xfrm>
            <a:off x="290513" y="1108075"/>
            <a:ext cx="8488361" cy="5292725"/>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Clr>
                <a:srgbClr val="34B233"/>
              </a:buClr>
              <a:buFont typeface="Wingdings" panose="05000000000000000000" pitchFamily="2" charset="2"/>
              <a:buNone/>
              <a:defRPr lang="en-US" sz="1200" b="1" kern="1200" dirty="0" smtClean="0">
                <a:solidFill>
                  <a:srgbClr val="34B233"/>
                </a:solidFill>
                <a:latin typeface="Calibri Light" panose="020F0302020204030204" pitchFamily="34" charset="0"/>
                <a:ea typeface="+mn-ea"/>
                <a:cs typeface="Arial"/>
              </a:defRPr>
            </a:lvl1pPr>
            <a:lvl2pPr marL="228600" indent="-228600" algn="l" defTabSz="914400" rtl="0" eaLnBrk="1" latinLnBrk="0" hangingPunct="1">
              <a:spcBef>
                <a:spcPts val="0"/>
              </a:spcBef>
              <a:spcAft>
                <a:spcPts val="600"/>
              </a:spcAft>
              <a:buClr>
                <a:srgbClr val="34B233"/>
              </a:buClr>
              <a:buFont typeface="Wingdings" panose="05000000000000000000" pitchFamily="2" charset="2"/>
              <a:buChar char="§"/>
              <a:defRPr sz="1100" kern="1200">
                <a:solidFill>
                  <a:schemeClr val="tx1"/>
                </a:solidFill>
                <a:latin typeface="Calibri Light" panose="020F0302020204030204" pitchFamily="34" charset="0"/>
                <a:ea typeface="+mn-ea"/>
                <a:cs typeface="Arial" panose="020B0604020202020204" pitchFamily="34" charset="0"/>
              </a:defRPr>
            </a:lvl2pPr>
            <a:lvl3pPr marL="457200" indent="-228600" algn="l" defTabSz="914400" rtl="0" eaLnBrk="1" latinLnBrk="0" hangingPunct="1">
              <a:spcBef>
                <a:spcPts val="0"/>
              </a:spcBef>
              <a:spcAft>
                <a:spcPts val="600"/>
              </a:spcAft>
              <a:buClr>
                <a:srgbClr val="BED600"/>
              </a:buClr>
              <a:buFont typeface="Wingdings" panose="05000000000000000000" pitchFamily="2" charset="2"/>
              <a:buChar char="§"/>
              <a:defRPr sz="1100" kern="1200">
                <a:solidFill>
                  <a:schemeClr val="tx1"/>
                </a:solidFill>
                <a:latin typeface="Calibri Light" panose="020F0302020204030204" pitchFamily="34" charset="0"/>
                <a:ea typeface="+mn-ea"/>
                <a:cs typeface="Arial" panose="020B0604020202020204" pitchFamily="34" charset="0"/>
              </a:defRPr>
            </a:lvl3pPr>
            <a:lvl4pPr marL="685800" indent="-228600" algn="l" defTabSz="914400" rtl="0" eaLnBrk="1" latinLnBrk="0" hangingPunct="1">
              <a:spcBef>
                <a:spcPts val="0"/>
              </a:spcBef>
              <a:spcAft>
                <a:spcPts val="600"/>
              </a:spcAft>
              <a:buClr>
                <a:srgbClr val="666666"/>
              </a:buClr>
              <a:buFont typeface="Wingdings" panose="05000000000000000000" pitchFamily="2" charset="2"/>
              <a:buChar char="§"/>
              <a:tabLst/>
              <a:defRPr sz="1100" kern="1200">
                <a:solidFill>
                  <a:schemeClr val="tx1"/>
                </a:solidFill>
                <a:latin typeface="Calibri Light" panose="020F0302020204030204" pitchFamily="34" charset="0"/>
                <a:ea typeface="+mn-ea"/>
                <a:cs typeface="Arial" panose="020B0604020202020204" pitchFamily="34" charset="0"/>
              </a:defRPr>
            </a:lvl4pPr>
            <a:lvl5pPr marL="914400" indent="-228600" algn="l" defTabSz="914400" rtl="0" eaLnBrk="1" latinLnBrk="0" hangingPunct="1">
              <a:spcBef>
                <a:spcPts val="0"/>
              </a:spcBef>
              <a:spcAft>
                <a:spcPts val="600"/>
              </a:spcAft>
              <a:buClr>
                <a:srgbClr val="34B233"/>
              </a:buClr>
              <a:buFont typeface="Wingdings" panose="05000000000000000000" pitchFamily="2" charset="2"/>
              <a:buChar char="§"/>
              <a:defRPr lang="en-US" sz="1100" b="0" kern="1200">
                <a:solidFill>
                  <a:schemeClr val="tx1"/>
                </a:solidFill>
                <a:latin typeface="Calibri Light" panose="020F0302020204030204" pitchFamily="34" charset="0"/>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34B233"/>
              </a:buClr>
              <a:buSzTx/>
              <a:buFont typeface="Wingdings" panose="05000000000000000000" pitchFamily="2" charset="2"/>
              <a:buNone/>
              <a:tabLst/>
              <a:defRPr/>
            </a:pPr>
            <a:r>
              <a:rPr kumimoji="0" lang="en-US" sz="1500" b="1" i="0" u="none" strike="noStrike" kern="1200" cap="none" spc="0" normalizeH="0" baseline="0" noProof="0" dirty="0">
                <a:ln>
                  <a:noFill/>
                </a:ln>
                <a:solidFill>
                  <a:srgbClr val="34B233"/>
                </a:solidFill>
                <a:effectLst/>
                <a:uLnTx/>
                <a:uFillTx/>
                <a:latin typeface="Calibri Light" panose="020F0302020204030204" pitchFamily="34" charset="0"/>
                <a:ea typeface="+mn-ea"/>
                <a:cs typeface="Arial"/>
              </a:rPr>
              <a:t>Click to edit Master text styles</a:t>
            </a:r>
          </a:p>
          <a:p>
            <a:pPr marL="228600" marR="0" lvl="1" indent="-228600" algn="l" defTabSz="914400" rtl="0" eaLnBrk="1" fontAlgn="auto" latinLnBrk="0" hangingPunct="1">
              <a:lnSpc>
                <a:spcPct val="100000"/>
              </a:lnSpc>
              <a:spcBef>
                <a:spcPts val="0"/>
              </a:spcBef>
              <a:spcAft>
                <a:spcPts val="600"/>
              </a:spcAft>
              <a:buClr>
                <a:srgbClr val="34B233"/>
              </a:buClr>
              <a:buSzTx/>
              <a:buFont typeface="Wingdings" panose="05000000000000000000" pitchFamily="2" charset="2"/>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panose="020B0604020202020204" pitchFamily="34" charset="0"/>
              </a:rPr>
              <a:t>Second level</a:t>
            </a:r>
          </a:p>
          <a:p>
            <a:pPr marL="457200" marR="0" lvl="2" indent="-228600" algn="l" defTabSz="914400" rtl="0" eaLnBrk="1" fontAlgn="auto" latinLnBrk="0" hangingPunct="1">
              <a:lnSpc>
                <a:spcPct val="100000"/>
              </a:lnSpc>
              <a:spcBef>
                <a:spcPts val="0"/>
              </a:spcBef>
              <a:spcAft>
                <a:spcPts val="600"/>
              </a:spcAft>
              <a:buClr>
                <a:srgbClr val="BED600"/>
              </a:buClr>
              <a:buSzTx/>
              <a:buFont typeface="Wingdings" panose="05000000000000000000" pitchFamily="2" charset="2"/>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panose="020B0604020202020204" pitchFamily="34" charset="0"/>
              </a:rPr>
              <a:t>Third level</a:t>
            </a:r>
          </a:p>
          <a:p>
            <a:pPr marL="685800" marR="0" lvl="3" indent="-228600" algn="l" defTabSz="914400" rtl="0" eaLnBrk="1" fontAlgn="auto" latinLnBrk="0" hangingPunct="1">
              <a:lnSpc>
                <a:spcPct val="100000"/>
              </a:lnSpc>
              <a:spcBef>
                <a:spcPts val="0"/>
              </a:spcBef>
              <a:spcAft>
                <a:spcPts val="600"/>
              </a:spcAft>
              <a:buClr>
                <a:srgbClr val="666666"/>
              </a:buClr>
              <a:buSzTx/>
              <a:buFont typeface="Wingdings" panose="05000000000000000000" pitchFamily="2" charset="2"/>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panose="020B0604020202020204" pitchFamily="34" charset="0"/>
              </a:rPr>
              <a:t>Fourth level</a:t>
            </a:r>
          </a:p>
          <a:p>
            <a:pPr marL="914400" marR="0" lvl="4" indent="-228600" algn="l" defTabSz="914400" rtl="0" eaLnBrk="1" fontAlgn="auto" latinLnBrk="0" hangingPunct="1">
              <a:lnSpc>
                <a:spcPct val="100000"/>
              </a:lnSpc>
              <a:spcBef>
                <a:spcPts val="0"/>
              </a:spcBef>
              <a:spcAft>
                <a:spcPts val="600"/>
              </a:spcAft>
              <a:buClr>
                <a:srgbClr val="34B233"/>
              </a:buClr>
              <a:buSzTx/>
              <a:buFont typeface="Wingdings" panose="05000000000000000000" pitchFamily="2" charset="2"/>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a:rPr>
              <a:t>Fifth level</a:t>
            </a:r>
          </a:p>
        </p:txBody>
      </p:sp>
      <p:sp>
        <p:nvSpPr>
          <p:cNvPr id="21" name="Title Placeholder 1"/>
          <p:cNvSpPr>
            <a:spLocks noGrp="1"/>
          </p:cNvSpPr>
          <p:nvPr>
            <p:ph type="title"/>
          </p:nvPr>
        </p:nvSpPr>
        <p:spPr>
          <a:xfrm>
            <a:off x="281460" y="203200"/>
            <a:ext cx="8487890" cy="695325"/>
          </a:xfrm>
          <a:prstGeom prst="rect">
            <a:avLst/>
          </a:prstGeom>
        </p:spPr>
        <p:txBody>
          <a:bodyPr vert="horz" lIns="0" tIns="45720" rIns="91440" bIns="45720" rtlCol="0" anchor="b" anchorCtr="0">
            <a:noAutofit/>
          </a:bodyPr>
          <a:lstStyle/>
          <a:p>
            <a:r>
              <a:rPr lang="en-US" dirty="0"/>
              <a:t>Click to edit Master title style</a:t>
            </a:r>
          </a:p>
        </p:txBody>
      </p:sp>
      <p:cxnSp>
        <p:nvCxnSpPr>
          <p:cNvPr id="22" name="Straight Connector 21"/>
          <p:cNvCxnSpPr/>
          <p:nvPr userDrawn="1"/>
        </p:nvCxnSpPr>
        <p:spPr>
          <a:xfrm>
            <a:off x="0" y="916335"/>
            <a:ext cx="9144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845164" y="49311"/>
            <a:ext cx="3453671" cy="307777"/>
          </a:xfrm>
          <a:prstGeom prst="rect">
            <a:avLst/>
          </a:prstGeom>
          <a:noFill/>
          <a:ln>
            <a:solidFill>
              <a:srgbClr val="FF0000"/>
            </a:solidFill>
          </a:ln>
        </p:spPr>
        <p:txBody>
          <a:bodyPr wrap="square" rtlCol="0">
            <a:spAutoFit/>
          </a:bodyPr>
          <a:lstStyle/>
          <a:p>
            <a:pPr algn="ctr"/>
            <a:r>
              <a:rPr lang="en-US" sz="700" b="1" dirty="0">
                <a:solidFill>
                  <a:srgbClr val="FF0000"/>
                </a:solidFill>
              </a:rPr>
              <a:t>PRIVILEGED</a:t>
            </a:r>
            <a:r>
              <a:rPr lang="en-US" sz="700" b="1" baseline="0" dirty="0">
                <a:solidFill>
                  <a:srgbClr val="FF0000"/>
                </a:solidFill>
              </a:rPr>
              <a:t> AND CONFIDENTIAL</a:t>
            </a:r>
          </a:p>
          <a:p>
            <a:pPr algn="ctr"/>
            <a:r>
              <a:rPr lang="en-US" sz="700" b="1" baseline="0" dirty="0">
                <a:solidFill>
                  <a:srgbClr val="FF0000"/>
                </a:solidFill>
              </a:rPr>
              <a:t>ATTORNEY-CLIENT COMMUNICATION | ATTORNEY WORK PRODUCT </a:t>
            </a:r>
            <a:endParaRPr lang="en-US" sz="700" b="1" dirty="0">
              <a:solidFill>
                <a:srgbClr val="FF0000"/>
              </a:solidFill>
            </a:endParaRPr>
          </a:p>
        </p:txBody>
      </p:sp>
    </p:spTree>
    <p:extLst>
      <p:ext uri="{BB962C8B-B14F-4D97-AF65-F5344CB8AC3E}">
        <p14:creationId xmlns:p14="http://schemas.microsoft.com/office/powerpoint/2010/main" val="236268128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hf hdr="0" dt="0"/>
  <p:txStyles>
    <p:titleStyle>
      <a:lvl1pPr algn="l" defTabSz="844102" rtl="0" eaLnBrk="1" latinLnBrk="0" hangingPunct="1">
        <a:lnSpc>
          <a:spcPct val="90000"/>
        </a:lnSpc>
        <a:spcBef>
          <a:spcPct val="0"/>
        </a:spcBef>
        <a:buNone/>
        <a:defRPr sz="2000" b="1" kern="1200" cap="none" spc="0" baseline="0">
          <a:solidFill>
            <a:srgbClr val="34B233"/>
          </a:solidFill>
          <a:latin typeface="Calibri Light" panose="020F0302020204030204" pitchFamily="34" charset="0"/>
          <a:ea typeface="+mj-ea"/>
          <a:cs typeface="Calibri Light" panose="020F0302020204030204" pitchFamily="34" charset="0"/>
        </a:defRPr>
      </a:lvl1pPr>
    </p:titleStyle>
    <p:bodyStyle>
      <a:lvl1pPr marL="0" indent="0" algn="l" defTabSz="844102" rtl="0" eaLnBrk="1" latinLnBrk="0" hangingPunct="1">
        <a:lnSpc>
          <a:spcPct val="100000"/>
        </a:lnSpc>
        <a:spcBef>
          <a:spcPts val="0"/>
        </a:spcBef>
        <a:spcAft>
          <a:spcPts val="1108"/>
        </a:spcAft>
        <a:buFont typeface="Arial" panose="020B0604020202020204" pitchFamily="34" charset="0"/>
        <a:buNone/>
        <a:defRPr sz="1108" kern="1200" cap="all" spc="84" baseline="0">
          <a:solidFill>
            <a:schemeClr val="accent2"/>
          </a:solidFill>
          <a:latin typeface="+mn-lt"/>
          <a:ea typeface="+mn-ea"/>
          <a:cs typeface="+mn-cs"/>
        </a:defRPr>
      </a:lvl1pPr>
      <a:lvl2pPr marL="0" indent="0" algn="l" defTabSz="844102" rtl="0" eaLnBrk="1" latinLnBrk="0" hangingPunct="1">
        <a:lnSpc>
          <a:spcPts val="1200"/>
        </a:lnSpc>
        <a:spcBef>
          <a:spcPts val="0"/>
        </a:spcBef>
        <a:spcAft>
          <a:spcPts val="1108"/>
        </a:spcAft>
        <a:buFont typeface="Arial" panose="020B0604020202020204" pitchFamily="34" charset="0"/>
        <a:buNone/>
        <a:defRPr sz="831" kern="1200">
          <a:solidFill>
            <a:schemeClr val="tx2"/>
          </a:solidFill>
          <a:latin typeface="+mn-lt"/>
          <a:ea typeface="+mn-ea"/>
          <a:cs typeface="+mn-cs"/>
        </a:defRPr>
      </a:lvl2pPr>
      <a:lvl3pPr marL="120593" indent="-120593" algn="l" defTabSz="844102" rtl="0" eaLnBrk="1" latinLnBrk="0" hangingPunct="1">
        <a:lnSpc>
          <a:spcPts val="1385"/>
        </a:lnSpc>
        <a:spcBef>
          <a:spcPts val="0"/>
        </a:spcBef>
        <a:spcAft>
          <a:spcPts val="1385"/>
        </a:spcAft>
        <a:buClr>
          <a:schemeClr val="accent2"/>
        </a:buClr>
        <a:buFont typeface="Arial" panose="020B0604020202020204" pitchFamily="34" charset="0"/>
        <a:buChar char="–"/>
        <a:defRPr sz="1015" kern="1200">
          <a:solidFill>
            <a:schemeClr val="tx2"/>
          </a:solidFill>
          <a:latin typeface="+mn-lt"/>
          <a:ea typeface="+mn-ea"/>
          <a:cs typeface="+mn-cs"/>
        </a:defRPr>
      </a:lvl3pPr>
      <a:lvl4pPr marL="90443" indent="-90443" algn="l" defTabSz="844102" rtl="0" eaLnBrk="1" latinLnBrk="0" hangingPunct="1">
        <a:lnSpc>
          <a:spcPts val="1108"/>
        </a:lnSpc>
        <a:spcBef>
          <a:spcPts val="0"/>
        </a:spcBef>
        <a:spcAft>
          <a:spcPts val="1108"/>
        </a:spcAft>
        <a:buClr>
          <a:schemeClr val="accent2"/>
        </a:buClr>
        <a:buFont typeface="Arial" panose="020B0604020202020204" pitchFamily="34" charset="0"/>
        <a:buChar char="–"/>
        <a:defRPr sz="831" kern="1200">
          <a:solidFill>
            <a:schemeClr val="tx2"/>
          </a:solidFill>
          <a:latin typeface="+mn-lt"/>
          <a:ea typeface="+mn-ea"/>
          <a:cs typeface="+mn-cs"/>
        </a:defRPr>
      </a:lvl4pPr>
      <a:lvl5pPr marL="90443" indent="-90443" algn="l" defTabSz="844102" rtl="0" eaLnBrk="1" latinLnBrk="0" hangingPunct="1">
        <a:lnSpc>
          <a:spcPts val="923"/>
        </a:lnSpc>
        <a:spcBef>
          <a:spcPts val="0"/>
        </a:spcBef>
        <a:spcAft>
          <a:spcPts val="923"/>
        </a:spcAft>
        <a:buClr>
          <a:schemeClr val="accent2"/>
        </a:buClr>
        <a:buFont typeface="Arial" panose="020B0604020202020204" pitchFamily="34" charset="0"/>
        <a:buChar char="–"/>
        <a:defRPr sz="738" kern="1200">
          <a:solidFill>
            <a:schemeClr val="tx2"/>
          </a:solidFill>
          <a:latin typeface="+mn-lt"/>
          <a:ea typeface="+mn-ea"/>
          <a:cs typeface="+mn-cs"/>
        </a:defRPr>
      </a:lvl5pPr>
      <a:lvl6pPr marL="2321282" indent="-211024" algn="l" defTabSz="844102"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333" indent="-211024" algn="l" defTabSz="844102"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85" indent="-211024" algn="l" defTabSz="844102"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435" indent="-211024" algn="l" defTabSz="844102"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102" rtl="0" eaLnBrk="1" latinLnBrk="0" hangingPunct="1">
        <a:defRPr sz="1662" kern="1200">
          <a:solidFill>
            <a:schemeClr val="tx1"/>
          </a:solidFill>
          <a:latin typeface="+mn-lt"/>
          <a:ea typeface="+mn-ea"/>
          <a:cs typeface="+mn-cs"/>
        </a:defRPr>
      </a:lvl1pPr>
      <a:lvl2pPr marL="422051" algn="l" defTabSz="844102" rtl="0" eaLnBrk="1" latinLnBrk="0" hangingPunct="1">
        <a:defRPr sz="1662" kern="1200">
          <a:solidFill>
            <a:schemeClr val="tx1"/>
          </a:solidFill>
          <a:latin typeface="+mn-lt"/>
          <a:ea typeface="+mn-ea"/>
          <a:cs typeface="+mn-cs"/>
        </a:defRPr>
      </a:lvl2pPr>
      <a:lvl3pPr marL="844102" algn="l" defTabSz="844102" rtl="0" eaLnBrk="1" latinLnBrk="0" hangingPunct="1">
        <a:defRPr sz="1662" kern="1200">
          <a:solidFill>
            <a:schemeClr val="tx1"/>
          </a:solidFill>
          <a:latin typeface="+mn-lt"/>
          <a:ea typeface="+mn-ea"/>
          <a:cs typeface="+mn-cs"/>
        </a:defRPr>
      </a:lvl3pPr>
      <a:lvl4pPr marL="1266153" algn="l" defTabSz="844102" rtl="0" eaLnBrk="1" latinLnBrk="0" hangingPunct="1">
        <a:defRPr sz="1662" kern="1200">
          <a:solidFill>
            <a:schemeClr val="tx1"/>
          </a:solidFill>
          <a:latin typeface="+mn-lt"/>
          <a:ea typeface="+mn-ea"/>
          <a:cs typeface="+mn-cs"/>
        </a:defRPr>
      </a:lvl4pPr>
      <a:lvl5pPr marL="1688205" algn="l" defTabSz="844102" rtl="0" eaLnBrk="1" latinLnBrk="0" hangingPunct="1">
        <a:defRPr sz="1662" kern="1200">
          <a:solidFill>
            <a:schemeClr val="tx1"/>
          </a:solidFill>
          <a:latin typeface="+mn-lt"/>
          <a:ea typeface="+mn-ea"/>
          <a:cs typeface="+mn-cs"/>
        </a:defRPr>
      </a:lvl5pPr>
      <a:lvl6pPr marL="2110256" algn="l" defTabSz="844102" rtl="0" eaLnBrk="1" latinLnBrk="0" hangingPunct="1">
        <a:defRPr sz="1662" kern="1200">
          <a:solidFill>
            <a:schemeClr val="tx1"/>
          </a:solidFill>
          <a:latin typeface="+mn-lt"/>
          <a:ea typeface="+mn-ea"/>
          <a:cs typeface="+mn-cs"/>
        </a:defRPr>
      </a:lvl6pPr>
      <a:lvl7pPr marL="2532307" algn="l" defTabSz="844102" rtl="0" eaLnBrk="1" latinLnBrk="0" hangingPunct="1">
        <a:defRPr sz="1662" kern="1200">
          <a:solidFill>
            <a:schemeClr val="tx1"/>
          </a:solidFill>
          <a:latin typeface="+mn-lt"/>
          <a:ea typeface="+mn-ea"/>
          <a:cs typeface="+mn-cs"/>
        </a:defRPr>
      </a:lvl7pPr>
      <a:lvl8pPr marL="2954359" algn="l" defTabSz="844102" rtl="0" eaLnBrk="1" latinLnBrk="0" hangingPunct="1">
        <a:defRPr sz="1662" kern="1200">
          <a:solidFill>
            <a:schemeClr val="tx1"/>
          </a:solidFill>
          <a:latin typeface="+mn-lt"/>
          <a:ea typeface="+mn-ea"/>
          <a:cs typeface="+mn-cs"/>
        </a:defRPr>
      </a:lvl8pPr>
      <a:lvl9pPr marL="3376410" algn="l" defTabSz="844102"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304800" y="2743200"/>
            <a:ext cx="8001000" cy="2286000"/>
          </a:xfrm>
        </p:spPr>
        <p:txBody>
          <a:bodyPr/>
          <a:lstStyle/>
          <a:p>
            <a:pPr algn="l"/>
            <a:r>
              <a:rPr lang="en-US" b="1" dirty="0">
                <a:solidFill>
                  <a:srgbClr val="34B233"/>
                </a:solidFill>
                <a:latin typeface="Calibri" panose="020F0502020204030204" pitchFamily="34" charset="0"/>
                <a:cs typeface="Calibri" panose="020F0502020204030204" pitchFamily="34" charset="0"/>
              </a:rPr>
              <a:t>Columbia and TMA-Brazil</a:t>
            </a:r>
            <a:br>
              <a:rPr lang="en-US" b="1" dirty="0">
                <a:solidFill>
                  <a:srgbClr val="34B233"/>
                </a:solidFill>
                <a:latin typeface="Calibri" panose="020F0502020204030204" pitchFamily="34" charset="0"/>
                <a:cs typeface="Calibri" panose="020F0502020204030204" pitchFamily="34" charset="0"/>
              </a:rPr>
            </a:br>
            <a:r>
              <a:rPr lang="en-US" b="1" dirty="0">
                <a:solidFill>
                  <a:srgbClr val="34B233"/>
                </a:solidFill>
                <a:latin typeface="Calibri" panose="020F0502020204030204" pitchFamily="34" charset="0"/>
                <a:cs typeface="Calibri" panose="020F0502020204030204" pitchFamily="34" charset="0"/>
              </a:rPr>
              <a:t>Restructuring Conference</a:t>
            </a:r>
            <a:br>
              <a:rPr lang="en-US" b="1" dirty="0">
                <a:solidFill>
                  <a:srgbClr val="34B233"/>
                </a:solidFill>
                <a:latin typeface="Calibri" panose="020F0502020204030204" pitchFamily="34" charset="0"/>
                <a:cs typeface="Calibri" panose="020F0502020204030204" pitchFamily="34" charset="0"/>
              </a:rPr>
            </a:br>
            <a:r>
              <a:rPr lang="en-US" b="1" dirty="0">
                <a:solidFill>
                  <a:srgbClr val="34B233"/>
                </a:solidFill>
                <a:latin typeface="Calibri" panose="020F0502020204030204" pitchFamily="34" charset="0"/>
                <a:cs typeface="Calibri" panose="020F0502020204030204" pitchFamily="34" charset="0"/>
              </a:rPr>
              <a:t>Fall 2025</a:t>
            </a:r>
            <a:endParaRPr lang="en-US" sz="3600" dirty="0">
              <a:solidFill>
                <a:srgbClr val="34B233"/>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0500"/>
            <a:ext cx="7165974" cy="944562"/>
          </a:xfrm>
        </p:spPr>
        <p:txBody>
          <a:bodyPr/>
          <a:lstStyle/>
          <a:p>
            <a:pPr algn="l"/>
            <a:r>
              <a:rPr lang="en-US" sz="3200" dirty="0">
                <a:solidFill>
                  <a:srgbClr val="34B233"/>
                </a:solidFill>
                <a:latin typeface="+mj-lt"/>
              </a:rPr>
              <a:t>3. Too Many Bargainers, cont. </a:t>
            </a:r>
          </a:p>
        </p:txBody>
      </p:sp>
      <p:sp>
        <p:nvSpPr>
          <p:cNvPr id="3" name="Content Placeholder 2"/>
          <p:cNvSpPr>
            <a:spLocks noGrp="1"/>
          </p:cNvSpPr>
          <p:nvPr>
            <p:ph idx="1"/>
          </p:nvPr>
        </p:nvSpPr>
        <p:spPr>
          <a:xfrm>
            <a:off x="12700" y="1219200"/>
            <a:ext cx="9055100" cy="5105400"/>
          </a:xfrm>
        </p:spPr>
        <p:txBody>
          <a:bodyPr/>
          <a:lstStyle/>
          <a:p>
            <a:pPr marL="0" indent="0">
              <a:buNone/>
            </a:pPr>
            <a:r>
              <a:rPr lang="en-US" sz="2800" b="1" dirty="0">
                <a:latin typeface="+mn-lt"/>
              </a:rPr>
              <a:t>Debtor tools for reducing number of bargainers:</a:t>
            </a:r>
          </a:p>
          <a:p>
            <a:pPr lvl="1">
              <a:buFont typeface="Arial" panose="020B0604020202020204" pitchFamily="34" charset="0"/>
              <a:buChar char="•"/>
            </a:pPr>
            <a:r>
              <a:rPr lang="en-US" sz="2000" dirty="0">
                <a:latin typeface="+mn-lt"/>
              </a:rPr>
              <a:t>Plan of reorganization can create “classes” of claims with similar rights.  </a:t>
            </a:r>
          </a:p>
          <a:p>
            <a:pPr lvl="2">
              <a:buFont typeface="Courier New" panose="02070309020205020404" pitchFamily="49" charset="0"/>
              <a:buChar char="o"/>
            </a:pPr>
            <a:r>
              <a:rPr lang="en-US" sz="2000" dirty="0">
                <a:latin typeface="+mn-lt"/>
              </a:rPr>
              <a:t>E.g.: Debtor creates a class that includes all unsecured claims. Or debtor creates one class with unsecured bonds, and another class with the unsecured claims of workers.</a:t>
            </a:r>
          </a:p>
          <a:p>
            <a:pPr lvl="2">
              <a:buFont typeface="Courier New" panose="02070309020205020404" pitchFamily="49" charset="0"/>
              <a:buChar char="o"/>
            </a:pPr>
            <a:r>
              <a:rPr lang="en-US" sz="2000" dirty="0">
                <a:latin typeface="+mn-lt"/>
              </a:rPr>
              <a:t>Claims in a class must receive same treatment.  </a:t>
            </a:r>
          </a:p>
          <a:p>
            <a:pPr lvl="2">
              <a:buFont typeface="Arial" panose="020B0604020202020204" pitchFamily="34" charset="0"/>
              <a:buChar char="•"/>
            </a:pPr>
            <a:endParaRPr lang="en-US" sz="2000" dirty="0">
              <a:latin typeface="+mn-lt"/>
            </a:endParaRPr>
          </a:p>
          <a:p>
            <a:pPr lvl="1">
              <a:buFont typeface="Arial" panose="020B0604020202020204" pitchFamily="34" charset="0"/>
              <a:buChar char="•"/>
            </a:pPr>
            <a:r>
              <a:rPr lang="en-US" sz="2000" dirty="0">
                <a:latin typeface="+mn-lt"/>
              </a:rPr>
              <a:t>The debtor needs each CLASS—not each claim—to vote in favor of the reorganization plan, provided the plan satisfies certain criteria.</a:t>
            </a:r>
          </a:p>
          <a:p>
            <a:pPr lvl="2">
              <a:buFont typeface="Courier New" panose="02070309020205020404" pitchFamily="49" charset="0"/>
              <a:buChar char="o"/>
            </a:pPr>
            <a:r>
              <a:rPr lang="en-US" sz="2000" dirty="0">
                <a:latin typeface="+mn-lt"/>
              </a:rPr>
              <a:t>If a super-majority of claimholders in a class vote in favor of the plan, the court will conclude that the ENTIRE class favors the plan. </a:t>
            </a:r>
          </a:p>
          <a:p>
            <a:pPr lvl="2">
              <a:buFont typeface="Courier New" panose="02070309020205020404" pitchFamily="49" charset="0"/>
              <a:buChar char="o"/>
            </a:pPr>
            <a:r>
              <a:rPr lang="en-US" sz="2000" dirty="0">
                <a:latin typeface="+mn-lt"/>
              </a:rPr>
              <a:t>Super-majority must hold claims that are (i) over 50% of the number of claims in the class and (ii) worth at least 67% of total value of the claims in the class.</a:t>
            </a:r>
          </a:p>
        </p:txBody>
      </p:sp>
      <p:sp>
        <p:nvSpPr>
          <p:cNvPr id="4" name="Slide Number Placeholder 3"/>
          <p:cNvSpPr>
            <a:spLocks noGrp="1"/>
          </p:cNvSpPr>
          <p:nvPr>
            <p:ph type="sldNum" sz="quarter" idx="12"/>
          </p:nvPr>
        </p:nvSpPr>
        <p:spPr/>
        <p:txBody>
          <a:bodyPr/>
          <a:lstStyle/>
          <a:p>
            <a:fld id="{96C10A5C-53C7-4FFD-A67B-76DA40181CFD}" type="slidenum">
              <a:rPr lang="en-US" smtClean="0"/>
              <a:pPr/>
              <a:t>10</a:t>
            </a:fld>
            <a:endParaRPr lang="en-US" dirty="0"/>
          </a:p>
        </p:txBody>
      </p:sp>
    </p:spTree>
    <p:extLst>
      <p:ext uri="{BB962C8B-B14F-4D97-AF65-F5344CB8AC3E}">
        <p14:creationId xmlns:p14="http://schemas.microsoft.com/office/powerpoint/2010/main" val="7951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938"/>
            <a:ext cx="7165974" cy="944562"/>
          </a:xfrm>
        </p:spPr>
        <p:txBody>
          <a:bodyPr/>
          <a:lstStyle/>
          <a:p>
            <a:pPr algn="l"/>
            <a:r>
              <a:rPr lang="en-US" sz="3200" dirty="0">
                <a:solidFill>
                  <a:srgbClr val="34B233"/>
                </a:solidFill>
                <a:latin typeface="+mj-lt"/>
              </a:rPr>
              <a:t>4. Property rights</a:t>
            </a:r>
          </a:p>
        </p:txBody>
      </p:sp>
      <p:sp>
        <p:nvSpPr>
          <p:cNvPr id="3" name="Content Placeholder 2"/>
          <p:cNvSpPr>
            <a:spLocks noGrp="1"/>
          </p:cNvSpPr>
          <p:nvPr>
            <p:ph idx="1"/>
          </p:nvPr>
        </p:nvSpPr>
        <p:spPr>
          <a:xfrm>
            <a:off x="12700" y="1219200"/>
            <a:ext cx="9131300" cy="5105400"/>
          </a:xfrm>
        </p:spPr>
        <p:txBody>
          <a:bodyPr/>
          <a:lstStyle/>
          <a:p>
            <a:r>
              <a:rPr lang="en-US" sz="2400" dirty="0">
                <a:latin typeface="+mn-lt"/>
              </a:rPr>
              <a:t>Every claimholder can insist that the reorganization plan pay at least as much as the it would receive in a liquidation.</a:t>
            </a:r>
          </a:p>
          <a:p>
            <a:pPr lvl="1">
              <a:buFont typeface="Courier New" panose="02070309020205020404" pitchFamily="49" charset="0"/>
              <a:buChar char="o"/>
            </a:pPr>
            <a:r>
              <a:rPr lang="en-US" sz="2000" dirty="0">
                <a:latin typeface="+mn-lt"/>
              </a:rPr>
              <a:t>This is called the “</a:t>
            </a:r>
            <a:r>
              <a:rPr lang="en-US" sz="2000" i="1" dirty="0">
                <a:latin typeface="+mn-lt"/>
              </a:rPr>
              <a:t>best interests test</a:t>
            </a:r>
            <a:r>
              <a:rPr lang="en-US" sz="2000" dirty="0">
                <a:latin typeface="+mn-lt"/>
              </a:rPr>
              <a:t>.” </a:t>
            </a:r>
          </a:p>
          <a:p>
            <a:pPr lvl="1">
              <a:buFont typeface="Courier New" panose="02070309020205020404" pitchFamily="49" charset="0"/>
              <a:buChar char="o"/>
            </a:pPr>
            <a:r>
              <a:rPr lang="en-US" sz="2000" dirty="0">
                <a:latin typeface="+mn-lt"/>
              </a:rPr>
              <a:t>Even if a claimholder as been outvoted by other members of his class, he can still insist that the plan pay at least this much.</a:t>
            </a:r>
          </a:p>
          <a:p>
            <a:pPr lvl="1"/>
            <a:endParaRPr lang="en-US" sz="2000" dirty="0">
              <a:latin typeface="+mn-lt"/>
            </a:endParaRPr>
          </a:p>
          <a:p>
            <a:r>
              <a:rPr lang="en-US" sz="2400" dirty="0">
                <a:latin typeface="+mn-lt"/>
              </a:rPr>
              <a:t>Administrative expenses and certain other high-priority claims are paid </a:t>
            </a:r>
            <a:r>
              <a:rPr lang="en-US" sz="2400" i="1" dirty="0">
                <a:latin typeface="+mn-lt"/>
              </a:rPr>
              <a:t>in cash in full</a:t>
            </a:r>
            <a:r>
              <a:rPr lang="en-US" sz="2400" dirty="0">
                <a:latin typeface="+mn-lt"/>
              </a:rPr>
              <a:t>. </a:t>
            </a:r>
          </a:p>
          <a:p>
            <a:endParaRPr lang="en-US" sz="2400" dirty="0">
              <a:latin typeface="+mn-lt"/>
            </a:endParaRPr>
          </a:p>
          <a:p>
            <a:r>
              <a:rPr lang="en-US" sz="2400" dirty="0">
                <a:latin typeface="+mn-lt"/>
              </a:rPr>
              <a:t>Among classes voting for plan, at least one must not be receiving full payment according to preexisting terms ( “</a:t>
            </a:r>
            <a:r>
              <a:rPr lang="en-US" sz="2400" i="1" dirty="0">
                <a:latin typeface="+mn-lt"/>
              </a:rPr>
              <a:t>impaired</a:t>
            </a:r>
            <a:r>
              <a:rPr lang="en-US" sz="2400" dirty="0">
                <a:latin typeface="+mn-lt"/>
              </a:rPr>
              <a:t>”). Even though the plan hurts creditors, some still favor it. </a:t>
            </a:r>
          </a:p>
          <a:p>
            <a:endParaRPr lang="en-US" sz="3600" dirty="0">
              <a:latin typeface="+mn-lt"/>
            </a:endParaRPr>
          </a:p>
        </p:txBody>
      </p:sp>
      <p:sp>
        <p:nvSpPr>
          <p:cNvPr id="4" name="Slide Number Placeholder 3"/>
          <p:cNvSpPr>
            <a:spLocks noGrp="1"/>
          </p:cNvSpPr>
          <p:nvPr>
            <p:ph type="sldNum" sz="quarter" idx="12"/>
          </p:nvPr>
        </p:nvSpPr>
        <p:spPr/>
        <p:txBody>
          <a:bodyPr/>
          <a:lstStyle/>
          <a:p>
            <a:pPr>
              <a:defRPr/>
            </a:pPr>
            <a:fld id="{8268E03C-1311-4A30-9EA4-3379C5C634AF}" type="slidenum">
              <a:rPr lang="en-US" smtClean="0"/>
              <a:pPr>
                <a:defRPr/>
              </a:pPr>
              <a:t>11</a:t>
            </a:fld>
            <a:endParaRPr lang="en-US" dirty="0"/>
          </a:p>
        </p:txBody>
      </p:sp>
    </p:spTree>
    <p:extLst>
      <p:ext uri="{BB962C8B-B14F-4D97-AF65-F5344CB8AC3E}">
        <p14:creationId xmlns:p14="http://schemas.microsoft.com/office/powerpoint/2010/main" val="36575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165974" cy="944562"/>
          </a:xfrm>
        </p:spPr>
        <p:txBody>
          <a:bodyPr/>
          <a:lstStyle/>
          <a:p>
            <a:pPr algn="l"/>
            <a:r>
              <a:rPr lang="en-US" sz="3200" dirty="0">
                <a:solidFill>
                  <a:srgbClr val="34B233"/>
                </a:solidFill>
                <a:latin typeface="+mj-lt"/>
              </a:rPr>
              <a:t>5. Hold-Up</a:t>
            </a:r>
          </a:p>
        </p:txBody>
      </p:sp>
      <p:sp>
        <p:nvSpPr>
          <p:cNvPr id="3" name="Content Placeholder 2"/>
          <p:cNvSpPr>
            <a:spLocks noGrp="1"/>
          </p:cNvSpPr>
          <p:nvPr>
            <p:ph idx="1"/>
          </p:nvPr>
        </p:nvSpPr>
        <p:spPr>
          <a:xfrm>
            <a:off x="38100" y="1295400"/>
            <a:ext cx="9105900" cy="5029200"/>
          </a:xfrm>
        </p:spPr>
        <p:txBody>
          <a:bodyPr/>
          <a:lstStyle/>
          <a:p>
            <a:pPr marL="0" indent="0">
              <a:buNone/>
            </a:pPr>
            <a:r>
              <a:rPr lang="en-US" sz="2800" dirty="0">
                <a:latin typeface="+mn-lt"/>
              </a:rPr>
              <a:t>A debtor can “cram” a plan down the throats of a dissenting class of creditors if it is “fair and equitable.”</a:t>
            </a:r>
          </a:p>
          <a:p>
            <a:pPr lvl="1">
              <a:buFont typeface="Arial" panose="020B0604020202020204" pitchFamily="34" charset="0"/>
              <a:buChar char="•"/>
            </a:pPr>
            <a:r>
              <a:rPr lang="en-US" sz="2400" dirty="0">
                <a:latin typeface="+mn-lt"/>
              </a:rPr>
              <a:t>The plan must not discriminate between classes with similar priority. If debtor puts unsecured creditors in different classes (bondholders, employees, and suppliers), the payoffs to these classes should be similar. This is the “</a:t>
            </a:r>
            <a:r>
              <a:rPr lang="en-US" sz="2400" i="1" dirty="0">
                <a:latin typeface="+mn-lt"/>
              </a:rPr>
              <a:t>unfair discrimination rule</a:t>
            </a:r>
            <a:r>
              <a:rPr lang="en-US" sz="2400" dirty="0">
                <a:latin typeface="+mn-lt"/>
              </a:rPr>
              <a:t>.”</a:t>
            </a:r>
          </a:p>
          <a:p>
            <a:pPr lvl="1">
              <a:buFont typeface="Arial" panose="020B0604020202020204" pitchFamily="34" charset="0"/>
              <a:buChar char="•"/>
            </a:pPr>
            <a:endParaRPr lang="en-US" sz="2400" dirty="0">
              <a:latin typeface="+mn-lt"/>
            </a:endParaRPr>
          </a:p>
          <a:p>
            <a:pPr lvl="1">
              <a:buFont typeface="Arial" panose="020B0604020202020204" pitchFamily="34" charset="0"/>
              <a:buChar char="•"/>
            </a:pPr>
            <a:r>
              <a:rPr lang="en-US" sz="2400" dirty="0">
                <a:latin typeface="+mn-lt"/>
              </a:rPr>
              <a:t>The plan must respect the priorities of claims: It cannot pay junior claims anything unless it pays senior claims in full. And it cannot pay shareholders anything unless all claims have been paid in full. This is the “</a:t>
            </a:r>
            <a:r>
              <a:rPr lang="en-US" sz="2400" i="1" dirty="0">
                <a:latin typeface="+mn-lt"/>
              </a:rPr>
              <a:t>absolute priority rule</a:t>
            </a:r>
            <a:r>
              <a:rPr lang="en-US" sz="2400" dirty="0">
                <a:latin typeface="+mn-lt"/>
              </a:rPr>
              <a:t>.” </a:t>
            </a:r>
          </a:p>
          <a:p>
            <a:endParaRPr lang="en-US" sz="4000" dirty="0">
              <a:latin typeface="+mn-lt"/>
            </a:endParaRPr>
          </a:p>
        </p:txBody>
      </p:sp>
      <p:sp>
        <p:nvSpPr>
          <p:cNvPr id="4" name="Slide Number Placeholder 3"/>
          <p:cNvSpPr>
            <a:spLocks noGrp="1"/>
          </p:cNvSpPr>
          <p:nvPr>
            <p:ph type="sldNum" sz="quarter" idx="12"/>
          </p:nvPr>
        </p:nvSpPr>
        <p:spPr/>
        <p:txBody>
          <a:bodyPr/>
          <a:lstStyle/>
          <a:p>
            <a:pPr>
              <a:defRPr/>
            </a:pPr>
            <a:fld id="{8268E03C-1311-4A30-9EA4-3379C5C634AF}" type="slidenum">
              <a:rPr lang="en-US" smtClean="0"/>
              <a:pPr>
                <a:defRPr/>
              </a:pPr>
              <a:t>12</a:t>
            </a:fld>
            <a:endParaRPr lang="en-US"/>
          </a:p>
        </p:txBody>
      </p:sp>
    </p:spTree>
    <p:extLst>
      <p:ext uri="{BB962C8B-B14F-4D97-AF65-F5344CB8AC3E}">
        <p14:creationId xmlns:p14="http://schemas.microsoft.com/office/powerpoint/2010/main" val="58562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90500"/>
            <a:ext cx="7165974" cy="944562"/>
          </a:xfrm>
        </p:spPr>
        <p:txBody>
          <a:bodyPr/>
          <a:lstStyle/>
          <a:p>
            <a:pPr algn="l"/>
            <a:r>
              <a:rPr lang="en-US" sz="3200" dirty="0">
                <a:solidFill>
                  <a:srgbClr val="34B233"/>
                </a:solidFill>
                <a:latin typeface="+mj-lt"/>
              </a:rPr>
              <a:t>6. Deadlines</a:t>
            </a:r>
          </a:p>
        </p:txBody>
      </p:sp>
      <p:sp>
        <p:nvSpPr>
          <p:cNvPr id="3" name="Content Placeholder 2"/>
          <p:cNvSpPr>
            <a:spLocks noGrp="1"/>
          </p:cNvSpPr>
          <p:nvPr>
            <p:ph idx="1"/>
          </p:nvPr>
        </p:nvSpPr>
        <p:spPr>
          <a:xfrm>
            <a:off x="25400" y="1219200"/>
            <a:ext cx="9042400" cy="5105400"/>
          </a:xfrm>
        </p:spPr>
        <p:txBody>
          <a:bodyPr/>
          <a:lstStyle/>
          <a:p>
            <a:r>
              <a:rPr lang="en-US" sz="2800" b="1" dirty="0">
                <a:solidFill>
                  <a:schemeClr val="bg2">
                    <a:lumMod val="25000"/>
                  </a:schemeClr>
                </a:solidFill>
                <a:latin typeface="+mn-lt"/>
              </a:rPr>
              <a:t>The debtor’s exclusivity period cannot last more than 18 months.</a:t>
            </a:r>
          </a:p>
          <a:p>
            <a:pPr lvl="1">
              <a:buFont typeface="Courier New" panose="02070309020205020404" pitchFamily="49" charset="0"/>
              <a:buChar char="o"/>
            </a:pPr>
            <a:r>
              <a:rPr lang="en-US" sz="2400" dirty="0">
                <a:latin typeface="+mn-lt"/>
              </a:rPr>
              <a:t>This puts pressure on the debtor to propose a plan.</a:t>
            </a:r>
          </a:p>
          <a:p>
            <a:pPr lvl="1">
              <a:buFont typeface="Courier New" panose="02070309020205020404" pitchFamily="49" charset="0"/>
              <a:buChar char="o"/>
            </a:pPr>
            <a:r>
              <a:rPr lang="en-US" sz="2400" dirty="0">
                <a:latin typeface="+mn-lt"/>
              </a:rPr>
              <a:t>Also, court will lift terminate exclusivity or convert the case to chapter 7 if it believes debtor is unlikely to propose a realistic plan within a reasonable amount of time.</a:t>
            </a:r>
          </a:p>
          <a:p>
            <a:pPr lvl="1"/>
            <a:endParaRPr lang="en-US" sz="2400" dirty="0">
              <a:latin typeface="+mn-lt"/>
            </a:endParaRPr>
          </a:p>
          <a:p>
            <a:r>
              <a:rPr lang="en-US" sz="2800" b="1" dirty="0">
                <a:latin typeface="+mn-lt"/>
              </a:rPr>
              <a:t>Other deadlines for assumption/rejection of certain contracts (e.g., leases of commercial real estate).</a:t>
            </a:r>
          </a:p>
        </p:txBody>
      </p:sp>
      <p:sp>
        <p:nvSpPr>
          <p:cNvPr id="4" name="Slide Number Placeholder 3"/>
          <p:cNvSpPr>
            <a:spLocks noGrp="1"/>
          </p:cNvSpPr>
          <p:nvPr>
            <p:ph type="sldNum" sz="quarter" idx="12"/>
          </p:nvPr>
        </p:nvSpPr>
        <p:spPr/>
        <p:txBody>
          <a:bodyPr/>
          <a:lstStyle/>
          <a:p>
            <a:fld id="{96C10A5C-53C7-4FFD-A67B-76DA40181CFD}" type="slidenum">
              <a:rPr lang="en-US" smtClean="0"/>
              <a:pPr/>
              <a:t>13</a:t>
            </a:fld>
            <a:endParaRPr lang="en-US" dirty="0"/>
          </a:p>
        </p:txBody>
      </p:sp>
    </p:spTree>
    <p:extLst>
      <p:ext uri="{BB962C8B-B14F-4D97-AF65-F5344CB8AC3E}">
        <p14:creationId xmlns:p14="http://schemas.microsoft.com/office/powerpoint/2010/main" val="35515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821F-8082-5C47-BC32-27BF85CABD16}"/>
              </a:ext>
            </a:extLst>
          </p:cNvPr>
          <p:cNvSpPr>
            <a:spLocks noGrp="1"/>
          </p:cNvSpPr>
          <p:nvPr>
            <p:ph type="title"/>
          </p:nvPr>
        </p:nvSpPr>
        <p:spPr>
          <a:xfrm>
            <a:off x="1143000" y="3200400"/>
            <a:ext cx="7165974" cy="944562"/>
          </a:xfrm>
        </p:spPr>
        <p:txBody>
          <a:bodyPr/>
          <a:lstStyle/>
          <a:p>
            <a:r>
              <a:rPr lang="en-US" b="1" dirty="0">
                <a:solidFill>
                  <a:srgbClr val="34B233"/>
                </a:solidFill>
                <a:latin typeface="+mj-lt"/>
              </a:rPr>
              <a:t>Tools for Speeding Up the Process</a:t>
            </a:r>
          </a:p>
        </p:txBody>
      </p:sp>
      <p:sp>
        <p:nvSpPr>
          <p:cNvPr id="4" name="Slide Number Placeholder 3">
            <a:extLst>
              <a:ext uri="{FF2B5EF4-FFF2-40B4-BE49-F238E27FC236}">
                <a16:creationId xmlns:a16="http://schemas.microsoft.com/office/drawing/2014/main" id="{F85CC27A-5668-574E-98A2-8EACA1B528C9}"/>
              </a:ext>
            </a:extLst>
          </p:cNvPr>
          <p:cNvSpPr>
            <a:spLocks noGrp="1"/>
          </p:cNvSpPr>
          <p:nvPr>
            <p:ph type="sldNum" sz="quarter" idx="12"/>
          </p:nvPr>
        </p:nvSpPr>
        <p:spPr/>
        <p:txBody>
          <a:bodyPr/>
          <a:lstStyle/>
          <a:p>
            <a:pPr>
              <a:defRPr/>
            </a:pPr>
            <a:fld id="{8268E03C-1311-4A30-9EA4-3379C5C634AF}" type="slidenum">
              <a:rPr lang="en-US" smtClean="0"/>
              <a:pPr>
                <a:defRPr/>
              </a:pPr>
              <a:t>14</a:t>
            </a:fld>
            <a:endParaRPr lang="en-US"/>
          </a:p>
        </p:txBody>
      </p:sp>
    </p:spTree>
    <p:extLst>
      <p:ext uri="{BB962C8B-B14F-4D97-AF65-F5344CB8AC3E}">
        <p14:creationId xmlns:p14="http://schemas.microsoft.com/office/powerpoint/2010/main" val="22554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AE98-E77D-5546-A59E-A0DEDFDA6299}"/>
              </a:ext>
            </a:extLst>
          </p:cNvPr>
          <p:cNvSpPr>
            <a:spLocks noGrp="1"/>
          </p:cNvSpPr>
          <p:nvPr>
            <p:ph type="title"/>
          </p:nvPr>
        </p:nvSpPr>
        <p:spPr>
          <a:xfrm>
            <a:off x="38100" y="274638"/>
            <a:ext cx="8051800" cy="944562"/>
          </a:xfrm>
        </p:spPr>
        <p:txBody>
          <a:bodyPr/>
          <a:lstStyle/>
          <a:p>
            <a:pPr algn="l"/>
            <a:r>
              <a:rPr lang="en-US" sz="3200" dirty="0">
                <a:solidFill>
                  <a:srgbClr val="34B233"/>
                </a:solidFill>
                <a:latin typeface="+mj-lt"/>
              </a:rPr>
              <a:t>Prepackaged and </a:t>
            </a:r>
            <a:r>
              <a:rPr lang="en-US" sz="3200" dirty="0" err="1">
                <a:solidFill>
                  <a:srgbClr val="34B233"/>
                </a:solidFill>
                <a:latin typeface="+mj-lt"/>
              </a:rPr>
              <a:t>Prenegotiated</a:t>
            </a:r>
            <a:r>
              <a:rPr lang="en-US" sz="3200" dirty="0">
                <a:solidFill>
                  <a:srgbClr val="34B233"/>
                </a:solidFill>
                <a:latin typeface="+mj-lt"/>
              </a:rPr>
              <a:t> Plans</a:t>
            </a:r>
          </a:p>
        </p:txBody>
      </p:sp>
      <p:sp>
        <p:nvSpPr>
          <p:cNvPr id="3" name="Content Placeholder 2">
            <a:extLst>
              <a:ext uri="{FF2B5EF4-FFF2-40B4-BE49-F238E27FC236}">
                <a16:creationId xmlns:a16="http://schemas.microsoft.com/office/drawing/2014/main" id="{0900A405-73B4-3B4D-9CD7-33683BB5321B}"/>
              </a:ext>
            </a:extLst>
          </p:cNvPr>
          <p:cNvSpPr>
            <a:spLocks noGrp="1"/>
          </p:cNvSpPr>
          <p:nvPr>
            <p:ph idx="1"/>
          </p:nvPr>
        </p:nvSpPr>
        <p:spPr>
          <a:xfrm>
            <a:off x="0" y="1219200"/>
            <a:ext cx="9144000" cy="5257800"/>
          </a:xfrm>
        </p:spPr>
        <p:txBody>
          <a:bodyPr/>
          <a:lstStyle/>
          <a:p>
            <a:r>
              <a:rPr lang="en-US" sz="2800" b="1" dirty="0">
                <a:latin typeface="+mn-lt"/>
              </a:rPr>
              <a:t>Prepackaged plan: </a:t>
            </a:r>
            <a:r>
              <a:rPr lang="en-US" sz="2800" dirty="0">
                <a:latin typeface="+mn-lt"/>
              </a:rPr>
              <a:t>Before even filing for bankruptcy, the firm drafts a plan of reorganization, consults creditors, and obtains the minimum necessary votes to confirm the plan.</a:t>
            </a:r>
          </a:p>
          <a:p>
            <a:pPr lvl="1">
              <a:buFont typeface="Courier New" panose="02070309020205020404" pitchFamily="49" charset="0"/>
              <a:buChar char="o"/>
            </a:pPr>
            <a:r>
              <a:rPr lang="en-US" sz="2400" dirty="0">
                <a:latin typeface="+mn-lt"/>
              </a:rPr>
              <a:t>Once the votes are obtained, the firm files for bankruptcy, immediately proposes the plan, and then creditors vote. Case can last a few weeks or months.</a:t>
            </a:r>
          </a:p>
          <a:p>
            <a:pPr lvl="1"/>
            <a:endParaRPr lang="en-US" sz="2400" dirty="0">
              <a:latin typeface="+mn-lt"/>
            </a:endParaRPr>
          </a:p>
          <a:p>
            <a:r>
              <a:rPr lang="en-US" sz="2800" b="1" dirty="0" err="1">
                <a:latin typeface="+mn-lt"/>
              </a:rPr>
              <a:t>Prenegotiated</a:t>
            </a:r>
            <a:r>
              <a:rPr lang="en-US" sz="2800" b="1" dirty="0">
                <a:latin typeface="+mn-lt"/>
              </a:rPr>
              <a:t> plan: </a:t>
            </a:r>
            <a:r>
              <a:rPr lang="en-US" sz="2800" dirty="0">
                <a:latin typeface="+mn-lt"/>
              </a:rPr>
              <a:t>Firm obtains consent of KEY creditors for a plan term sheet. It then files for bankruptcy and seeks consent of the other creditors.</a:t>
            </a:r>
          </a:p>
        </p:txBody>
      </p:sp>
      <p:sp>
        <p:nvSpPr>
          <p:cNvPr id="4" name="Slide Number Placeholder 3">
            <a:extLst>
              <a:ext uri="{FF2B5EF4-FFF2-40B4-BE49-F238E27FC236}">
                <a16:creationId xmlns:a16="http://schemas.microsoft.com/office/drawing/2014/main" id="{47354258-23F0-734F-9EE8-08768C513CAE}"/>
              </a:ext>
            </a:extLst>
          </p:cNvPr>
          <p:cNvSpPr>
            <a:spLocks noGrp="1"/>
          </p:cNvSpPr>
          <p:nvPr>
            <p:ph type="sldNum" sz="quarter" idx="12"/>
          </p:nvPr>
        </p:nvSpPr>
        <p:spPr/>
        <p:txBody>
          <a:bodyPr/>
          <a:lstStyle/>
          <a:p>
            <a:pPr>
              <a:defRPr/>
            </a:pPr>
            <a:fld id="{8268E03C-1311-4A30-9EA4-3379C5C634AF}" type="slidenum">
              <a:rPr lang="en-US" smtClean="0"/>
              <a:pPr>
                <a:defRPr/>
              </a:pPr>
              <a:t>15</a:t>
            </a:fld>
            <a:endParaRPr lang="en-US"/>
          </a:p>
        </p:txBody>
      </p:sp>
    </p:spTree>
    <p:extLst>
      <p:ext uri="{BB962C8B-B14F-4D97-AF65-F5344CB8AC3E}">
        <p14:creationId xmlns:p14="http://schemas.microsoft.com/office/powerpoint/2010/main" val="427670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 y="415805"/>
            <a:ext cx="8498616" cy="696505"/>
          </a:xfrm>
        </p:spPr>
        <p:txBody>
          <a:bodyPr/>
          <a:lstStyle/>
          <a:p>
            <a:pPr algn="l"/>
            <a:r>
              <a:rPr lang="en-US" sz="3200" dirty="0">
                <a:solidFill>
                  <a:srgbClr val="34B233"/>
                </a:solidFill>
                <a:latin typeface="+mj-lt"/>
              </a:rPr>
              <a:t>Comparison of Chapter 11 Case Types </a:t>
            </a:r>
          </a:p>
        </p:txBody>
      </p:sp>
      <p:sp>
        <p:nvSpPr>
          <p:cNvPr id="3" name="Content Placeholder 2"/>
          <p:cNvSpPr>
            <a:spLocks noGrp="1"/>
          </p:cNvSpPr>
          <p:nvPr>
            <p:ph sz="quarter" idx="10"/>
          </p:nvPr>
        </p:nvSpPr>
        <p:spPr>
          <a:xfrm>
            <a:off x="113662" y="1228887"/>
            <a:ext cx="8725538" cy="5445249"/>
          </a:xfrm>
        </p:spPr>
        <p:txBody>
          <a:bodyPr/>
          <a:lstStyle/>
          <a:p>
            <a:pPr algn="just">
              <a:buSzPct val="125000"/>
            </a:pPr>
            <a:r>
              <a:rPr lang="en-US" sz="2000" dirty="0">
                <a:latin typeface="+mn-lt"/>
                <a:cs typeface="Calibri Light" panose="020F0302020204030204" pitchFamily="34" charset="0"/>
              </a:rPr>
              <a:t>In a “</a:t>
            </a:r>
            <a:r>
              <a:rPr lang="en-US" sz="2000" b="1" u="sng" dirty="0">
                <a:latin typeface="+mn-lt"/>
                <a:cs typeface="Calibri Light" panose="020F0302020204030204" pitchFamily="34" charset="0"/>
              </a:rPr>
              <a:t>traditional</a:t>
            </a:r>
            <a:r>
              <a:rPr lang="en-US" sz="2000" dirty="0">
                <a:latin typeface="+mn-lt"/>
                <a:cs typeface="Calibri Light" panose="020F0302020204030204" pitchFamily="34" charset="0"/>
              </a:rPr>
              <a:t>” (non-“prepackaged,” non-“prearranged”) chapter 11 bankruptcy case:</a:t>
            </a:r>
          </a:p>
          <a:p>
            <a:pPr lvl="1" algn="just">
              <a:lnSpc>
                <a:spcPts val="1440"/>
              </a:lnSpc>
              <a:buFont typeface="Courier New" panose="02070309020205020404" pitchFamily="49" charset="0"/>
              <a:buChar char="o"/>
            </a:pPr>
            <a:r>
              <a:rPr lang="en-US" sz="1600" dirty="0">
                <a:latin typeface="+mn-lt"/>
                <a:cs typeface="Calibri Light" panose="020F0302020204030204" pitchFamily="34" charset="0"/>
              </a:rPr>
              <a:t>A debtor files for bankruptcy and negotiates a restructuring with its stakeholders </a:t>
            </a:r>
            <a:r>
              <a:rPr lang="en-US" sz="1600" b="1" i="1" dirty="0">
                <a:latin typeface="+mn-lt"/>
                <a:cs typeface="Calibri Light" panose="020F0302020204030204" pitchFamily="34" charset="0"/>
              </a:rPr>
              <a:t>during </a:t>
            </a:r>
            <a:r>
              <a:rPr lang="en-US" sz="1600" dirty="0">
                <a:latin typeface="+mn-lt"/>
                <a:cs typeface="Calibri Light" panose="020F0302020204030204" pitchFamily="34" charset="0"/>
              </a:rPr>
              <a:t>the</a:t>
            </a:r>
            <a:r>
              <a:rPr lang="en-US" sz="1600" b="1" i="1" dirty="0">
                <a:latin typeface="+mn-lt"/>
                <a:cs typeface="Calibri Light" panose="020F0302020204030204" pitchFamily="34" charset="0"/>
              </a:rPr>
              <a:t> </a:t>
            </a:r>
            <a:r>
              <a:rPr lang="en-US" sz="1600" dirty="0">
                <a:latin typeface="+mn-lt"/>
                <a:cs typeface="Calibri Light" panose="020F0302020204030204" pitchFamily="34" charset="0"/>
              </a:rPr>
              <a:t>chapter 11 case.</a:t>
            </a:r>
          </a:p>
          <a:p>
            <a:pPr lvl="1" algn="just">
              <a:lnSpc>
                <a:spcPts val="1440"/>
              </a:lnSpc>
              <a:buFont typeface="Courier New" panose="02070309020205020404" pitchFamily="49" charset="0"/>
              <a:buChar char="o"/>
            </a:pPr>
            <a:r>
              <a:rPr lang="en-US" sz="1600" dirty="0">
                <a:latin typeface="+mn-lt"/>
                <a:cs typeface="Calibri Light" panose="020F0302020204030204" pitchFamily="34" charset="0"/>
              </a:rPr>
              <a:t>After the bankruptcy court approves a “disclosure statement” as containing adequate information, debtor solicits stakeholders’ vote to accept or reject the plan.</a:t>
            </a:r>
          </a:p>
          <a:p>
            <a:pPr lvl="1" algn="just">
              <a:lnSpc>
                <a:spcPts val="1440"/>
              </a:lnSpc>
              <a:buFont typeface="Courier New" panose="02070309020205020404" pitchFamily="49" charset="0"/>
              <a:buChar char="o"/>
            </a:pPr>
            <a:r>
              <a:rPr lang="en-US" sz="1600" dirty="0">
                <a:latin typeface="+mn-lt"/>
                <a:cs typeface="Calibri Light" panose="020F0302020204030204" pitchFamily="34" charset="0"/>
              </a:rPr>
              <a:t>If the plan is accepted, company seeks bankruptcy court approval of the plan (“plan confirmation”).</a:t>
            </a:r>
          </a:p>
          <a:p>
            <a:pPr lvl="1" algn="just">
              <a:lnSpc>
                <a:spcPts val="1440"/>
              </a:lnSpc>
              <a:buFont typeface="Courier New" panose="02070309020205020404" pitchFamily="49" charset="0"/>
              <a:buChar char="o"/>
            </a:pPr>
            <a:r>
              <a:rPr lang="en-US" sz="1600" dirty="0">
                <a:latin typeface="+mn-lt"/>
                <a:cs typeface="Calibri Light" panose="020F0302020204030204" pitchFamily="34" charset="0"/>
              </a:rPr>
              <a:t>If bankruptcy court confirms the plan, the parties close the transaction and the reorganized company emerges from bankruptcy.</a:t>
            </a:r>
          </a:p>
          <a:p>
            <a:pPr marL="400050" lvl="1" indent="-571500" algn="just">
              <a:lnSpc>
                <a:spcPts val="1440"/>
              </a:lnSpc>
              <a:buNone/>
            </a:pPr>
            <a:endParaRPr lang="en-US" sz="1200" dirty="0">
              <a:cs typeface="Calibri Light" panose="020F0302020204030204" pitchFamily="34" charset="0"/>
            </a:endParaRPr>
          </a:p>
          <a:p>
            <a:pPr lvl="2" algn="just">
              <a:lnSpc>
                <a:spcPts val="1440"/>
              </a:lnSpc>
            </a:pPr>
            <a:endParaRPr lang="en-US" sz="1200" dirty="0">
              <a:cs typeface="Calibri Light" panose="020F0302020204030204" pitchFamily="34" charset="0"/>
            </a:endParaRPr>
          </a:p>
          <a:p>
            <a:pPr marL="0" lvl="1" indent="0" algn="just">
              <a:lnSpc>
                <a:spcPts val="1440"/>
              </a:lnSpc>
              <a:buNone/>
            </a:pPr>
            <a:endParaRPr lang="en-US" sz="1200" dirty="0">
              <a:cs typeface="Calibri Light" panose="020F0302020204030204" pitchFamily="34" charset="0"/>
            </a:endParaRPr>
          </a:p>
          <a:p>
            <a:pPr lvl="1" algn="just">
              <a:lnSpc>
                <a:spcPts val="1440"/>
              </a:lnSpc>
            </a:pPr>
            <a:endParaRPr lang="en-US" sz="1600" dirty="0">
              <a:latin typeface="+mn-lt"/>
              <a:cs typeface="Calibri Light" panose="020F0302020204030204" pitchFamily="34" charset="0"/>
            </a:endParaRPr>
          </a:p>
          <a:p>
            <a:pPr algn="just">
              <a:spcBef>
                <a:spcPts val="1224"/>
              </a:spcBef>
            </a:pPr>
            <a:r>
              <a:rPr lang="en-US" sz="2000" dirty="0">
                <a:latin typeface="+mn-lt"/>
                <a:cs typeface="Calibri Light" panose="020F0302020204030204" pitchFamily="34" charset="0"/>
              </a:rPr>
              <a:t>In a “</a:t>
            </a:r>
            <a:r>
              <a:rPr lang="en-US" sz="2000" b="1" u="sng" dirty="0">
                <a:latin typeface="+mn-lt"/>
                <a:cs typeface="Calibri Light" panose="020F0302020204030204" pitchFamily="34" charset="0"/>
              </a:rPr>
              <a:t>prepackaged</a:t>
            </a:r>
            <a:r>
              <a:rPr lang="en-US" sz="2000" dirty="0">
                <a:latin typeface="+mn-lt"/>
                <a:cs typeface="Calibri Light" panose="020F0302020204030204" pitchFamily="34" charset="0"/>
              </a:rPr>
              <a:t>” case, a debtor negotiates the plan and commences solicitation of votes </a:t>
            </a:r>
            <a:r>
              <a:rPr lang="en-US" sz="2000" b="1" i="1" dirty="0">
                <a:latin typeface="+mn-lt"/>
                <a:cs typeface="Calibri Light" panose="020F0302020204030204" pitchFamily="34" charset="0"/>
              </a:rPr>
              <a:t>prior to </a:t>
            </a:r>
            <a:r>
              <a:rPr lang="en-US" sz="2000" dirty="0">
                <a:latin typeface="+mn-lt"/>
                <a:cs typeface="Calibri Light" panose="020F0302020204030204" pitchFamily="34" charset="0"/>
              </a:rPr>
              <a:t>filing for bankruptcy such that the main purpose of the filing is to achieve quick confirmation of the plan by the bankruptcy court.</a:t>
            </a:r>
          </a:p>
          <a:p>
            <a:pPr lvl="1" algn="just">
              <a:lnSpc>
                <a:spcPts val="1440"/>
              </a:lnSpc>
              <a:buFont typeface="Courier New" panose="02070309020205020404" pitchFamily="49" charset="0"/>
              <a:buChar char="o"/>
            </a:pPr>
            <a:r>
              <a:rPr lang="en-US" sz="1600" dirty="0">
                <a:latin typeface="+mn-lt"/>
                <a:cs typeface="Calibri Light" panose="020F0302020204030204" pitchFamily="34" charset="0"/>
              </a:rPr>
              <a:t>As a result, successful “prepack” cases are typically much shorter than “typical” chapter 11 cases and have reduced costs and less complexity. </a:t>
            </a:r>
          </a:p>
          <a:p>
            <a:pPr lvl="2" algn="just">
              <a:lnSpc>
                <a:spcPts val="1440"/>
              </a:lnSpc>
            </a:pPr>
            <a:endParaRPr lang="en-US" sz="1200" dirty="0">
              <a:cs typeface="Calibri Light" panose="020F0302020204030204" pitchFamily="34" charset="0"/>
            </a:endParaRPr>
          </a:p>
        </p:txBody>
      </p:sp>
      <p:grpSp>
        <p:nvGrpSpPr>
          <p:cNvPr id="14" name="Group 13"/>
          <p:cNvGrpSpPr/>
          <p:nvPr/>
        </p:nvGrpSpPr>
        <p:grpSpPr>
          <a:xfrm>
            <a:off x="304800" y="3505200"/>
            <a:ext cx="8321041" cy="974338"/>
            <a:chOff x="356010" y="1417439"/>
            <a:chExt cx="8321041" cy="1345302"/>
          </a:xfrm>
        </p:grpSpPr>
        <p:grpSp>
          <p:nvGrpSpPr>
            <p:cNvPr id="4" name="Group 3"/>
            <p:cNvGrpSpPr/>
            <p:nvPr/>
          </p:nvGrpSpPr>
          <p:grpSpPr>
            <a:xfrm>
              <a:off x="676050" y="1417439"/>
              <a:ext cx="7493636" cy="1345302"/>
              <a:chOff x="10241752" y="1401626"/>
              <a:chExt cx="8394429" cy="1544249"/>
            </a:xfrm>
          </p:grpSpPr>
          <p:sp>
            <p:nvSpPr>
              <p:cNvPr id="5" name="Right Brace 4"/>
              <p:cNvSpPr/>
              <p:nvPr/>
            </p:nvSpPr>
            <p:spPr>
              <a:xfrm rot="16200000">
                <a:off x="14308087" y="-2211675"/>
                <a:ext cx="261760" cy="8394429"/>
              </a:xfrm>
              <a:prstGeom prst="rightBrace">
                <a:avLst>
                  <a:gd name="adj1" fmla="val 617658"/>
                  <a:gd name="adj2" fmla="val 50028"/>
                </a:avLst>
              </a:prstGeom>
              <a:noFill/>
              <a:ln w="12700" cap="flat" cmpd="sng" algn="ctr">
                <a:solidFill>
                  <a:srgbClr val="000000"/>
                </a:solidFill>
                <a:prstDash val="solid"/>
              </a:ln>
              <a:effectLst/>
            </p:spPr>
            <p:txBody>
              <a:bodyPr rtlCol="0" anchor="ctr"/>
              <a:lstStyle/>
              <a:p>
                <a:pPr algn="ctr">
                  <a:defRPr/>
                </a:pPr>
                <a:endParaRPr lang="en-US" kern="0" dirty="0">
                  <a:solidFill>
                    <a:srgbClr val="000000"/>
                  </a:solidFill>
                  <a:cs typeface="Calibri" panose="020F0502020204030204" pitchFamily="34" charset="0"/>
                </a:endParaRPr>
              </a:p>
            </p:txBody>
          </p:sp>
          <p:sp>
            <p:nvSpPr>
              <p:cNvPr id="6" name="Right Brace 5"/>
              <p:cNvSpPr/>
              <p:nvPr/>
            </p:nvSpPr>
            <p:spPr>
              <a:xfrm rot="5400000" flipV="1">
                <a:off x="14362261" y="-1654399"/>
                <a:ext cx="154615" cy="8378680"/>
              </a:xfrm>
              <a:prstGeom prst="rightBrace">
                <a:avLst>
                  <a:gd name="adj1" fmla="val 617658"/>
                  <a:gd name="adj2" fmla="val 50028"/>
                </a:avLst>
              </a:prstGeom>
              <a:noFill/>
              <a:ln w="12700" cap="flat" cmpd="sng" algn="ctr">
                <a:solidFill>
                  <a:srgbClr val="000000"/>
                </a:solidFill>
                <a:prstDash val="solid"/>
              </a:ln>
              <a:effectLst/>
            </p:spPr>
            <p:txBody>
              <a:bodyPr rtlCol="0" anchor="ctr"/>
              <a:lstStyle/>
              <a:p>
                <a:pPr algn="ctr">
                  <a:defRPr/>
                </a:pPr>
                <a:endParaRPr lang="en-US" kern="0" dirty="0">
                  <a:solidFill>
                    <a:srgbClr val="000000"/>
                  </a:solidFill>
                  <a:cs typeface="Calibri" panose="020F0502020204030204" pitchFamily="34" charset="0"/>
                </a:endParaRPr>
              </a:p>
            </p:txBody>
          </p:sp>
          <p:sp>
            <p:nvSpPr>
              <p:cNvPr id="7" name="TextBox 6"/>
              <p:cNvSpPr txBox="1"/>
              <p:nvPr/>
            </p:nvSpPr>
            <p:spPr>
              <a:xfrm>
                <a:off x="12415508" y="1401626"/>
                <a:ext cx="4182977" cy="317962"/>
              </a:xfrm>
              <a:prstGeom prst="rect">
                <a:avLst/>
              </a:prstGeom>
              <a:noFill/>
            </p:spPr>
            <p:txBody>
              <a:bodyPr wrap="square" rtlCol="0">
                <a:spAutoFit/>
              </a:bodyPr>
              <a:lstStyle/>
              <a:p>
                <a:pPr algn="ctr">
                  <a:defRPr/>
                </a:pPr>
                <a:r>
                  <a:rPr lang="en-US" sz="1200" b="1" i="1" kern="0" dirty="0">
                    <a:solidFill>
                      <a:srgbClr val="009B48"/>
                    </a:solidFill>
                    <a:cs typeface="Calibri" panose="020F0502020204030204" pitchFamily="34" charset="0"/>
                  </a:rPr>
                  <a:t>Negotiation, Drafting, and Solicitation</a:t>
                </a:r>
              </a:p>
            </p:txBody>
          </p:sp>
          <p:sp>
            <p:nvSpPr>
              <p:cNvPr id="8" name="TextBox 7"/>
              <p:cNvSpPr txBox="1"/>
              <p:nvPr/>
            </p:nvSpPr>
            <p:spPr>
              <a:xfrm>
                <a:off x="13710868" y="2645578"/>
                <a:ext cx="1456195" cy="300297"/>
              </a:xfrm>
              <a:prstGeom prst="rect">
                <a:avLst/>
              </a:prstGeom>
              <a:noFill/>
            </p:spPr>
            <p:txBody>
              <a:bodyPr wrap="square" rtlCol="0">
                <a:spAutoFit/>
              </a:bodyPr>
              <a:lstStyle/>
              <a:p>
                <a:pPr algn="ctr">
                  <a:defRPr/>
                </a:pPr>
                <a:r>
                  <a:rPr lang="en-US" sz="1100" b="1" i="1" kern="0" dirty="0">
                    <a:solidFill>
                      <a:srgbClr val="009B48"/>
                    </a:solidFill>
                    <a:cs typeface="Calibri" panose="020F0502020204030204" pitchFamily="34" charset="0"/>
                  </a:rPr>
                  <a:t>12 to 24 Months</a:t>
                </a:r>
              </a:p>
            </p:txBody>
          </p:sp>
        </p:grpSp>
        <p:sp>
          <p:nvSpPr>
            <p:cNvPr id="9" name="Right Arrow 8"/>
            <p:cNvSpPr/>
            <p:nvPr/>
          </p:nvSpPr>
          <p:spPr>
            <a:xfrm>
              <a:off x="676051" y="1812110"/>
              <a:ext cx="8001000" cy="718886"/>
            </a:xfrm>
            <a:prstGeom prst="rightArrow">
              <a:avLst>
                <a:gd name="adj1" fmla="val 38487"/>
                <a:gd name="adj2" fmla="val 55336"/>
              </a:avLst>
            </a:prstGeom>
            <a:gradFill flip="none" rotWithShape="1">
              <a:gsLst>
                <a:gs pos="0">
                  <a:srgbClr val="69BE28">
                    <a:lumMod val="60000"/>
                    <a:lumOff val="40000"/>
                  </a:srgbClr>
                </a:gs>
                <a:gs pos="100000">
                  <a:srgbClr val="009B48"/>
                </a:gs>
              </a:gsLst>
              <a:lin ang="0" scaled="1"/>
              <a:tileRect/>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Calibri" panose="020F0502020204030204" pitchFamily="34" charset="0"/>
                </a:rPr>
                <a:t>Traditional Chapter 11</a:t>
              </a:r>
            </a:p>
          </p:txBody>
        </p:sp>
        <p:sp>
          <p:nvSpPr>
            <p:cNvPr id="10" name="Rounded Rectangle 9"/>
            <p:cNvSpPr/>
            <p:nvPr/>
          </p:nvSpPr>
          <p:spPr>
            <a:xfrm>
              <a:off x="356010" y="1467442"/>
              <a:ext cx="640080" cy="274320"/>
            </a:xfrm>
            <a:prstGeom prst="roundRect">
              <a:avLst/>
            </a:prstGeom>
            <a:solidFill>
              <a:srgbClr val="34B233">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small" spc="0" normalizeH="0" baseline="0" noProof="0" dirty="0">
                  <a:ln>
                    <a:noFill/>
                  </a:ln>
                  <a:solidFill>
                    <a:prstClr val="black"/>
                  </a:solidFill>
                  <a:effectLst/>
                  <a:uLnTx/>
                  <a:uFillTx/>
                  <a:ea typeface="+mn-ea"/>
                  <a:cs typeface="Calibri" panose="020F0502020204030204" pitchFamily="34" charset="0"/>
                </a:rPr>
                <a:t>Filing</a:t>
              </a:r>
            </a:p>
          </p:txBody>
        </p:sp>
        <p:cxnSp>
          <p:nvCxnSpPr>
            <p:cNvPr id="11" name="Straight Arrow Connector 10"/>
            <p:cNvCxnSpPr/>
            <p:nvPr/>
          </p:nvCxnSpPr>
          <p:spPr>
            <a:xfrm flipH="1" flipV="1">
              <a:off x="679288" y="1735294"/>
              <a:ext cx="4329" cy="298383"/>
            </a:xfrm>
            <a:prstGeom prst="straightConnector1">
              <a:avLst/>
            </a:prstGeom>
            <a:noFill/>
            <a:ln w="12700" cap="flat" cmpd="sng" algn="ctr">
              <a:solidFill>
                <a:sysClr val="windowText" lastClr="000000"/>
              </a:solidFill>
              <a:prstDash val="solid"/>
              <a:tailEnd type="triangle"/>
            </a:ln>
            <a:effectLst/>
          </p:spPr>
        </p:cxnSp>
        <p:sp>
          <p:nvSpPr>
            <p:cNvPr id="12" name="Rounded Rectangle 11"/>
            <p:cNvSpPr/>
            <p:nvPr/>
          </p:nvSpPr>
          <p:spPr>
            <a:xfrm>
              <a:off x="7849646" y="1457055"/>
              <a:ext cx="640080" cy="274320"/>
            </a:xfrm>
            <a:prstGeom prst="roundRect">
              <a:avLst/>
            </a:prstGeom>
            <a:solidFill>
              <a:srgbClr val="34B233">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small" spc="0" normalizeH="0" baseline="0" noProof="0" dirty="0">
                  <a:ln>
                    <a:noFill/>
                  </a:ln>
                  <a:solidFill>
                    <a:srgbClr val="FF0000"/>
                  </a:solidFill>
                  <a:effectLst/>
                  <a:uLnTx/>
                  <a:uFillTx/>
                  <a:ea typeface="+mn-ea"/>
                  <a:cs typeface="Calibri" panose="020F0502020204030204" pitchFamily="34" charset="0"/>
                </a:rPr>
                <a:t>Exit</a:t>
              </a:r>
            </a:p>
          </p:txBody>
        </p:sp>
        <p:cxnSp>
          <p:nvCxnSpPr>
            <p:cNvPr id="13" name="Straight Arrow Connector 12"/>
            <p:cNvCxnSpPr/>
            <p:nvPr/>
          </p:nvCxnSpPr>
          <p:spPr>
            <a:xfrm flipH="1" flipV="1">
              <a:off x="8163194" y="1741762"/>
              <a:ext cx="4329" cy="298383"/>
            </a:xfrm>
            <a:prstGeom prst="straightConnector1">
              <a:avLst/>
            </a:prstGeom>
            <a:noFill/>
            <a:ln w="12700" cap="flat" cmpd="sng" algn="ctr">
              <a:solidFill>
                <a:sysClr val="windowText" lastClr="000000"/>
              </a:solidFill>
              <a:prstDash val="solid"/>
              <a:tailEnd type="triangle"/>
            </a:ln>
            <a:effectLst/>
          </p:spPr>
        </p:cxnSp>
      </p:grpSp>
      <p:grpSp>
        <p:nvGrpSpPr>
          <p:cNvPr id="15" name="Group 14"/>
          <p:cNvGrpSpPr/>
          <p:nvPr/>
        </p:nvGrpSpPr>
        <p:grpSpPr>
          <a:xfrm>
            <a:off x="584096" y="5758326"/>
            <a:ext cx="8082489" cy="974319"/>
            <a:chOff x="533400" y="5086304"/>
            <a:chExt cx="8001000" cy="1264717"/>
          </a:xfrm>
        </p:grpSpPr>
        <p:cxnSp>
          <p:nvCxnSpPr>
            <p:cNvPr id="16" name="Straight Arrow Connector 15"/>
            <p:cNvCxnSpPr>
              <a:stCxn id="22" idx="2"/>
            </p:cNvCxnSpPr>
            <p:nvPr/>
          </p:nvCxnSpPr>
          <p:spPr>
            <a:xfrm flipH="1" flipV="1">
              <a:off x="7147910" y="5379879"/>
              <a:ext cx="4329" cy="298383"/>
            </a:xfrm>
            <a:prstGeom prst="straightConnector1">
              <a:avLst/>
            </a:prstGeom>
            <a:noFill/>
            <a:ln w="12700" cap="flat" cmpd="sng" algn="ctr">
              <a:solidFill>
                <a:sysClr val="windowText" lastClr="000000"/>
              </a:solidFill>
              <a:prstDash val="solid"/>
              <a:tailEnd type="triangle"/>
            </a:ln>
            <a:effectLst/>
          </p:spPr>
        </p:cxnSp>
        <p:cxnSp>
          <p:nvCxnSpPr>
            <p:cNvPr id="17" name="Straight Arrow Connector 16"/>
            <p:cNvCxnSpPr/>
            <p:nvPr/>
          </p:nvCxnSpPr>
          <p:spPr>
            <a:xfrm flipH="1" flipV="1">
              <a:off x="8027035" y="5379879"/>
              <a:ext cx="4329" cy="298383"/>
            </a:xfrm>
            <a:prstGeom prst="straightConnector1">
              <a:avLst/>
            </a:prstGeom>
            <a:noFill/>
            <a:ln w="12700" cap="flat" cmpd="sng" algn="ctr">
              <a:solidFill>
                <a:sysClr val="windowText" lastClr="000000"/>
              </a:solidFill>
              <a:prstDash val="solid"/>
              <a:tailEnd type="triangle"/>
            </a:ln>
            <a:effectLst/>
          </p:spPr>
        </p:cxnSp>
        <p:sp>
          <p:nvSpPr>
            <p:cNvPr id="18" name="Right Arrow 17"/>
            <p:cNvSpPr/>
            <p:nvPr/>
          </p:nvSpPr>
          <p:spPr>
            <a:xfrm>
              <a:off x="533400" y="5457001"/>
              <a:ext cx="8001000" cy="718886"/>
            </a:xfrm>
            <a:prstGeom prst="rightArrow">
              <a:avLst>
                <a:gd name="adj1" fmla="val 38487"/>
                <a:gd name="adj2" fmla="val 55336"/>
              </a:avLst>
            </a:prstGeom>
            <a:gradFill flip="none" rotWithShape="1">
              <a:gsLst>
                <a:gs pos="0">
                  <a:srgbClr val="69BE28">
                    <a:lumMod val="60000"/>
                    <a:lumOff val="40000"/>
                  </a:srgbClr>
                </a:gs>
                <a:gs pos="100000">
                  <a:srgbClr val="009B48"/>
                </a:gs>
              </a:gsLst>
              <a:lin ang="0" scaled="1"/>
              <a:tileRect/>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Calibri" panose="020F0502020204030204" pitchFamily="34" charset="0"/>
                </a:rPr>
                <a:t>Prepackaged Chapter 11</a:t>
              </a:r>
            </a:p>
          </p:txBody>
        </p:sp>
        <p:sp>
          <p:nvSpPr>
            <p:cNvPr id="19" name="Rounded Rectangle 18"/>
            <p:cNvSpPr/>
            <p:nvPr/>
          </p:nvSpPr>
          <p:spPr>
            <a:xfrm>
              <a:off x="6827870" y="5086304"/>
              <a:ext cx="640080" cy="274320"/>
            </a:xfrm>
            <a:prstGeom prst="roundRect">
              <a:avLst/>
            </a:prstGeom>
            <a:solidFill>
              <a:srgbClr val="34B233">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small" spc="0" normalizeH="0" baseline="0" noProof="0" dirty="0">
                  <a:ln>
                    <a:noFill/>
                  </a:ln>
                  <a:solidFill>
                    <a:prstClr val="black"/>
                  </a:solidFill>
                  <a:effectLst/>
                  <a:uLnTx/>
                  <a:uFillTx/>
                  <a:ea typeface="+mn-ea"/>
                  <a:cs typeface="Calibri" panose="020F0502020204030204" pitchFamily="34" charset="0"/>
                </a:rPr>
                <a:t>Filing</a:t>
              </a:r>
            </a:p>
          </p:txBody>
        </p:sp>
        <p:sp>
          <p:nvSpPr>
            <p:cNvPr id="20" name="Rounded Rectangle 19"/>
            <p:cNvSpPr/>
            <p:nvPr/>
          </p:nvSpPr>
          <p:spPr>
            <a:xfrm>
              <a:off x="7709159" y="5086304"/>
              <a:ext cx="640080" cy="274320"/>
            </a:xfrm>
            <a:prstGeom prst="roundRect">
              <a:avLst/>
            </a:prstGeom>
            <a:solidFill>
              <a:srgbClr val="34B233">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small" spc="0" normalizeH="0" baseline="0" noProof="0" dirty="0">
                  <a:ln>
                    <a:noFill/>
                  </a:ln>
                  <a:solidFill>
                    <a:srgbClr val="FF0000"/>
                  </a:solidFill>
                  <a:effectLst/>
                  <a:uLnTx/>
                  <a:uFillTx/>
                  <a:ea typeface="+mn-ea"/>
                  <a:cs typeface="Calibri" panose="020F0502020204030204" pitchFamily="34" charset="0"/>
                </a:rPr>
                <a:t>Exit</a:t>
              </a:r>
            </a:p>
          </p:txBody>
        </p:sp>
        <p:sp>
          <p:nvSpPr>
            <p:cNvPr id="21" name="Right Brace 20"/>
            <p:cNvSpPr/>
            <p:nvPr/>
          </p:nvSpPr>
          <p:spPr>
            <a:xfrm rot="5400000" flipV="1">
              <a:off x="7558283" y="5568797"/>
              <a:ext cx="154011" cy="972382"/>
            </a:xfrm>
            <a:prstGeom prst="rightBrace">
              <a:avLst>
                <a:gd name="adj1" fmla="val 96939"/>
                <a:gd name="adj2" fmla="val 50028"/>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Calibri" panose="020F0502020204030204" pitchFamily="34" charset="0"/>
              </a:endParaRPr>
            </a:p>
          </p:txBody>
        </p:sp>
        <p:sp>
          <p:nvSpPr>
            <p:cNvPr id="22" name="Right Brace 21"/>
            <p:cNvSpPr/>
            <p:nvPr/>
          </p:nvSpPr>
          <p:spPr>
            <a:xfrm rot="16200000">
              <a:off x="3756336" y="2282359"/>
              <a:ext cx="177679" cy="6614127"/>
            </a:xfrm>
            <a:prstGeom prst="rightBrace">
              <a:avLst>
                <a:gd name="adj1" fmla="val 513342"/>
                <a:gd name="adj2" fmla="val 50028"/>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Calibri" panose="020F0502020204030204" pitchFamily="34" charset="0"/>
              </a:endParaRPr>
            </a:p>
          </p:txBody>
        </p:sp>
        <p:sp>
          <p:nvSpPr>
            <p:cNvPr id="23" name="TextBox 22"/>
            <p:cNvSpPr txBox="1"/>
            <p:nvPr/>
          </p:nvSpPr>
          <p:spPr>
            <a:xfrm>
              <a:off x="2140003" y="5218534"/>
              <a:ext cx="342412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09B48"/>
                  </a:solidFill>
                  <a:effectLst/>
                  <a:uLnTx/>
                  <a:uFillTx/>
                  <a:cs typeface="Calibri" panose="020F0502020204030204" pitchFamily="34" charset="0"/>
                </a:rPr>
                <a:t>Negotiation, Drafting and Solicitation</a:t>
              </a:r>
            </a:p>
          </p:txBody>
        </p:sp>
        <p:sp>
          <p:nvSpPr>
            <p:cNvPr id="24" name="TextBox 23"/>
            <p:cNvSpPr txBox="1"/>
            <p:nvPr/>
          </p:nvSpPr>
          <p:spPr>
            <a:xfrm>
              <a:off x="6981182" y="6089411"/>
              <a:ext cx="1365183"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1" kern="0" dirty="0">
                  <a:solidFill>
                    <a:srgbClr val="009B48"/>
                  </a:solidFill>
                  <a:cs typeface="Calibri" panose="020F0502020204030204" pitchFamily="34" charset="0"/>
                </a:rPr>
                <a:t>30</a:t>
              </a:r>
              <a:r>
                <a:rPr kumimoji="0" lang="en-US" sz="1100" b="1" i="1" u="none" strike="noStrike" kern="0" cap="none" spc="0" normalizeH="0" baseline="0" noProof="0" dirty="0">
                  <a:ln>
                    <a:noFill/>
                  </a:ln>
                  <a:solidFill>
                    <a:srgbClr val="009B48"/>
                  </a:solidFill>
                  <a:effectLst/>
                  <a:uLnTx/>
                  <a:uFillTx/>
                  <a:cs typeface="Calibri" panose="020F0502020204030204" pitchFamily="34" charset="0"/>
                </a:rPr>
                <a:t> to </a:t>
              </a:r>
              <a:r>
                <a:rPr lang="en-US" sz="1100" b="1" i="1" kern="0" dirty="0">
                  <a:solidFill>
                    <a:srgbClr val="009B48"/>
                  </a:solidFill>
                  <a:cs typeface="Calibri" panose="020F0502020204030204" pitchFamily="34" charset="0"/>
                </a:rPr>
                <a:t>45</a:t>
              </a:r>
              <a:r>
                <a:rPr kumimoji="0" lang="en-US" sz="1100" b="1" i="1" u="none" strike="noStrike" kern="0" cap="none" spc="0" normalizeH="0" baseline="0" noProof="0" dirty="0">
                  <a:ln>
                    <a:noFill/>
                  </a:ln>
                  <a:solidFill>
                    <a:srgbClr val="009B48"/>
                  </a:solidFill>
                  <a:effectLst/>
                  <a:uLnTx/>
                  <a:uFillTx/>
                  <a:cs typeface="Calibri" panose="020F0502020204030204" pitchFamily="34" charset="0"/>
                </a:rPr>
                <a:t> Days</a:t>
              </a:r>
            </a:p>
          </p:txBody>
        </p:sp>
      </p:grpSp>
    </p:spTree>
    <p:extLst>
      <p:ext uri="{BB962C8B-B14F-4D97-AF65-F5344CB8AC3E}">
        <p14:creationId xmlns:p14="http://schemas.microsoft.com/office/powerpoint/2010/main" val="239649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3" y="419036"/>
            <a:ext cx="8498616" cy="696505"/>
          </a:xfrm>
        </p:spPr>
        <p:txBody>
          <a:bodyPr/>
          <a:lstStyle/>
          <a:p>
            <a:pPr algn="l"/>
            <a:r>
              <a:rPr lang="en-US" sz="3200" dirty="0">
                <a:solidFill>
                  <a:srgbClr val="34B233"/>
                </a:solidFill>
                <a:latin typeface="+mj-lt"/>
              </a:rPr>
              <a:t>Comparison of Chapter 11 Case Types (cont’d)</a:t>
            </a:r>
          </a:p>
        </p:txBody>
      </p:sp>
      <p:sp>
        <p:nvSpPr>
          <p:cNvPr id="3" name="Content Placeholder 2"/>
          <p:cNvSpPr>
            <a:spLocks noGrp="1"/>
          </p:cNvSpPr>
          <p:nvPr>
            <p:ph sz="quarter" idx="10"/>
          </p:nvPr>
        </p:nvSpPr>
        <p:spPr>
          <a:xfrm>
            <a:off x="22258" y="1255016"/>
            <a:ext cx="8488361" cy="3877549"/>
          </a:xfrm>
        </p:spPr>
        <p:txBody>
          <a:bodyPr/>
          <a:lstStyle/>
          <a:p>
            <a:pPr marL="342774" lvl="2" indent="-285750" algn="just">
              <a:lnSpc>
                <a:spcPct val="90000"/>
              </a:lnSpc>
              <a:buClr>
                <a:schemeClr val="tx1"/>
              </a:buClr>
              <a:buFont typeface="Arial" panose="020B0604020202020204" pitchFamily="34" charset="0"/>
              <a:buChar char="•"/>
              <a:defRPr/>
            </a:pPr>
            <a:r>
              <a:rPr lang="en-US" altLang="en-US" sz="1600" b="1" u="sng" dirty="0">
                <a:latin typeface="+mn-lt"/>
                <a:cs typeface="Calibri Light" panose="020F0302020204030204" pitchFamily="34" charset="0"/>
              </a:rPr>
              <a:t>Pre-negotiated</a:t>
            </a:r>
            <a:r>
              <a:rPr lang="en-US" altLang="en-US" sz="1600" dirty="0">
                <a:latin typeface="+mn-lt"/>
                <a:cs typeface="Calibri Light" panose="020F0302020204030204" pitchFamily="34" charset="0"/>
              </a:rPr>
              <a:t> or </a:t>
            </a:r>
            <a:r>
              <a:rPr lang="en-US" altLang="en-US" sz="1600" b="1" u="sng" dirty="0">
                <a:latin typeface="+mn-lt"/>
                <a:cs typeface="Calibri Light" panose="020F0302020204030204" pitchFamily="34" charset="0"/>
              </a:rPr>
              <a:t>prearranged</a:t>
            </a:r>
            <a:r>
              <a:rPr lang="en-US" altLang="en-US" sz="1600" dirty="0">
                <a:latin typeface="+mn-lt"/>
                <a:cs typeface="Calibri Light" panose="020F0302020204030204" pitchFamily="34" charset="0"/>
              </a:rPr>
              <a:t> in-court restructuring combines elements of traditional and prepackaged chapter 11 cases.</a:t>
            </a:r>
          </a:p>
          <a:p>
            <a:pPr marL="342774" lvl="2" indent="-285750" algn="just">
              <a:lnSpc>
                <a:spcPct val="90000"/>
              </a:lnSpc>
              <a:buClr>
                <a:schemeClr val="tx1"/>
              </a:buClr>
              <a:buFont typeface="Arial" panose="020B0604020202020204" pitchFamily="34" charset="0"/>
              <a:buChar char="•"/>
              <a:defRPr/>
            </a:pPr>
            <a:r>
              <a:rPr lang="en-US" altLang="en-US" sz="1600" dirty="0">
                <a:latin typeface="+mn-lt"/>
                <a:cs typeface="Calibri Light" panose="020F0302020204030204" pitchFamily="34" charset="0"/>
              </a:rPr>
              <a:t>In a prearranged reorganization, prior to the commencement of chapter 11, a debtor:</a:t>
            </a:r>
          </a:p>
          <a:p>
            <a:pPr lvl="1" algn="just">
              <a:lnSpc>
                <a:spcPts val="1440"/>
              </a:lnSpc>
              <a:buClr>
                <a:schemeClr val="tx1"/>
              </a:buClr>
              <a:buFont typeface="Courier New" panose="02070309020205020404" pitchFamily="49" charset="0"/>
              <a:buChar char="o"/>
              <a:defRPr/>
            </a:pPr>
            <a:r>
              <a:rPr lang="en-US" altLang="en-US" sz="1600" dirty="0">
                <a:latin typeface="+mn-lt"/>
                <a:cs typeface="Calibri Light" panose="020F0302020204030204" pitchFamily="34" charset="0"/>
              </a:rPr>
              <a:t>Negotiates with representatives of the most significant creditors whose acceptance is sought or needed for confirmation;</a:t>
            </a:r>
          </a:p>
          <a:p>
            <a:pPr lvl="1" algn="just">
              <a:lnSpc>
                <a:spcPts val="1440"/>
              </a:lnSpc>
              <a:buClr>
                <a:schemeClr val="tx1"/>
              </a:buClr>
              <a:buFont typeface="Courier New" panose="02070309020205020404" pitchFamily="49" charset="0"/>
              <a:buChar char="o"/>
              <a:defRPr/>
            </a:pPr>
            <a:r>
              <a:rPr lang="en-US" altLang="en-US" sz="1600" dirty="0">
                <a:latin typeface="+mn-lt"/>
                <a:cs typeface="Calibri Light" panose="020F0302020204030204" pitchFamily="34" charset="0"/>
              </a:rPr>
              <a:t>Seeks and obtain agreement among those representatives as to the terms of the restructuring;</a:t>
            </a:r>
          </a:p>
          <a:p>
            <a:pPr lvl="1" algn="just">
              <a:lnSpc>
                <a:spcPts val="1440"/>
              </a:lnSpc>
              <a:buClr>
                <a:schemeClr val="tx1"/>
              </a:buClr>
              <a:buFont typeface="Courier New" panose="02070309020205020404" pitchFamily="49" charset="0"/>
              <a:buChar char="o"/>
              <a:defRPr/>
            </a:pPr>
            <a:r>
              <a:rPr lang="en-US" altLang="en-US" sz="1600" dirty="0">
                <a:latin typeface="+mn-lt"/>
                <a:cs typeface="Calibri Light" panose="020F0302020204030204" pitchFamily="34" charset="0"/>
              </a:rPr>
              <a:t>Memorializes the restructuring in written agreements containing the basic terms of the reorganization plan; but </a:t>
            </a:r>
          </a:p>
          <a:p>
            <a:pPr lvl="1" algn="just">
              <a:lnSpc>
                <a:spcPts val="1440"/>
              </a:lnSpc>
              <a:buClr>
                <a:schemeClr val="tx1"/>
              </a:buClr>
              <a:buFont typeface="Courier New" panose="02070309020205020404" pitchFamily="49" charset="0"/>
              <a:buChar char="o"/>
              <a:defRPr/>
            </a:pPr>
            <a:r>
              <a:rPr lang="en-US" altLang="en-US" sz="1600" dirty="0">
                <a:latin typeface="+mn-lt"/>
                <a:cs typeface="Calibri Light" panose="020F0302020204030204" pitchFamily="34" charset="0"/>
              </a:rPr>
              <a:t>Solicits votes to support the reorganization after filing the chapter 11 cases.</a:t>
            </a:r>
          </a:p>
          <a:p>
            <a:pPr marL="342774" lvl="2" indent="-285750" algn="just">
              <a:lnSpc>
                <a:spcPct val="90000"/>
              </a:lnSpc>
              <a:buClr>
                <a:schemeClr val="tx1"/>
              </a:buClr>
              <a:buFont typeface="Arial" panose="020B0604020202020204" pitchFamily="34" charset="0"/>
              <a:buChar char="•"/>
              <a:defRPr/>
            </a:pPr>
            <a:r>
              <a:rPr lang="en-US" altLang="en-US" sz="1600" dirty="0">
                <a:latin typeface="+mn-lt"/>
                <a:cs typeface="Calibri Light" panose="020F0302020204030204" pitchFamily="34" charset="0"/>
              </a:rPr>
              <a:t>A prearranged chapter 11 case shares many advantages with a prepackaged restructuring but provides additional advantages, including an option for the debtor to restructure operations, if desired, and ability to raise new capital through a rights offering.</a:t>
            </a:r>
          </a:p>
          <a:p>
            <a:pPr lvl="1" algn="just">
              <a:lnSpc>
                <a:spcPts val="1440"/>
              </a:lnSpc>
              <a:buClr>
                <a:schemeClr val="tx1"/>
              </a:buClr>
              <a:buFont typeface="Courier New" panose="02070309020205020404" pitchFamily="49" charset="0"/>
              <a:buChar char="o"/>
              <a:defRPr/>
            </a:pPr>
            <a:r>
              <a:rPr lang="en-US" sz="1600" dirty="0">
                <a:latin typeface="+mn-lt"/>
                <a:cs typeface="Calibri Light" panose="020F0302020204030204" pitchFamily="34" charset="0"/>
              </a:rPr>
              <a:t>For instance, if certain contracts or leases must be rejected, a prearranged case may be necessary / desired.</a:t>
            </a:r>
          </a:p>
          <a:p>
            <a:pPr lvl="1" algn="just">
              <a:lnSpc>
                <a:spcPts val="1440"/>
              </a:lnSpc>
              <a:buClr>
                <a:schemeClr val="tx1"/>
              </a:buClr>
              <a:buFont typeface="Courier New" panose="02070309020205020404" pitchFamily="49" charset="0"/>
              <a:buChar char="o"/>
              <a:defRPr/>
            </a:pPr>
            <a:r>
              <a:rPr lang="en-US" sz="1600" dirty="0">
                <a:latin typeface="+mn-lt"/>
                <a:cs typeface="Calibri Light" panose="020F0302020204030204" pitchFamily="34" charset="0"/>
              </a:rPr>
              <a:t>In this type of case, an official unsecured creditors’ committee may be (and often is) appointed.</a:t>
            </a:r>
            <a:endParaRPr lang="en-US" altLang="en-US" sz="1600" dirty="0">
              <a:latin typeface="+mn-lt"/>
              <a:cs typeface="Calibri Light" panose="020F0302020204030204" pitchFamily="34" charset="0"/>
            </a:endParaRPr>
          </a:p>
          <a:p>
            <a:pPr marL="313979" lvl="2" indent="-285750" algn="just">
              <a:lnSpc>
                <a:spcPct val="90000"/>
              </a:lnSpc>
              <a:buClr>
                <a:schemeClr val="tx1"/>
              </a:buClr>
              <a:buFont typeface="Arial" panose="020B0604020202020204" pitchFamily="34" charset="0"/>
              <a:buChar char="•"/>
              <a:defRPr/>
            </a:pPr>
            <a:r>
              <a:rPr lang="en-US" altLang="en-US" sz="1600" dirty="0">
                <a:latin typeface="+mn-lt"/>
                <a:cs typeface="Calibri Light" panose="020F0302020204030204" pitchFamily="34" charset="0"/>
              </a:rPr>
              <a:t>Total time chapter 11:  Approx. 5–8 months.</a:t>
            </a:r>
          </a:p>
          <a:p>
            <a:pPr marL="313979" lvl="2" indent="-285750" algn="just">
              <a:lnSpc>
                <a:spcPct val="90000"/>
              </a:lnSpc>
              <a:buClr>
                <a:schemeClr val="tx1"/>
              </a:buClr>
              <a:buFont typeface="Arial" panose="020B0604020202020204" pitchFamily="34" charset="0"/>
              <a:buChar char="•"/>
              <a:defRPr/>
            </a:pPr>
            <a:r>
              <a:rPr lang="en-US" altLang="en-US" sz="1600" dirty="0">
                <a:latin typeface="+mn-lt"/>
                <a:cs typeface="Calibri Light" panose="020F0302020204030204" pitchFamily="34" charset="0"/>
              </a:rPr>
              <a:t>Total lead time before chapter 11 filing:  Approx. 1–3 months.</a:t>
            </a:r>
          </a:p>
          <a:p>
            <a:pPr lvl="2" algn="just">
              <a:lnSpc>
                <a:spcPts val="1440"/>
              </a:lnSpc>
            </a:pPr>
            <a:endParaRPr lang="en-US" sz="1200" dirty="0">
              <a:latin typeface="+mn-lt"/>
              <a:cs typeface="Calibri Light" panose="020F0302020204030204" pitchFamily="34" charset="0"/>
            </a:endParaRPr>
          </a:p>
          <a:p>
            <a:pPr lvl="2" algn="just">
              <a:lnSpc>
                <a:spcPts val="1440"/>
              </a:lnSpc>
            </a:pPr>
            <a:endParaRPr lang="en-US" sz="1200" dirty="0">
              <a:latin typeface="+mn-lt"/>
              <a:cs typeface="Calibri Light" panose="020F0302020204030204" pitchFamily="34" charset="0"/>
            </a:endParaRPr>
          </a:p>
          <a:p>
            <a:pPr lvl="2" algn="just">
              <a:lnSpc>
                <a:spcPts val="1440"/>
              </a:lnSpc>
            </a:pPr>
            <a:endParaRPr lang="en-US" sz="1200" dirty="0">
              <a:latin typeface="+mn-lt"/>
              <a:cs typeface="Calibri Light" panose="020F0302020204030204" pitchFamily="34" charset="0"/>
            </a:endParaRPr>
          </a:p>
          <a:p>
            <a:pPr marL="0" lvl="1" indent="0" algn="just">
              <a:lnSpc>
                <a:spcPts val="1440"/>
              </a:lnSpc>
              <a:buNone/>
            </a:pPr>
            <a:endParaRPr lang="en-US" sz="1200" dirty="0">
              <a:latin typeface="+mn-lt"/>
              <a:cs typeface="Calibri Light" panose="020F0302020204030204" pitchFamily="34" charset="0"/>
            </a:endParaRPr>
          </a:p>
          <a:p>
            <a:pPr lvl="2" algn="just">
              <a:lnSpc>
                <a:spcPts val="1440"/>
              </a:lnSpc>
            </a:pPr>
            <a:endParaRPr lang="en-US" sz="1200" dirty="0">
              <a:latin typeface="+mn-lt"/>
              <a:cs typeface="Calibri Light" panose="020F0302020204030204" pitchFamily="34" charset="0"/>
            </a:endParaRPr>
          </a:p>
          <a:p>
            <a:pPr lvl="2" algn="just">
              <a:lnSpc>
                <a:spcPts val="1440"/>
              </a:lnSpc>
            </a:pPr>
            <a:endParaRPr lang="en-US" sz="1200" dirty="0">
              <a:latin typeface="+mn-lt"/>
              <a:cs typeface="Calibri Light" panose="020F0302020204030204" pitchFamily="34" charset="0"/>
            </a:endParaRPr>
          </a:p>
        </p:txBody>
      </p:sp>
      <p:grpSp>
        <p:nvGrpSpPr>
          <p:cNvPr id="25" name="Group 24"/>
          <p:cNvGrpSpPr/>
          <p:nvPr/>
        </p:nvGrpSpPr>
        <p:grpSpPr>
          <a:xfrm>
            <a:off x="586293" y="5536145"/>
            <a:ext cx="7971413" cy="1306231"/>
            <a:chOff x="931243" y="4981876"/>
            <a:chExt cx="7417996" cy="1514688"/>
          </a:xfrm>
        </p:grpSpPr>
        <p:cxnSp>
          <p:nvCxnSpPr>
            <p:cNvPr id="26" name="Straight Arrow Connector 25"/>
            <p:cNvCxnSpPr/>
            <p:nvPr/>
          </p:nvCxnSpPr>
          <p:spPr>
            <a:xfrm flipH="1" flipV="1">
              <a:off x="5384351" y="5318833"/>
              <a:ext cx="4329" cy="2983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027035" y="5379879"/>
              <a:ext cx="4329" cy="2983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064311" y="5086304"/>
              <a:ext cx="640080" cy="27432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341" tIns="40341" rIns="40341" bIns="40341" rtlCol="0" anchor="ctr"/>
            <a:lstStyle/>
            <a:p>
              <a:pPr algn="ctr"/>
              <a:r>
                <a:rPr lang="en-US" sz="1147" b="1" cap="small" dirty="0">
                  <a:solidFill>
                    <a:schemeClr val="tx1"/>
                  </a:solidFill>
                </a:rPr>
                <a:t>Filing</a:t>
              </a:r>
            </a:p>
          </p:txBody>
        </p:sp>
        <p:sp>
          <p:nvSpPr>
            <p:cNvPr id="30" name="Rounded Rectangle 29"/>
            <p:cNvSpPr/>
            <p:nvPr/>
          </p:nvSpPr>
          <p:spPr>
            <a:xfrm>
              <a:off x="7709159" y="5086304"/>
              <a:ext cx="640080" cy="27432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341" tIns="40341" rIns="40341" bIns="40341" rtlCol="0" anchor="ctr"/>
            <a:lstStyle/>
            <a:p>
              <a:pPr algn="ctr"/>
              <a:r>
                <a:rPr lang="en-US" sz="1147" b="1" cap="small" dirty="0">
                  <a:solidFill>
                    <a:srgbClr val="FF0000"/>
                  </a:solidFill>
                </a:rPr>
                <a:t>Exit</a:t>
              </a:r>
            </a:p>
          </p:txBody>
        </p:sp>
        <p:sp>
          <p:nvSpPr>
            <p:cNvPr id="31" name="Right Brace 30"/>
            <p:cNvSpPr/>
            <p:nvPr/>
          </p:nvSpPr>
          <p:spPr>
            <a:xfrm rot="5400000" flipV="1">
              <a:off x="6652649" y="4676850"/>
              <a:ext cx="154012" cy="2624445"/>
            </a:xfrm>
            <a:prstGeom prst="rightBrace">
              <a:avLst>
                <a:gd name="adj1" fmla="val 96939"/>
                <a:gd name="adj2" fmla="val 5002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8" dirty="0"/>
            </a:p>
          </p:txBody>
        </p:sp>
        <p:sp>
          <p:nvSpPr>
            <p:cNvPr id="32" name="Right Brace 31"/>
            <p:cNvSpPr/>
            <p:nvPr/>
          </p:nvSpPr>
          <p:spPr>
            <a:xfrm rot="16200000">
              <a:off x="3084050" y="3347777"/>
              <a:ext cx="154010" cy="4459623"/>
            </a:xfrm>
            <a:prstGeom prst="rightBrace">
              <a:avLst>
                <a:gd name="adj1" fmla="val 513342"/>
                <a:gd name="adj2" fmla="val 5002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8" dirty="0"/>
            </a:p>
          </p:txBody>
        </p:sp>
        <p:sp>
          <p:nvSpPr>
            <p:cNvPr id="33" name="TextBox 32"/>
            <p:cNvSpPr txBox="1"/>
            <p:nvPr/>
          </p:nvSpPr>
          <p:spPr>
            <a:xfrm>
              <a:off x="1257060" y="5107228"/>
              <a:ext cx="3424128" cy="340585"/>
            </a:xfrm>
            <a:prstGeom prst="rect">
              <a:avLst/>
            </a:prstGeom>
            <a:noFill/>
          </p:spPr>
          <p:txBody>
            <a:bodyPr wrap="square" rtlCol="0">
              <a:spAutoFit/>
            </a:bodyPr>
            <a:lstStyle/>
            <a:p>
              <a:pPr algn="ctr">
                <a:defRPr/>
              </a:pPr>
              <a:r>
                <a:rPr lang="en-US" sz="1200" b="1" i="1" kern="0" dirty="0">
                  <a:solidFill>
                    <a:srgbClr val="009B48"/>
                  </a:solidFill>
                  <a:cs typeface="Calibri" panose="020F0502020204030204" pitchFamily="34" charset="0"/>
                </a:rPr>
                <a:t>Negotiation (and Possibly Drafting)</a:t>
              </a:r>
            </a:p>
          </p:txBody>
        </p:sp>
        <p:sp>
          <p:nvSpPr>
            <p:cNvPr id="34" name="TextBox 33"/>
            <p:cNvSpPr txBox="1"/>
            <p:nvPr/>
          </p:nvSpPr>
          <p:spPr>
            <a:xfrm>
              <a:off x="6148831" y="6155979"/>
              <a:ext cx="1365183" cy="340585"/>
            </a:xfrm>
            <a:prstGeom prst="rect">
              <a:avLst/>
            </a:prstGeom>
            <a:noFill/>
          </p:spPr>
          <p:txBody>
            <a:bodyPr wrap="square" rtlCol="0">
              <a:spAutoFit/>
            </a:bodyPr>
            <a:lstStyle/>
            <a:p>
              <a:pPr algn="ctr"/>
              <a:r>
                <a:rPr lang="en-US" sz="1200" b="1" i="1" kern="0" dirty="0">
                  <a:solidFill>
                    <a:srgbClr val="009B48"/>
                  </a:solidFill>
                  <a:cs typeface="Calibri" panose="020F0502020204030204" pitchFamily="34" charset="0"/>
                </a:rPr>
                <a:t>5 to 8 Months</a:t>
              </a:r>
            </a:p>
          </p:txBody>
        </p:sp>
        <p:sp>
          <p:nvSpPr>
            <p:cNvPr id="35" name="Right Brace 34"/>
            <p:cNvSpPr/>
            <p:nvPr/>
          </p:nvSpPr>
          <p:spPr>
            <a:xfrm rot="16200000">
              <a:off x="6638494" y="4265365"/>
              <a:ext cx="154011" cy="2624446"/>
            </a:xfrm>
            <a:prstGeom prst="rightBrace">
              <a:avLst>
                <a:gd name="adj1" fmla="val 96939"/>
                <a:gd name="adj2" fmla="val 5002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8" dirty="0"/>
            </a:p>
          </p:txBody>
        </p:sp>
        <p:sp>
          <p:nvSpPr>
            <p:cNvPr id="36" name="TextBox 35"/>
            <p:cNvSpPr txBox="1"/>
            <p:nvPr/>
          </p:nvSpPr>
          <p:spPr>
            <a:xfrm>
              <a:off x="5445372" y="4981876"/>
              <a:ext cx="2594759" cy="586564"/>
            </a:xfrm>
            <a:prstGeom prst="rect">
              <a:avLst/>
            </a:prstGeom>
            <a:noFill/>
          </p:spPr>
          <p:txBody>
            <a:bodyPr wrap="square" rtlCol="0">
              <a:spAutoFit/>
            </a:bodyPr>
            <a:lstStyle/>
            <a:p>
              <a:pPr algn="ctr"/>
              <a:r>
                <a:rPr lang="en-US" sz="1200" b="1" i="1" kern="0" dirty="0">
                  <a:solidFill>
                    <a:srgbClr val="009B48"/>
                  </a:solidFill>
                  <a:cs typeface="Calibri" panose="020F0502020204030204" pitchFamily="34" charset="0"/>
                </a:rPr>
                <a:t>Solicitation</a:t>
              </a:r>
              <a:br>
                <a:rPr lang="en-US" sz="1200" b="1" i="1" kern="0" dirty="0">
                  <a:solidFill>
                    <a:srgbClr val="009B48"/>
                  </a:solidFill>
                  <a:cs typeface="Calibri" panose="020F0502020204030204" pitchFamily="34" charset="0"/>
                </a:rPr>
              </a:br>
              <a:r>
                <a:rPr lang="en-US" sz="1200" b="1" i="1" kern="0" dirty="0">
                  <a:solidFill>
                    <a:srgbClr val="009B48"/>
                  </a:solidFill>
                  <a:cs typeface="Calibri" panose="020F0502020204030204" pitchFamily="34" charset="0"/>
                </a:rPr>
                <a:t>(and Possibly Drafting)</a:t>
              </a:r>
              <a:endParaRPr lang="en-US" sz="1300" b="1" dirty="0">
                <a:latin typeface="Calibri Light" panose="020F0302020204030204" pitchFamily="34" charset="0"/>
                <a:cs typeface="Calibri Light" panose="020F0302020204030204" pitchFamily="34" charset="0"/>
              </a:endParaRPr>
            </a:p>
          </p:txBody>
        </p:sp>
      </p:grpSp>
      <p:sp>
        <p:nvSpPr>
          <p:cNvPr id="37" name="Right Arrow 36"/>
          <p:cNvSpPr/>
          <p:nvPr/>
        </p:nvSpPr>
        <p:spPr>
          <a:xfrm>
            <a:off x="514582" y="5978280"/>
            <a:ext cx="8135760" cy="549440"/>
          </a:xfrm>
          <a:prstGeom prst="rightArrow">
            <a:avLst>
              <a:gd name="adj1" fmla="val 38487"/>
              <a:gd name="adj2" fmla="val 55336"/>
            </a:avLst>
          </a:prstGeom>
          <a:gradFill flip="none" rotWithShape="1">
            <a:gsLst>
              <a:gs pos="0">
                <a:srgbClr val="69BE28">
                  <a:lumMod val="60000"/>
                  <a:lumOff val="40000"/>
                </a:srgbClr>
              </a:gs>
              <a:gs pos="100000">
                <a:srgbClr val="009B48"/>
              </a:gs>
            </a:gsLst>
            <a:lin ang="0" scaled="1"/>
            <a:tileRect/>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Calibri" panose="020F0502020204030204" pitchFamily="34" charset="0"/>
              </a:rPr>
              <a:t>Prearranged Chapter 11</a:t>
            </a:r>
          </a:p>
        </p:txBody>
      </p:sp>
    </p:spTree>
    <p:extLst>
      <p:ext uri="{BB962C8B-B14F-4D97-AF65-F5344CB8AC3E}">
        <p14:creationId xmlns:p14="http://schemas.microsoft.com/office/powerpoint/2010/main" val="3661220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716"/>
            <a:ext cx="7165974" cy="944562"/>
          </a:xfrm>
        </p:spPr>
        <p:txBody>
          <a:bodyPr/>
          <a:lstStyle/>
          <a:p>
            <a:pPr algn="l"/>
            <a:r>
              <a:rPr lang="en-US" b="1" dirty="0">
                <a:solidFill>
                  <a:srgbClr val="34B233"/>
                </a:solidFill>
                <a:latin typeface="+mj-lt"/>
              </a:rPr>
              <a:t>Prepacks Among Large Firms </a:t>
            </a:r>
            <a:r>
              <a:rPr lang="en-US" sz="3200" b="1" i="1" dirty="0">
                <a:solidFill>
                  <a:srgbClr val="34B233"/>
                </a:solidFill>
                <a:latin typeface="+mj-lt"/>
              </a:rPr>
              <a:t>(&gt;$100M in assets, 1980 dollars)</a:t>
            </a:r>
            <a:endParaRPr lang="en-US" b="1" i="1" dirty="0">
              <a:solidFill>
                <a:srgbClr val="34B233"/>
              </a:solidFill>
              <a:latin typeface="+mj-lt"/>
            </a:endParaRPr>
          </a:p>
        </p:txBody>
      </p:sp>
      <p:sp>
        <p:nvSpPr>
          <p:cNvPr id="4" name="Slide Number Placeholder 3"/>
          <p:cNvSpPr>
            <a:spLocks noGrp="1"/>
          </p:cNvSpPr>
          <p:nvPr>
            <p:ph type="sldNum" sz="quarter" idx="12"/>
          </p:nvPr>
        </p:nvSpPr>
        <p:spPr/>
        <p:txBody>
          <a:bodyPr/>
          <a:lstStyle/>
          <a:p>
            <a:pPr>
              <a:defRPr/>
            </a:pPr>
            <a:fld id="{8268E03C-1311-4A30-9EA4-3379C5C634AF}" type="slidenum">
              <a:rPr lang="en-US" smtClean="0"/>
              <a:pPr>
                <a:defRPr/>
              </a:pPr>
              <a:t>18</a:t>
            </a:fld>
            <a:endParaRPr lang="en-US"/>
          </a:p>
        </p:txBody>
      </p:sp>
      <p:pic>
        <p:nvPicPr>
          <p:cNvPr id="5" name="Graphic 4">
            <a:extLst>
              <a:ext uri="{FF2B5EF4-FFF2-40B4-BE49-F238E27FC236}">
                <a16:creationId xmlns:a16="http://schemas.microsoft.com/office/drawing/2014/main" id="{FDF23141-7D7D-FB21-A6A9-6EE28B764A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1981200"/>
            <a:ext cx="7772400" cy="4257803"/>
          </a:xfrm>
          <a:prstGeom prst="rect">
            <a:avLst/>
          </a:prstGeom>
        </p:spPr>
      </p:pic>
    </p:spTree>
    <p:extLst>
      <p:ext uri="{BB962C8B-B14F-4D97-AF65-F5344CB8AC3E}">
        <p14:creationId xmlns:p14="http://schemas.microsoft.com/office/powerpoint/2010/main" val="360508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76200" y="171264"/>
            <a:ext cx="7165974" cy="944562"/>
          </a:xfrm>
        </p:spPr>
        <p:txBody>
          <a:bodyPr/>
          <a:lstStyle/>
          <a:p>
            <a:pPr algn="l"/>
            <a:r>
              <a:rPr lang="en-US" b="1" dirty="0">
                <a:solidFill>
                  <a:srgbClr val="34B233"/>
                </a:solidFill>
                <a:latin typeface="+mj-lt"/>
              </a:rPr>
              <a:t>Case Length is Falling</a:t>
            </a:r>
          </a:p>
        </p:txBody>
      </p:sp>
      <p:sp>
        <p:nvSpPr>
          <p:cNvPr id="2" name="Slide Number Placeholder 1"/>
          <p:cNvSpPr>
            <a:spLocks noGrp="1"/>
          </p:cNvSpPr>
          <p:nvPr>
            <p:ph type="sldNum" sz="quarter" idx="12"/>
          </p:nvPr>
        </p:nvSpPr>
        <p:spPr/>
        <p:txBody>
          <a:bodyPr/>
          <a:lstStyle/>
          <a:p>
            <a:pPr>
              <a:defRPr/>
            </a:pPr>
            <a:fld id="{8268E03C-1311-4A30-9EA4-3379C5C634AF}" type="slidenum">
              <a:rPr lang="en-US" smtClean="0"/>
              <a:pPr>
                <a:defRPr/>
              </a:pPr>
              <a:t>19</a:t>
            </a:fld>
            <a:endParaRPr lang="en-US"/>
          </a:p>
        </p:txBody>
      </p:sp>
      <p:pic>
        <p:nvPicPr>
          <p:cNvPr id="5" name="Picture 4">
            <a:extLst>
              <a:ext uri="{FF2B5EF4-FFF2-40B4-BE49-F238E27FC236}">
                <a16:creationId xmlns:a16="http://schemas.microsoft.com/office/drawing/2014/main" id="{D8D6E3CA-46AC-68FA-19C0-9D05C2F03F2F}"/>
              </a:ext>
            </a:extLst>
          </p:cNvPr>
          <p:cNvPicPr>
            <a:picLocks noChangeAspect="1"/>
          </p:cNvPicPr>
          <p:nvPr/>
        </p:nvPicPr>
        <p:blipFill>
          <a:blip r:embed="rId3"/>
          <a:stretch>
            <a:fillRect/>
          </a:stretch>
        </p:blipFill>
        <p:spPr>
          <a:xfrm>
            <a:off x="533400" y="1784486"/>
            <a:ext cx="8305800" cy="4147355"/>
          </a:xfrm>
          <a:prstGeom prst="rect">
            <a:avLst/>
          </a:prstGeom>
        </p:spPr>
      </p:pic>
    </p:spTree>
    <p:extLst>
      <p:ext uri="{BB962C8B-B14F-4D97-AF65-F5344CB8AC3E}">
        <p14:creationId xmlns:p14="http://schemas.microsoft.com/office/powerpoint/2010/main" val="243051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D7D3-D556-DD64-200D-5D3750B5B664}"/>
              </a:ext>
            </a:extLst>
          </p:cNvPr>
          <p:cNvSpPr>
            <a:spLocks noGrp="1"/>
          </p:cNvSpPr>
          <p:nvPr>
            <p:ph type="title"/>
          </p:nvPr>
        </p:nvSpPr>
        <p:spPr>
          <a:xfrm>
            <a:off x="0" y="192344"/>
            <a:ext cx="7165974" cy="944562"/>
          </a:xfrm>
        </p:spPr>
        <p:txBody>
          <a:bodyPr/>
          <a:lstStyle/>
          <a:p>
            <a:pPr algn="l"/>
            <a:r>
              <a:rPr lang="en-US" dirty="0">
                <a:solidFill>
                  <a:srgbClr val="34B233"/>
                </a:solidFill>
                <a:latin typeface="+mn-lt"/>
              </a:rPr>
              <a:t>Panelists</a:t>
            </a:r>
          </a:p>
        </p:txBody>
      </p:sp>
      <p:sp>
        <p:nvSpPr>
          <p:cNvPr id="5" name="Slide Number Placeholder 4">
            <a:extLst>
              <a:ext uri="{FF2B5EF4-FFF2-40B4-BE49-F238E27FC236}">
                <a16:creationId xmlns:a16="http://schemas.microsoft.com/office/drawing/2014/main" id="{E37917DD-7D8F-78AE-F8F8-AA6EDD517A31}"/>
              </a:ext>
            </a:extLst>
          </p:cNvPr>
          <p:cNvSpPr>
            <a:spLocks noGrp="1"/>
          </p:cNvSpPr>
          <p:nvPr>
            <p:ph type="sldNum" sz="quarter" idx="12"/>
          </p:nvPr>
        </p:nvSpPr>
        <p:spPr/>
        <p:txBody>
          <a:bodyPr/>
          <a:lstStyle/>
          <a:p>
            <a:pPr>
              <a:defRPr/>
            </a:pPr>
            <a:fld id="{C40FB280-5068-4607-8F7E-BDFB92E03C18}" type="slidenum">
              <a:rPr lang="en-US" smtClean="0"/>
              <a:pPr>
                <a:defRPr/>
              </a:pPr>
              <a:t>2</a:t>
            </a:fld>
            <a:endParaRPr lang="en-US"/>
          </a:p>
        </p:txBody>
      </p:sp>
      <p:sp>
        <p:nvSpPr>
          <p:cNvPr id="8" name="Rectangle 7">
            <a:extLst>
              <a:ext uri="{FF2B5EF4-FFF2-40B4-BE49-F238E27FC236}">
                <a16:creationId xmlns:a16="http://schemas.microsoft.com/office/drawing/2014/main" id="{DABC174B-4F56-2B10-84FF-EC5E096A3203}"/>
              </a:ext>
            </a:extLst>
          </p:cNvPr>
          <p:cNvSpPr/>
          <p:nvPr/>
        </p:nvSpPr>
        <p:spPr>
          <a:xfrm>
            <a:off x="2477844" y="4437976"/>
            <a:ext cx="4456355" cy="188135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b="1" dirty="0">
                <a:ln>
                  <a:solidFill>
                    <a:schemeClr val="bg2"/>
                  </a:solidFill>
                </a:ln>
                <a:solidFill>
                  <a:schemeClr val="tx1"/>
                </a:solidFill>
              </a:rPr>
              <a:t>Edward Morrison</a:t>
            </a:r>
          </a:p>
          <a:p>
            <a:pPr algn="r"/>
            <a:r>
              <a:rPr lang="en-US" sz="2000" dirty="0">
                <a:ln>
                  <a:solidFill>
                    <a:schemeClr val="bg2"/>
                  </a:solidFill>
                </a:ln>
                <a:solidFill>
                  <a:schemeClr val="tx1"/>
                </a:solidFill>
              </a:rPr>
              <a:t>Columbia Law School</a:t>
            </a:r>
          </a:p>
        </p:txBody>
      </p:sp>
      <p:sp>
        <p:nvSpPr>
          <p:cNvPr id="6" name="Rectangle 5">
            <a:extLst>
              <a:ext uri="{FF2B5EF4-FFF2-40B4-BE49-F238E27FC236}">
                <a16:creationId xmlns:a16="http://schemas.microsoft.com/office/drawing/2014/main" id="{EB80BE6F-E623-35C7-08BB-BC364D4630F9}"/>
              </a:ext>
            </a:extLst>
          </p:cNvPr>
          <p:cNvSpPr/>
          <p:nvPr/>
        </p:nvSpPr>
        <p:spPr>
          <a:xfrm>
            <a:off x="265690" y="1944779"/>
            <a:ext cx="3772910" cy="188135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b="1" dirty="0">
                <a:ln>
                  <a:solidFill>
                    <a:schemeClr val="bg2"/>
                  </a:solidFill>
                </a:ln>
                <a:solidFill>
                  <a:schemeClr val="tx1"/>
                </a:solidFill>
              </a:rPr>
              <a:t>Ronit </a:t>
            </a:r>
            <a:r>
              <a:rPr lang="en-US" sz="2000" b="1" dirty="0" err="1">
                <a:ln>
                  <a:solidFill>
                    <a:schemeClr val="bg2"/>
                  </a:solidFill>
                </a:ln>
                <a:solidFill>
                  <a:schemeClr val="tx1"/>
                </a:solidFill>
              </a:rPr>
              <a:t>Berkovich</a:t>
            </a:r>
            <a:endParaRPr lang="en-US" sz="2000" b="1" dirty="0">
              <a:ln>
                <a:solidFill>
                  <a:schemeClr val="bg2"/>
                </a:solidFill>
              </a:ln>
              <a:solidFill>
                <a:schemeClr val="tx1"/>
              </a:solidFill>
            </a:endParaRPr>
          </a:p>
          <a:p>
            <a:pPr algn="r"/>
            <a:r>
              <a:rPr lang="en-US" sz="2000" dirty="0">
                <a:ln>
                  <a:solidFill>
                    <a:schemeClr val="bg2"/>
                  </a:solidFill>
                </a:ln>
                <a:solidFill>
                  <a:schemeClr val="tx1"/>
                </a:solidFill>
              </a:rPr>
              <a:t>Weil </a:t>
            </a:r>
            <a:r>
              <a:rPr lang="en-US" sz="2000" dirty="0" err="1">
                <a:ln>
                  <a:solidFill>
                    <a:schemeClr val="bg2"/>
                  </a:solidFill>
                </a:ln>
                <a:solidFill>
                  <a:schemeClr val="tx1"/>
                </a:solidFill>
              </a:rPr>
              <a:t>Gotshal</a:t>
            </a:r>
            <a:endParaRPr lang="en-US" sz="2000" dirty="0">
              <a:ln>
                <a:solidFill>
                  <a:schemeClr val="bg2"/>
                </a:solidFill>
              </a:ln>
              <a:solidFill>
                <a:schemeClr val="tx1"/>
              </a:solidFill>
            </a:endParaRPr>
          </a:p>
        </p:txBody>
      </p:sp>
      <p:pic>
        <p:nvPicPr>
          <p:cNvPr id="7" name="Picture 6">
            <a:extLst>
              <a:ext uri="{FF2B5EF4-FFF2-40B4-BE49-F238E27FC236}">
                <a16:creationId xmlns:a16="http://schemas.microsoft.com/office/drawing/2014/main" id="{92975B9E-5397-7E9D-85CA-5993545A0316}"/>
              </a:ext>
            </a:extLst>
          </p:cNvPr>
          <p:cNvPicPr>
            <a:picLocks noChangeAspect="1"/>
          </p:cNvPicPr>
          <p:nvPr/>
        </p:nvPicPr>
        <p:blipFill>
          <a:blip r:embed="rId2" cstate="print">
            <a:extLst>
              <a:ext uri="{28A0092B-C50C-407E-A947-70E740481C1C}">
                <a14:useLocalDpi xmlns:a14="http://schemas.microsoft.com/office/drawing/2010/main" val="0"/>
              </a:ext>
            </a:extLst>
          </a:blip>
          <a:srcRect b="21598"/>
          <a:stretch>
            <a:fillRect/>
          </a:stretch>
        </p:blipFill>
        <p:spPr>
          <a:xfrm>
            <a:off x="2559195" y="4537279"/>
            <a:ext cx="1714500" cy="1682750"/>
          </a:xfrm>
          <a:prstGeom prst="rect">
            <a:avLst/>
          </a:prstGeom>
        </p:spPr>
      </p:pic>
      <p:sp>
        <p:nvSpPr>
          <p:cNvPr id="10" name="Rectangle 9">
            <a:extLst>
              <a:ext uri="{FF2B5EF4-FFF2-40B4-BE49-F238E27FC236}">
                <a16:creationId xmlns:a16="http://schemas.microsoft.com/office/drawing/2014/main" id="{DCF6A727-E603-FA9E-B656-69D8A9580475}"/>
              </a:ext>
            </a:extLst>
          </p:cNvPr>
          <p:cNvSpPr/>
          <p:nvPr/>
        </p:nvSpPr>
        <p:spPr>
          <a:xfrm>
            <a:off x="4273695" y="1945934"/>
            <a:ext cx="4794105" cy="187631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b="1" dirty="0">
                <a:ln>
                  <a:solidFill>
                    <a:schemeClr val="bg2"/>
                  </a:solidFill>
                </a:ln>
                <a:solidFill>
                  <a:schemeClr val="tx1"/>
                </a:solidFill>
              </a:rPr>
              <a:t>Sheila </a:t>
            </a:r>
            <a:r>
              <a:rPr lang="en-US" sz="2000" b="1" dirty="0" err="1">
                <a:ln>
                  <a:solidFill>
                    <a:schemeClr val="bg2"/>
                  </a:solidFill>
                </a:ln>
                <a:solidFill>
                  <a:schemeClr val="tx1"/>
                </a:solidFill>
              </a:rPr>
              <a:t>Cerezetti</a:t>
            </a:r>
            <a:endParaRPr lang="en-US" sz="2000" b="1" dirty="0">
              <a:ln>
                <a:solidFill>
                  <a:schemeClr val="bg2"/>
                </a:solidFill>
              </a:ln>
              <a:solidFill>
                <a:schemeClr val="tx1"/>
              </a:solidFill>
            </a:endParaRPr>
          </a:p>
          <a:p>
            <a:pPr algn="r"/>
            <a:r>
              <a:rPr lang="en-US" sz="2000" dirty="0" err="1">
                <a:ln>
                  <a:solidFill>
                    <a:schemeClr val="bg2"/>
                  </a:solidFill>
                </a:ln>
                <a:solidFill>
                  <a:schemeClr val="tx1"/>
                </a:solidFill>
              </a:rPr>
              <a:t>Universidade</a:t>
            </a:r>
            <a:r>
              <a:rPr lang="en-US" sz="2000" dirty="0">
                <a:ln>
                  <a:solidFill>
                    <a:schemeClr val="bg2"/>
                  </a:solidFill>
                </a:ln>
                <a:solidFill>
                  <a:schemeClr val="tx1"/>
                </a:solidFill>
              </a:rPr>
              <a:t> de São Paulo</a:t>
            </a:r>
          </a:p>
        </p:txBody>
      </p:sp>
      <p:pic>
        <p:nvPicPr>
          <p:cNvPr id="15" name="Picture 14">
            <a:extLst>
              <a:ext uri="{FF2B5EF4-FFF2-40B4-BE49-F238E27FC236}">
                <a16:creationId xmlns:a16="http://schemas.microsoft.com/office/drawing/2014/main" id="{9C571FF7-FAA7-8E16-9E9C-9B538E2E77A4}"/>
              </a:ext>
            </a:extLst>
          </p:cNvPr>
          <p:cNvPicPr>
            <a:picLocks noChangeAspect="1"/>
          </p:cNvPicPr>
          <p:nvPr/>
        </p:nvPicPr>
        <p:blipFill>
          <a:blip r:embed="rId3" cstate="print">
            <a:extLst>
              <a:ext uri="{28A0092B-C50C-407E-A947-70E740481C1C}">
                <a14:useLocalDpi xmlns:a14="http://schemas.microsoft.com/office/drawing/2010/main" val="0"/>
              </a:ext>
            </a:extLst>
          </a:blip>
          <a:srcRect b="21187"/>
          <a:stretch>
            <a:fillRect/>
          </a:stretch>
        </p:blipFill>
        <p:spPr>
          <a:xfrm>
            <a:off x="4343400" y="2037903"/>
            <a:ext cx="1735417" cy="1619697"/>
          </a:xfrm>
          <a:prstGeom prst="rect">
            <a:avLst/>
          </a:prstGeom>
        </p:spPr>
      </p:pic>
      <p:pic>
        <p:nvPicPr>
          <p:cNvPr id="9" name="Picture 8">
            <a:extLst>
              <a:ext uri="{FF2B5EF4-FFF2-40B4-BE49-F238E27FC236}">
                <a16:creationId xmlns:a16="http://schemas.microsoft.com/office/drawing/2014/main" id="{4C562788-8026-FEB5-F5C1-F1E031EFE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993219"/>
            <a:ext cx="1646580" cy="1664381"/>
          </a:xfrm>
          <a:prstGeom prst="rect">
            <a:avLst/>
          </a:prstGeom>
        </p:spPr>
      </p:pic>
    </p:spTree>
    <p:extLst>
      <p:ext uri="{BB962C8B-B14F-4D97-AF65-F5344CB8AC3E}">
        <p14:creationId xmlns:p14="http://schemas.microsoft.com/office/powerpoint/2010/main" val="335577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A577-36AB-314B-B98D-ED471CC7149E}"/>
              </a:ext>
            </a:extLst>
          </p:cNvPr>
          <p:cNvSpPr>
            <a:spLocks noGrp="1"/>
          </p:cNvSpPr>
          <p:nvPr>
            <p:ph type="title"/>
          </p:nvPr>
        </p:nvSpPr>
        <p:spPr>
          <a:xfrm>
            <a:off x="990600" y="3200400"/>
            <a:ext cx="7165974" cy="944562"/>
          </a:xfrm>
        </p:spPr>
        <p:txBody>
          <a:bodyPr/>
          <a:lstStyle/>
          <a:p>
            <a:r>
              <a:rPr lang="en-US" b="1" dirty="0">
                <a:solidFill>
                  <a:srgbClr val="34B233"/>
                </a:solidFill>
                <a:latin typeface="+mj-lt"/>
              </a:rPr>
              <a:t>363 Sales Can be a Substitute for Reorganization</a:t>
            </a:r>
          </a:p>
        </p:txBody>
      </p:sp>
      <p:sp>
        <p:nvSpPr>
          <p:cNvPr id="4" name="Slide Number Placeholder 3">
            <a:extLst>
              <a:ext uri="{FF2B5EF4-FFF2-40B4-BE49-F238E27FC236}">
                <a16:creationId xmlns:a16="http://schemas.microsoft.com/office/drawing/2014/main" id="{1638C983-551C-0A41-95C2-857A6D08ED50}"/>
              </a:ext>
            </a:extLst>
          </p:cNvPr>
          <p:cNvSpPr>
            <a:spLocks noGrp="1"/>
          </p:cNvSpPr>
          <p:nvPr>
            <p:ph type="sldNum" sz="quarter" idx="12"/>
          </p:nvPr>
        </p:nvSpPr>
        <p:spPr/>
        <p:txBody>
          <a:bodyPr/>
          <a:lstStyle/>
          <a:p>
            <a:pPr>
              <a:defRPr/>
            </a:pPr>
            <a:fld id="{8268E03C-1311-4A30-9EA4-3379C5C634AF}" type="slidenum">
              <a:rPr lang="en-US" smtClean="0"/>
              <a:pPr>
                <a:defRPr/>
              </a:pPr>
              <a:t>20</a:t>
            </a:fld>
            <a:endParaRPr lang="en-US"/>
          </a:p>
        </p:txBody>
      </p:sp>
    </p:spTree>
    <p:extLst>
      <p:ext uri="{BB962C8B-B14F-4D97-AF65-F5344CB8AC3E}">
        <p14:creationId xmlns:p14="http://schemas.microsoft.com/office/powerpoint/2010/main" val="303367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165974" cy="944562"/>
          </a:xfrm>
        </p:spPr>
        <p:txBody>
          <a:bodyPr/>
          <a:lstStyle/>
          <a:p>
            <a:pPr algn="l"/>
            <a:r>
              <a:rPr lang="en-US" sz="3600" b="1" dirty="0">
                <a:solidFill>
                  <a:srgbClr val="34B233"/>
                </a:solidFill>
                <a:latin typeface="+mj-lt"/>
              </a:rPr>
              <a:t>20-30% of Large Chapter 11s Involve Sale of Entire Firm</a:t>
            </a:r>
          </a:p>
        </p:txBody>
      </p:sp>
      <p:sp>
        <p:nvSpPr>
          <p:cNvPr id="4" name="Slide Number Placeholder 3"/>
          <p:cNvSpPr>
            <a:spLocks noGrp="1"/>
          </p:cNvSpPr>
          <p:nvPr>
            <p:ph type="sldNum" sz="quarter" idx="12"/>
          </p:nvPr>
        </p:nvSpPr>
        <p:spPr/>
        <p:txBody>
          <a:bodyPr/>
          <a:lstStyle/>
          <a:p>
            <a:pPr>
              <a:defRPr/>
            </a:pPr>
            <a:fld id="{8268E03C-1311-4A30-9EA4-3379C5C634AF}" type="slidenum">
              <a:rPr lang="en-US" smtClean="0"/>
              <a:pPr>
                <a:defRPr/>
              </a:pPr>
              <a:t>21</a:t>
            </a:fld>
            <a:endParaRPr lang="en-US"/>
          </a:p>
        </p:txBody>
      </p:sp>
      <p:pic>
        <p:nvPicPr>
          <p:cNvPr id="3" name="Graphic 2">
            <a:extLst>
              <a:ext uri="{FF2B5EF4-FFF2-40B4-BE49-F238E27FC236}">
                <a16:creationId xmlns:a16="http://schemas.microsoft.com/office/drawing/2014/main" id="{06F9F737-FBC6-E7AC-CEFA-F14169F58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1937475"/>
            <a:ext cx="7772400" cy="4373270"/>
          </a:xfrm>
          <a:prstGeom prst="rect">
            <a:avLst/>
          </a:prstGeom>
        </p:spPr>
      </p:pic>
    </p:spTree>
    <p:extLst>
      <p:ext uri="{BB962C8B-B14F-4D97-AF65-F5344CB8AC3E}">
        <p14:creationId xmlns:p14="http://schemas.microsoft.com/office/powerpoint/2010/main" val="303401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EF15-BD98-B341-BE30-13048B421769}"/>
              </a:ext>
            </a:extLst>
          </p:cNvPr>
          <p:cNvSpPr>
            <a:spLocks noGrp="1"/>
          </p:cNvSpPr>
          <p:nvPr>
            <p:ph type="title"/>
          </p:nvPr>
        </p:nvSpPr>
        <p:spPr>
          <a:xfrm>
            <a:off x="990600" y="3429000"/>
            <a:ext cx="7165974" cy="944562"/>
          </a:xfrm>
        </p:spPr>
        <p:txBody>
          <a:bodyPr/>
          <a:lstStyle/>
          <a:p>
            <a:r>
              <a:rPr lang="en-US" b="1" dirty="0">
                <a:solidFill>
                  <a:srgbClr val="34B233"/>
                </a:solidFill>
                <a:latin typeface="+mj-lt"/>
              </a:rPr>
              <a:t>Creditor Control Through DIP Financing</a:t>
            </a:r>
          </a:p>
        </p:txBody>
      </p:sp>
      <p:sp>
        <p:nvSpPr>
          <p:cNvPr id="4" name="Slide Number Placeholder 3">
            <a:extLst>
              <a:ext uri="{FF2B5EF4-FFF2-40B4-BE49-F238E27FC236}">
                <a16:creationId xmlns:a16="http://schemas.microsoft.com/office/drawing/2014/main" id="{D2D5B590-40A0-FC4F-ADCA-A8DA3F676742}"/>
              </a:ext>
            </a:extLst>
          </p:cNvPr>
          <p:cNvSpPr>
            <a:spLocks noGrp="1"/>
          </p:cNvSpPr>
          <p:nvPr>
            <p:ph type="sldNum" sz="quarter" idx="12"/>
          </p:nvPr>
        </p:nvSpPr>
        <p:spPr/>
        <p:txBody>
          <a:bodyPr/>
          <a:lstStyle/>
          <a:p>
            <a:pPr>
              <a:defRPr/>
            </a:pPr>
            <a:fld id="{8268E03C-1311-4A30-9EA4-3379C5C634AF}" type="slidenum">
              <a:rPr lang="en-US" smtClean="0"/>
              <a:pPr>
                <a:defRPr/>
              </a:pPr>
              <a:t>22</a:t>
            </a:fld>
            <a:endParaRPr lang="en-US"/>
          </a:p>
        </p:txBody>
      </p:sp>
    </p:spTree>
    <p:extLst>
      <p:ext uri="{BB962C8B-B14F-4D97-AF65-F5344CB8AC3E}">
        <p14:creationId xmlns:p14="http://schemas.microsoft.com/office/powerpoint/2010/main" val="1661058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457200"/>
            <a:ext cx="8498616" cy="696505"/>
          </a:xfrm>
        </p:spPr>
        <p:txBody>
          <a:bodyPr/>
          <a:lstStyle/>
          <a:p>
            <a:pPr algn="l"/>
            <a:r>
              <a:rPr lang="en-US" sz="3200" dirty="0">
                <a:solidFill>
                  <a:srgbClr val="34B233"/>
                </a:solidFill>
              </a:rPr>
              <a:t>DIP Financing:  DIP Orders</a:t>
            </a:r>
          </a:p>
        </p:txBody>
      </p:sp>
      <p:sp>
        <p:nvSpPr>
          <p:cNvPr id="5" name="Content Placeholder 4"/>
          <p:cNvSpPr>
            <a:spLocks noGrp="1"/>
          </p:cNvSpPr>
          <p:nvPr>
            <p:ph sz="quarter" idx="10"/>
          </p:nvPr>
        </p:nvSpPr>
        <p:spPr>
          <a:xfrm>
            <a:off x="-221092" y="1295400"/>
            <a:ext cx="8991600" cy="5472608"/>
          </a:xfrm>
        </p:spPr>
        <p:txBody>
          <a:bodyPr/>
          <a:lstStyle/>
          <a:p>
            <a:pPr lvl="1" algn="just">
              <a:buFont typeface="Arial" panose="020B0604020202020204" pitchFamily="34" charset="0"/>
              <a:buChar char="•"/>
            </a:pPr>
            <a:r>
              <a:rPr lang="en-US" sz="1400" dirty="0">
                <a:latin typeface="+mn-lt"/>
                <a:cs typeface="Calibri Light" panose="020F0302020204030204" pitchFamily="34" charset="0"/>
              </a:rPr>
              <a:t>A debtor typically files a motion requesting court-approval of DIP financing as a part of its “first-day” motions.  Notice is sent to parties in interest, who are given an opportunity to object.</a:t>
            </a:r>
          </a:p>
          <a:p>
            <a:pPr lvl="1" algn="just">
              <a:buFont typeface="Arial" panose="020B0604020202020204" pitchFamily="34" charset="0"/>
              <a:buChar char="•"/>
            </a:pPr>
            <a:endParaRPr lang="en-US" sz="1400" dirty="0">
              <a:latin typeface="+mn-lt"/>
              <a:cs typeface="Calibri Light" panose="020F0302020204030204" pitchFamily="34" charset="0"/>
            </a:endParaRPr>
          </a:p>
          <a:p>
            <a:pPr lvl="1" algn="just">
              <a:buFont typeface="Arial" panose="020B0604020202020204" pitchFamily="34" charset="0"/>
              <a:buChar char="•"/>
            </a:pPr>
            <a:r>
              <a:rPr lang="en-US" sz="1400" dirty="0">
                <a:latin typeface="+mn-lt"/>
                <a:cs typeface="Calibri Light" panose="020F0302020204030204" pitchFamily="34" charset="0"/>
              </a:rPr>
              <a:t>DIP motion initially requests emergency “interim” approval from the bankruptcy court to borrow amounts necessary to avoid immediate and irreparable harm to the debtor’s estate pending the final DIP hearing.</a:t>
            </a:r>
          </a:p>
          <a:p>
            <a:pPr lvl="2" algn="just">
              <a:buFont typeface="Courier New" panose="02070309020205020404" pitchFamily="49" charset="0"/>
              <a:buChar char="o"/>
            </a:pPr>
            <a:r>
              <a:rPr lang="en-US" sz="1400" dirty="0">
                <a:solidFill>
                  <a:prstClr val="black"/>
                </a:solidFill>
                <a:latin typeface="+mn-lt"/>
                <a:cs typeface="Calibri Light" panose="020F0302020204030204" pitchFamily="34" charset="0"/>
              </a:rPr>
              <a:t>This authority to allow for the immediate funding of a portion of the DIP loan is on an interim basis.</a:t>
            </a:r>
          </a:p>
          <a:p>
            <a:pPr lvl="2" algn="just">
              <a:buFont typeface="Courier New" panose="02070309020205020404" pitchFamily="49" charset="0"/>
              <a:buChar char="o"/>
            </a:pPr>
            <a:r>
              <a:rPr lang="en-US" sz="1400" dirty="0">
                <a:solidFill>
                  <a:prstClr val="black"/>
                </a:solidFill>
                <a:latin typeface="+mn-lt"/>
                <a:cs typeface="Calibri Light" panose="020F0302020204030204" pitchFamily="34" charset="0"/>
              </a:rPr>
              <a:t>The interim amount is sized to bridge the debtor’s liquidity to a final DIP hearing.</a:t>
            </a:r>
          </a:p>
          <a:p>
            <a:pPr lvl="2" algn="just">
              <a:buFont typeface="Courier New" panose="02070309020205020404" pitchFamily="49" charset="0"/>
              <a:buChar char="o"/>
            </a:pPr>
            <a:r>
              <a:rPr lang="en-US" sz="1400" dirty="0">
                <a:solidFill>
                  <a:prstClr val="black"/>
                </a:solidFill>
                <a:latin typeface="+mn-lt"/>
                <a:cs typeface="Calibri Light" panose="020F0302020204030204" pitchFamily="34" charset="0"/>
              </a:rPr>
              <a:t>DIP lender protections in an interim order are less extensive than in the final DIP order.</a:t>
            </a:r>
          </a:p>
          <a:p>
            <a:pPr lvl="2" algn="just">
              <a:buFont typeface="Courier New" panose="02070309020205020404" pitchFamily="49" charset="0"/>
              <a:buChar char="o"/>
            </a:pPr>
            <a:endParaRPr lang="en-US" sz="1400" dirty="0">
              <a:latin typeface="+mn-lt"/>
              <a:cs typeface="Calibri Light" panose="020F0302020204030204" pitchFamily="34" charset="0"/>
            </a:endParaRPr>
          </a:p>
          <a:p>
            <a:pPr lvl="1" algn="just">
              <a:buFont typeface="Arial" panose="020B0604020202020204" pitchFamily="34" charset="0"/>
              <a:buChar char="•"/>
            </a:pPr>
            <a:r>
              <a:rPr lang="en-US" sz="1400" dirty="0">
                <a:latin typeface="+mn-lt"/>
                <a:cs typeface="Calibri Light" panose="020F0302020204030204" pitchFamily="34" charset="0"/>
              </a:rPr>
              <a:t>At both the interim and final DIP hearings, to satisfy the applicable standards for obtaining DIP financing, a debtor will present evidence it could not have obtained credit on more favorable terms.  </a:t>
            </a:r>
          </a:p>
          <a:p>
            <a:pPr lvl="2" algn="just">
              <a:buFont typeface="Courier New" panose="02070309020205020404" pitchFamily="49" charset="0"/>
              <a:buChar char="o"/>
            </a:pPr>
            <a:r>
              <a:rPr lang="en-US" sz="1400" dirty="0">
                <a:latin typeface="+mn-lt"/>
                <a:cs typeface="Calibri Light" panose="020F0302020204030204" pitchFamily="34" charset="0"/>
              </a:rPr>
              <a:t>The company’s banker typically provides an affidavit/testifies at the DIP hearing (if called to do so).</a:t>
            </a:r>
          </a:p>
          <a:p>
            <a:pPr lvl="2" algn="just">
              <a:buFont typeface="Courier New" panose="02070309020205020404" pitchFamily="49" charset="0"/>
              <a:buChar char="o"/>
            </a:pPr>
            <a:endParaRPr lang="en-US" sz="1400" dirty="0">
              <a:latin typeface="+mn-lt"/>
              <a:cs typeface="Calibri Light" panose="020F0302020204030204" pitchFamily="34" charset="0"/>
            </a:endParaRPr>
          </a:p>
          <a:p>
            <a:pPr lvl="1" algn="just">
              <a:buFont typeface="Arial" panose="020B0604020202020204" pitchFamily="34" charset="0"/>
              <a:buChar char="•"/>
            </a:pPr>
            <a:r>
              <a:rPr lang="en-US" sz="1400" dirty="0">
                <a:latin typeface="+mn-lt"/>
                <a:cs typeface="Calibri Light" panose="020F0302020204030204" pitchFamily="34" charset="0"/>
              </a:rPr>
              <a:t>A final DIP order can be entered as soon as 15 days and as late as 60 days (in highly contested cases) after entry of an interim DIP order.</a:t>
            </a:r>
          </a:p>
          <a:p>
            <a:pPr lvl="2" algn="just">
              <a:buFont typeface="Courier New" panose="02070309020205020404" pitchFamily="49" charset="0"/>
              <a:buChar char="o"/>
            </a:pPr>
            <a:r>
              <a:rPr lang="en-US" sz="1400" dirty="0">
                <a:latin typeface="+mn-lt"/>
                <a:cs typeface="Calibri Light" panose="020F0302020204030204" pitchFamily="34" charset="0"/>
              </a:rPr>
              <a:t>Some lenders require the full amount of a delayed-draw term loan to be funded upon entry of the final DIP order (into a controlled account), but then will allow the debtor to access only upon satisfaction of certain conditions.</a:t>
            </a:r>
          </a:p>
          <a:p>
            <a:pPr lvl="2" algn="just">
              <a:buFont typeface="Courier New" panose="02070309020205020404" pitchFamily="49" charset="0"/>
              <a:buChar char="o"/>
            </a:pPr>
            <a:endParaRPr lang="en-US" sz="1400" dirty="0">
              <a:latin typeface="+mn-lt"/>
              <a:cs typeface="Calibri Light" panose="020F0302020204030204" pitchFamily="34" charset="0"/>
            </a:endParaRPr>
          </a:p>
          <a:p>
            <a:pPr lvl="1" algn="just">
              <a:buFont typeface="Arial" panose="020B0604020202020204" pitchFamily="34" charset="0"/>
              <a:buChar char="•"/>
            </a:pPr>
            <a:r>
              <a:rPr lang="en-US" sz="1400" dirty="0">
                <a:latin typeface="+mn-lt"/>
                <a:cs typeface="Calibri Light" panose="020F0302020204030204" pitchFamily="34" charset="0"/>
              </a:rPr>
              <a:t>DIP orders typically provide that liens granted as part of the DIP financing, including liens on a debtor’s real and personal property, receivables, and other unencumbered assets, are perfected automatically, without the need to file a financing statement or comply with other requirements that might be applicable outside of bankruptcy.</a:t>
            </a:r>
            <a:endParaRPr lang="en-US" sz="1400" dirty="0">
              <a:latin typeface="+mn-lt"/>
            </a:endParaRPr>
          </a:p>
        </p:txBody>
      </p:sp>
    </p:spTree>
    <p:extLst>
      <p:ext uri="{BB962C8B-B14F-4D97-AF65-F5344CB8AC3E}">
        <p14:creationId xmlns:p14="http://schemas.microsoft.com/office/powerpoint/2010/main" val="233530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13" y="558064"/>
            <a:ext cx="8498616" cy="359960"/>
          </a:xfrm>
        </p:spPr>
        <p:txBody>
          <a:bodyPr/>
          <a:lstStyle/>
          <a:p>
            <a:pPr algn="l"/>
            <a:r>
              <a:rPr lang="en-US" altLang="en-US" sz="3200" dirty="0">
                <a:solidFill>
                  <a:srgbClr val="34B233"/>
                </a:solidFill>
              </a:rPr>
              <a:t>Postpetition Borrowing (“DIP Financing”)</a:t>
            </a:r>
            <a:endParaRPr lang="en-US" sz="3200" dirty="0">
              <a:solidFill>
                <a:srgbClr val="34B233"/>
              </a:solidFill>
            </a:endParaRPr>
          </a:p>
        </p:txBody>
      </p:sp>
      <p:grpSp>
        <p:nvGrpSpPr>
          <p:cNvPr id="4" name="Group 2"/>
          <p:cNvGrpSpPr>
            <a:grpSpLocks/>
          </p:cNvGrpSpPr>
          <p:nvPr/>
        </p:nvGrpSpPr>
        <p:grpSpPr bwMode="auto">
          <a:xfrm>
            <a:off x="3076865" y="1671985"/>
            <a:ext cx="1035424" cy="304800"/>
            <a:chOff x="288" y="2784"/>
            <a:chExt cx="672" cy="192"/>
          </a:xfrm>
          <a:solidFill>
            <a:schemeClr val="tx1"/>
          </a:solidFill>
        </p:grpSpPr>
        <p:sp>
          <p:nvSpPr>
            <p:cNvPr id="5" name="AutoShape 3"/>
            <p:cNvSpPr>
              <a:spLocks noChangeArrowheads="1"/>
            </p:cNvSpPr>
            <p:nvPr/>
          </p:nvSpPr>
          <p:spPr bwMode="auto">
            <a:xfrm>
              <a:off x="288" y="2784"/>
              <a:ext cx="672" cy="192"/>
            </a:xfrm>
            <a:prstGeom prst="rightArrow">
              <a:avLst>
                <a:gd name="adj1" fmla="val 50000"/>
                <a:gd name="adj2" fmla="val 87500"/>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6" name="Rectangle 4"/>
            <p:cNvSpPr>
              <a:spLocks noChangeArrowheads="1"/>
            </p:cNvSpPr>
            <p:nvPr/>
          </p:nvSpPr>
          <p:spPr bwMode="auto">
            <a:xfrm>
              <a:off x="288" y="2832"/>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grpSp>
        <p:nvGrpSpPr>
          <p:cNvPr id="7" name="Group 5"/>
          <p:cNvGrpSpPr>
            <a:grpSpLocks/>
          </p:cNvGrpSpPr>
          <p:nvPr/>
        </p:nvGrpSpPr>
        <p:grpSpPr bwMode="auto">
          <a:xfrm>
            <a:off x="1416369" y="5494686"/>
            <a:ext cx="582426" cy="215900"/>
            <a:chOff x="288" y="3648"/>
            <a:chExt cx="432" cy="144"/>
          </a:xfrm>
          <a:solidFill>
            <a:schemeClr val="tx1"/>
          </a:solidFill>
        </p:grpSpPr>
        <p:sp>
          <p:nvSpPr>
            <p:cNvPr id="8" name="Rectangle 6"/>
            <p:cNvSpPr>
              <a:spLocks noChangeArrowheads="1"/>
            </p:cNvSpPr>
            <p:nvPr/>
          </p:nvSpPr>
          <p:spPr bwMode="auto">
            <a:xfrm>
              <a:off x="288" y="3648"/>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9" name="Rectangle 7"/>
            <p:cNvSpPr>
              <a:spLocks noChangeArrowheads="1"/>
            </p:cNvSpPr>
            <p:nvPr/>
          </p:nvSpPr>
          <p:spPr bwMode="auto">
            <a:xfrm rot="5400000">
              <a:off x="456" y="3528"/>
              <a:ext cx="96" cy="432"/>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grpSp>
        <p:nvGrpSpPr>
          <p:cNvPr id="10" name="Group 8"/>
          <p:cNvGrpSpPr>
            <a:grpSpLocks/>
          </p:cNvGrpSpPr>
          <p:nvPr/>
        </p:nvGrpSpPr>
        <p:grpSpPr bwMode="auto">
          <a:xfrm flipH="1">
            <a:off x="6780475" y="4680299"/>
            <a:ext cx="665629" cy="215900"/>
            <a:chOff x="288" y="3648"/>
            <a:chExt cx="432" cy="144"/>
          </a:xfrm>
          <a:solidFill>
            <a:schemeClr val="tx1"/>
          </a:solidFill>
        </p:grpSpPr>
        <p:sp>
          <p:nvSpPr>
            <p:cNvPr id="11" name="Rectangle 9"/>
            <p:cNvSpPr>
              <a:spLocks noChangeArrowheads="1"/>
            </p:cNvSpPr>
            <p:nvPr/>
          </p:nvSpPr>
          <p:spPr bwMode="auto">
            <a:xfrm>
              <a:off x="288" y="3648"/>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12" name="Rectangle 10"/>
            <p:cNvSpPr>
              <a:spLocks noChangeArrowheads="1"/>
            </p:cNvSpPr>
            <p:nvPr/>
          </p:nvSpPr>
          <p:spPr bwMode="auto">
            <a:xfrm rot="5400000">
              <a:off x="456" y="3528"/>
              <a:ext cx="96" cy="432"/>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grpSp>
        <p:nvGrpSpPr>
          <p:cNvPr id="13" name="Group 11"/>
          <p:cNvGrpSpPr>
            <a:grpSpLocks/>
          </p:cNvGrpSpPr>
          <p:nvPr/>
        </p:nvGrpSpPr>
        <p:grpSpPr bwMode="auto">
          <a:xfrm>
            <a:off x="3074031" y="2948336"/>
            <a:ext cx="751915" cy="214313"/>
            <a:chOff x="288" y="3648"/>
            <a:chExt cx="432" cy="144"/>
          </a:xfrm>
          <a:solidFill>
            <a:schemeClr val="tx1"/>
          </a:solidFill>
        </p:grpSpPr>
        <p:sp>
          <p:nvSpPr>
            <p:cNvPr id="14" name="Rectangle 12"/>
            <p:cNvSpPr>
              <a:spLocks noChangeArrowheads="1"/>
            </p:cNvSpPr>
            <p:nvPr/>
          </p:nvSpPr>
          <p:spPr bwMode="auto">
            <a:xfrm>
              <a:off x="288" y="3648"/>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15" name="Rectangle 13"/>
            <p:cNvSpPr>
              <a:spLocks noChangeArrowheads="1"/>
            </p:cNvSpPr>
            <p:nvPr/>
          </p:nvSpPr>
          <p:spPr bwMode="auto">
            <a:xfrm rot="5400000">
              <a:off x="456" y="3528"/>
              <a:ext cx="96" cy="432"/>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sp>
        <p:nvSpPr>
          <p:cNvPr id="16" name="AutoShape 14"/>
          <p:cNvSpPr>
            <a:spLocks noChangeAspect="1" noChangeArrowheads="1"/>
          </p:cNvSpPr>
          <p:nvPr/>
        </p:nvSpPr>
        <p:spPr bwMode="auto">
          <a:xfrm>
            <a:off x="1691680" y="1268760"/>
            <a:ext cx="6218704" cy="4724400"/>
          </a:xfrm>
          <a:prstGeom prst="triangle">
            <a:avLst>
              <a:gd name="adj" fmla="val 50000"/>
            </a:avLst>
          </a:prstGeom>
          <a:gradFill rotWithShape="1">
            <a:gsLst>
              <a:gs pos="0">
                <a:schemeClr val="accent2">
                  <a:lumMod val="20000"/>
                  <a:lumOff val="80000"/>
                </a:schemeClr>
              </a:gs>
              <a:gs pos="100000">
                <a:srgbClr val="00B050"/>
              </a:gs>
            </a:gsLst>
            <a:lin ang="5400000" scaled="1"/>
          </a:gradFill>
          <a:ln>
            <a:noFill/>
          </a:ln>
          <a:effectLst/>
        </p:spPr>
        <p:txBody>
          <a:bodyPr wrap="none" lIns="89896" tIns="44948" rIns="89896" bIns="44948" anchor="ctr"/>
          <a:lstStyle/>
          <a:p>
            <a:endParaRPr lang="en-US" sz="1600">
              <a:latin typeface="Calibri Light" panose="020F0302020204030204" pitchFamily="34" charset="0"/>
              <a:cs typeface="Calibri Light" panose="020F0302020204030204" pitchFamily="34" charset="0"/>
            </a:endParaRPr>
          </a:p>
        </p:txBody>
      </p:sp>
      <p:grpSp>
        <p:nvGrpSpPr>
          <p:cNvPr id="17" name="Group 15"/>
          <p:cNvGrpSpPr>
            <a:grpSpLocks/>
          </p:cNvGrpSpPr>
          <p:nvPr/>
        </p:nvGrpSpPr>
        <p:grpSpPr bwMode="auto">
          <a:xfrm flipH="1">
            <a:off x="6371857" y="3472210"/>
            <a:ext cx="1035424" cy="285750"/>
            <a:chOff x="288" y="2784"/>
            <a:chExt cx="672" cy="192"/>
          </a:xfrm>
          <a:solidFill>
            <a:schemeClr val="tx1"/>
          </a:solidFill>
        </p:grpSpPr>
        <p:sp>
          <p:nvSpPr>
            <p:cNvPr id="18" name="AutoShape 16"/>
            <p:cNvSpPr>
              <a:spLocks noChangeArrowheads="1"/>
            </p:cNvSpPr>
            <p:nvPr/>
          </p:nvSpPr>
          <p:spPr bwMode="auto">
            <a:xfrm>
              <a:off x="288" y="2784"/>
              <a:ext cx="672" cy="192"/>
            </a:xfrm>
            <a:prstGeom prst="rightArrow">
              <a:avLst>
                <a:gd name="adj1" fmla="val 50000"/>
                <a:gd name="adj2" fmla="val 87500"/>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19" name="Rectangle 17"/>
            <p:cNvSpPr>
              <a:spLocks noChangeArrowheads="1"/>
            </p:cNvSpPr>
            <p:nvPr/>
          </p:nvSpPr>
          <p:spPr bwMode="auto">
            <a:xfrm>
              <a:off x="288" y="2832"/>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grpSp>
        <p:nvGrpSpPr>
          <p:cNvPr id="20" name="Group 18"/>
          <p:cNvGrpSpPr>
            <a:grpSpLocks/>
          </p:cNvGrpSpPr>
          <p:nvPr/>
        </p:nvGrpSpPr>
        <p:grpSpPr bwMode="auto">
          <a:xfrm>
            <a:off x="1419450" y="4621560"/>
            <a:ext cx="1035424" cy="287338"/>
            <a:chOff x="288" y="2784"/>
            <a:chExt cx="672" cy="192"/>
          </a:xfrm>
          <a:solidFill>
            <a:schemeClr val="tx1"/>
          </a:solidFill>
        </p:grpSpPr>
        <p:sp>
          <p:nvSpPr>
            <p:cNvPr id="21" name="AutoShape 19"/>
            <p:cNvSpPr>
              <a:spLocks noChangeArrowheads="1"/>
            </p:cNvSpPr>
            <p:nvPr/>
          </p:nvSpPr>
          <p:spPr bwMode="auto">
            <a:xfrm>
              <a:off x="288" y="2784"/>
              <a:ext cx="672" cy="192"/>
            </a:xfrm>
            <a:prstGeom prst="rightArrow">
              <a:avLst>
                <a:gd name="adj1" fmla="val 50000"/>
                <a:gd name="adj2" fmla="val 87500"/>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22" name="Rectangle 20"/>
            <p:cNvSpPr>
              <a:spLocks noChangeArrowheads="1"/>
            </p:cNvSpPr>
            <p:nvPr/>
          </p:nvSpPr>
          <p:spPr bwMode="auto">
            <a:xfrm>
              <a:off x="288" y="2832"/>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sp>
        <p:nvSpPr>
          <p:cNvPr id="23" name="Text Box 21"/>
          <p:cNvSpPr txBox="1">
            <a:spLocks noChangeArrowheads="1"/>
          </p:cNvSpPr>
          <p:nvPr/>
        </p:nvSpPr>
        <p:spPr bwMode="auto">
          <a:xfrm>
            <a:off x="2195736" y="2133022"/>
            <a:ext cx="1996888" cy="737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400" dirty="0">
                <a:latin typeface="Calibri Light" panose="020F0302020204030204" pitchFamily="34" charset="0"/>
                <a:cs typeface="Calibri Light" panose="020F0302020204030204" pitchFamily="34" charset="0"/>
              </a:rPr>
              <a:t>If unable to</a:t>
            </a:r>
            <a:br>
              <a:rPr lang="en-US" altLang="en-US" sz="1400" dirty="0">
                <a:latin typeface="Calibri Light" panose="020F0302020204030204" pitchFamily="34" charset="0"/>
                <a:cs typeface="Calibri Light" panose="020F0302020204030204" pitchFamily="34" charset="0"/>
              </a:rPr>
            </a:br>
            <a:r>
              <a:rPr lang="en-US" altLang="en-US" sz="1400" dirty="0">
                <a:latin typeface="Calibri Light" panose="020F0302020204030204" pitchFamily="34" charset="0"/>
                <a:cs typeface="Calibri Light" panose="020F0302020204030204" pitchFamily="34" charset="0"/>
              </a:rPr>
              <a:t>obtain credit without</a:t>
            </a:r>
            <a:br>
              <a:rPr lang="en-US" altLang="en-US" sz="1400" dirty="0">
                <a:latin typeface="Calibri Light" panose="020F0302020204030204" pitchFamily="34" charset="0"/>
                <a:cs typeface="Calibri Light" panose="020F0302020204030204" pitchFamily="34" charset="0"/>
              </a:rPr>
            </a:br>
            <a:r>
              <a:rPr lang="en-US" altLang="en-US" sz="1400" dirty="0">
                <a:latin typeface="Calibri Light" panose="020F0302020204030204" pitchFamily="34" charset="0"/>
                <a:cs typeface="Calibri Light" panose="020F0302020204030204" pitchFamily="34" charset="0"/>
              </a:rPr>
              <a:t>priming lien</a:t>
            </a:r>
          </a:p>
        </p:txBody>
      </p:sp>
      <p:sp>
        <p:nvSpPr>
          <p:cNvPr id="24" name="Text Box 23"/>
          <p:cNvSpPr txBox="1">
            <a:spLocks noChangeArrowheads="1"/>
          </p:cNvSpPr>
          <p:nvPr/>
        </p:nvSpPr>
        <p:spPr bwMode="auto">
          <a:xfrm>
            <a:off x="6596871" y="3863718"/>
            <a:ext cx="1719545" cy="737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p>
            <a:pPr algn="ctr">
              <a:spcBef>
                <a:spcPts val="590"/>
              </a:spcBef>
              <a:spcAft>
                <a:spcPts val="590"/>
              </a:spcAft>
            </a:pPr>
            <a:r>
              <a:rPr lang="en-US" altLang="en-US" sz="1400" dirty="0">
                <a:latin typeface="Calibri Light" panose="020F0302020204030204" pitchFamily="34" charset="0"/>
                <a:cs typeface="Calibri Light" panose="020F0302020204030204" pitchFamily="34" charset="0"/>
              </a:rPr>
              <a:t>If unable to </a:t>
            </a:r>
            <a:br>
              <a:rPr lang="en-US" altLang="en-US" sz="1400" dirty="0">
                <a:latin typeface="Calibri Light" panose="020F0302020204030204" pitchFamily="34" charset="0"/>
                <a:cs typeface="Calibri Light" panose="020F0302020204030204" pitchFamily="34" charset="0"/>
              </a:rPr>
            </a:br>
            <a:r>
              <a:rPr lang="en-US" altLang="en-US" sz="1400" dirty="0">
                <a:latin typeface="Calibri Light" panose="020F0302020204030204" pitchFamily="34" charset="0"/>
                <a:cs typeface="Calibri Light" panose="020F0302020204030204" pitchFamily="34" charset="0"/>
              </a:rPr>
              <a:t>obtain unsecured </a:t>
            </a:r>
            <a:br>
              <a:rPr lang="en-US" altLang="en-US" sz="1400" dirty="0">
                <a:latin typeface="Calibri Light" panose="020F0302020204030204" pitchFamily="34" charset="0"/>
                <a:cs typeface="Calibri Light" panose="020F0302020204030204" pitchFamily="34" charset="0"/>
              </a:rPr>
            </a:br>
            <a:r>
              <a:rPr lang="en-US" altLang="en-US" sz="1400" dirty="0">
                <a:latin typeface="Calibri Light" panose="020F0302020204030204" pitchFamily="34" charset="0"/>
                <a:cs typeface="Calibri Light" panose="020F0302020204030204" pitchFamily="34" charset="0"/>
              </a:rPr>
              <a:t>credit   </a:t>
            </a:r>
          </a:p>
        </p:txBody>
      </p:sp>
      <p:sp>
        <p:nvSpPr>
          <p:cNvPr id="25" name="Text Box 24"/>
          <p:cNvSpPr txBox="1">
            <a:spLocks noChangeArrowheads="1"/>
          </p:cNvSpPr>
          <p:nvPr/>
        </p:nvSpPr>
        <p:spPr bwMode="auto">
          <a:xfrm>
            <a:off x="3545271" y="1814860"/>
            <a:ext cx="2514600" cy="82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600" dirty="0">
                <a:latin typeface="Calibri Light" panose="020F0302020204030204" pitchFamily="34" charset="0"/>
                <a:cs typeface="Calibri Light" panose="020F0302020204030204" pitchFamily="34" charset="0"/>
              </a:rPr>
              <a:t>Credit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Secured by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Priming Lien</a:t>
            </a:r>
          </a:p>
        </p:txBody>
      </p:sp>
      <p:sp>
        <p:nvSpPr>
          <p:cNvPr id="26" name="Text Box 25"/>
          <p:cNvSpPr txBox="1">
            <a:spLocks noChangeArrowheads="1"/>
          </p:cNvSpPr>
          <p:nvPr/>
        </p:nvSpPr>
        <p:spPr bwMode="auto">
          <a:xfrm>
            <a:off x="2463843" y="2942343"/>
            <a:ext cx="4733365" cy="1568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600" dirty="0">
                <a:latin typeface="Calibri Light" panose="020F0302020204030204" pitchFamily="34" charset="0"/>
                <a:cs typeface="Calibri Light" panose="020F0302020204030204" pitchFamily="34" charset="0"/>
              </a:rPr>
              <a:t>Credit with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Superpriority Status,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Secured by Lien on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Unencumbered Property, or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Secured by Junior Lien on Property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Subject to Existing Lien</a:t>
            </a:r>
          </a:p>
        </p:txBody>
      </p:sp>
      <p:sp>
        <p:nvSpPr>
          <p:cNvPr id="27" name="Text Box 26"/>
          <p:cNvSpPr txBox="1">
            <a:spLocks noChangeArrowheads="1"/>
          </p:cNvSpPr>
          <p:nvPr/>
        </p:nvSpPr>
        <p:spPr bwMode="auto">
          <a:xfrm>
            <a:off x="1955157" y="4573343"/>
            <a:ext cx="5842747" cy="58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600" dirty="0">
                <a:latin typeface="Calibri Light" panose="020F0302020204030204" pitchFamily="34" charset="0"/>
                <a:cs typeface="Calibri Light" panose="020F0302020204030204" pitchFamily="34" charset="0"/>
              </a:rPr>
              <a:t>Unsecured Credit Allowable</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 as an Administrative Expense</a:t>
            </a:r>
          </a:p>
        </p:txBody>
      </p:sp>
      <p:sp>
        <p:nvSpPr>
          <p:cNvPr id="28" name="Text Box 27"/>
          <p:cNvSpPr txBox="1">
            <a:spLocks noChangeArrowheads="1"/>
          </p:cNvSpPr>
          <p:nvPr/>
        </p:nvSpPr>
        <p:spPr bwMode="auto">
          <a:xfrm>
            <a:off x="1099237" y="5311519"/>
            <a:ext cx="7395882" cy="58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600" dirty="0">
                <a:latin typeface="Calibri Light" panose="020F0302020204030204" pitchFamily="34" charset="0"/>
                <a:cs typeface="Calibri Light" panose="020F0302020204030204" pitchFamily="34" charset="0"/>
              </a:rPr>
              <a:t>Without Notice and Hearing, Trustee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May Obtain Unsecured Credit in Ordinary Course of Business</a:t>
            </a:r>
          </a:p>
        </p:txBody>
      </p:sp>
      <p:sp>
        <p:nvSpPr>
          <p:cNvPr id="29" name="Line 28"/>
          <p:cNvSpPr>
            <a:spLocks noChangeShapeType="1"/>
          </p:cNvSpPr>
          <p:nvPr/>
        </p:nvSpPr>
        <p:spPr bwMode="auto">
          <a:xfrm>
            <a:off x="3825947" y="2765773"/>
            <a:ext cx="195220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p>
            <a:endParaRPr lang="en-US" sz="1600">
              <a:latin typeface="Calibri Light" panose="020F0302020204030204" pitchFamily="34" charset="0"/>
              <a:cs typeface="Calibri Light" panose="020F0302020204030204" pitchFamily="34" charset="0"/>
            </a:endParaRPr>
          </a:p>
        </p:txBody>
      </p:sp>
      <p:sp>
        <p:nvSpPr>
          <p:cNvPr id="30" name="Line 29"/>
          <p:cNvSpPr>
            <a:spLocks noChangeShapeType="1"/>
          </p:cNvSpPr>
          <p:nvPr/>
        </p:nvSpPr>
        <p:spPr bwMode="auto">
          <a:xfrm>
            <a:off x="2645439" y="4534248"/>
            <a:ext cx="4303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p>
            <a:endParaRPr lang="en-US" sz="1600">
              <a:latin typeface="Calibri Light" panose="020F0302020204030204" pitchFamily="34" charset="0"/>
              <a:cs typeface="Calibri Light" panose="020F0302020204030204" pitchFamily="34" charset="0"/>
            </a:endParaRPr>
          </a:p>
        </p:txBody>
      </p:sp>
      <p:sp>
        <p:nvSpPr>
          <p:cNvPr id="31" name="Line 30"/>
          <p:cNvSpPr>
            <a:spLocks noChangeShapeType="1"/>
          </p:cNvSpPr>
          <p:nvPr/>
        </p:nvSpPr>
        <p:spPr bwMode="auto">
          <a:xfrm>
            <a:off x="2201686" y="5205760"/>
            <a:ext cx="51986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p>
            <a:endParaRPr lang="en-US" sz="1600">
              <a:latin typeface="Calibri Light" panose="020F0302020204030204" pitchFamily="34" charset="0"/>
              <a:cs typeface="Calibri Light" panose="020F0302020204030204" pitchFamily="34" charset="0"/>
            </a:endParaRPr>
          </a:p>
        </p:txBody>
      </p:sp>
      <p:sp>
        <p:nvSpPr>
          <p:cNvPr id="32" name="Text Box 22"/>
          <p:cNvSpPr txBox="1">
            <a:spLocks noChangeArrowheads="1"/>
          </p:cNvSpPr>
          <p:nvPr/>
        </p:nvSpPr>
        <p:spPr bwMode="auto">
          <a:xfrm>
            <a:off x="520279" y="4965296"/>
            <a:ext cx="1750359" cy="1167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p>
            <a:pPr>
              <a:spcBef>
                <a:spcPts val="590"/>
              </a:spcBef>
              <a:spcAft>
                <a:spcPts val="590"/>
              </a:spcAft>
            </a:pPr>
            <a:r>
              <a:rPr lang="en-US" altLang="en-US" sz="1400" dirty="0">
                <a:latin typeface="Calibri Light" panose="020F0302020204030204" pitchFamily="34" charset="0"/>
                <a:cs typeface="Calibri Light" panose="020F0302020204030204" pitchFamily="34" charset="0"/>
              </a:rPr>
              <a:t>If outside ordinary                 course of business &amp; after                                    notice &amp;                          hearing</a:t>
            </a:r>
          </a:p>
        </p:txBody>
      </p:sp>
    </p:spTree>
    <p:extLst>
      <p:ext uri="{BB962C8B-B14F-4D97-AF65-F5344CB8AC3E}">
        <p14:creationId xmlns:p14="http://schemas.microsoft.com/office/powerpoint/2010/main" val="394571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457200"/>
            <a:ext cx="8498616" cy="696505"/>
          </a:xfrm>
        </p:spPr>
        <p:txBody>
          <a:bodyPr/>
          <a:lstStyle/>
          <a:p>
            <a:pPr algn="l"/>
            <a:r>
              <a:rPr lang="en-US" sz="3200" dirty="0">
                <a:solidFill>
                  <a:srgbClr val="34B233"/>
                </a:solidFill>
                <a:latin typeface="+mj-lt"/>
              </a:rPr>
              <a:t>DIP Financing:  Milestones</a:t>
            </a:r>
          </a:p>
        </p:txBody>
      </p:sp>
      <p:sp>
        <p:nvSpPr>
          <p:cNvPr id="3" name="Content Placeholder 2"/>
          <p:cNvSpPr>
            <a:spLocks noGrp="1"/>
          </p:cNvSpPr>
          <p:nvPr>
            <p:ph sz="quarter" idx="10"/>
          </p:nvPr>
        </p:nvSpPr>
        <p:spPr>
          <a:xfrm>
            <a:off x="112849" y="1371600"/>
            <a:ext cx="8323717" cy="5292725"/>
          </a:xfrm>
        </p:spPr>
        <p:txBody>
          <a:bodyPr/>
          <a:lstStyle/>
          <a:p>
            <a:pPr lvl="0"/>
            <a:r>
              <a:rPr lang="en-US" sz="1600" dirty="0">
                <a:solidFill>
                  <a:schemeClr val="tx1"/>
                </a:solidFill>
                <a:latin typeface="+mn-lt"/>
                <a:cs typeface="Calibri Light" panose="020F0302020204030204" pitchFamily="34" charset="0"/>
              </a:rPr>
              <a:t>DIP Financing Milestones (Generally)</a:t>
            </a:r>
          </a:p>
          <a:p>
            <a:pPr lvl="1" algn="just"/>
            <a:r>
              <a:rPr lang="en-US" sz="1600" dirty="0">
                <a:latin typeface="+mn-lt"/>
                <a:cs typeface="Calibri Light" panose="020F0302020204030204" pitchFamily="34" charset="0"/>
              </a:rPr>
              <a:t>Although less common and/or less comprehensive in a prepackaged chapter 11 case, DIP lenders may use DIP milestones as a monitoring device in the chapter 11 case. </a:t>
            </a:r>
          </a:p>
          <a:p>
            <a:pPr lvl="2" algn="just"/>
            <a:r>
              <a:rPr lang="en-US" sz="1600" dirty="0">
                <a:latin typeface="+mn-lt"/>
                <a:cs typeface="Calibri Light" panose="020F0302020204030204" pitchFamily="34" charset="0"/>
              </a:rPr>
              <a:t>However, sometimes milestones are used by DIP lenders as a means to take a controlling role in chapter 11 cases. </a:t>
            </a:r>
          </a:p>
          <a:p>
            <a:pPr lvl="1" algn="just"/>
            <a:r>
              <a:rPr lang="en-US" sz="1600" dirty="0">
                <a:latin typeface="+mn-lt"/>
                <a:cs typeface="Calibri Light" panose="020F0302020204030204" pitchFamily="34" charset="0"/>
              </a:rPr>
              <a:t>Failure to satisfy a milestone (collectively, the “</a:t>
            </a:r>
            <a:r>
              <a:rPr lang="en-US" sz="1600" b="1" dirty="0">
                <a:latin typeface="+mn-lt"/>
                <a:cs typeface="Calibri Light" panose="020F0302020204030204" pitchFamily="34" charset="0"/>
              </a:rPr>
              <a:t>Milestones</a:t>
            </a:r>
            <a:r>
              <a:rPr lang="en-US" sz="1600" dirty="0">
                <a:latin typeface="+mn-lt"/>
                <a:cs typeface="Calibri Light" panose="020F0302020204030204" pitchFamily="34" charset="0"/>
              </a:rPr>
              <a:t>”)</a:t>
            </a:r>
            <a:r>
              <a:rPr lang="en-US" sz="1600" b="1" dirty="0">
                <a:latin typeface="+mn-lt"/>
                <a:cs typeface="Calibri Light" panose="020F0302020204030204" pitchFamily="34" charset="0"/>
              </a:rPr>
              <a:t> </a:t>
            </a:r>
            <a:r>
              <a:rPr lang="en-US" sz="1600" dirty="0">
                <a:latin typeface="+mn-lt"/>
                <a:cs typeface="Calibri Light" panose="020F0302020204030204" pitchFamily="34" charset="0"/>
              </a:rPr>
              <a:t>will often constitute an “Event of Default.”</a:t>
            </a:r>
          </a:p>
          <a:p>
            <a:pPr lvl="2" algn="just"/>
            <a:r>
              <a:rPr lang="en-US" sz="1600" dirty="0">
                <a:latin typeface="+mn-lt"/>
                <a:cs typeface="Calibri Light" panose="020F0302020204030204" pitchFamily="34" charset="0"/>
              </a:rPr>
              <a:t>Timing of Milestones can be the subject of heavy negotiations.</a:t>
            </a:r>
          </a:p>
          <a:p>
            <a:pPr lvl="2" algn="just"/>
            <a:endParaRPr lang="en-US" sz="1600" b="1" dirty="0">
              <a:latin typeface="+mn-lt"/>
              <a:cs typeface="Calibri Light" panose="020F0302020204030204" pitchFamily="34" charset="0"/>
            </a:endParaRPr>
          </a:p>
          <a:p>
            <a:pPr lvl="0" algn="just"/>
            <a:r>
              <a:rPr lang="en-US" sz="1600" dirty="0">
                <a:solidFill>
                  <a:schemeClr val="tx1"/>
                </a:solidFill>
                <a:latin typeface="+mn-lt"/>
                <a:cs typeface="Calibri Light" panose="020F0302020204030204" pitchFamily="34" charset="0"/>
              </a:rPr>
              <a:t>Sample Milestones</a:t>
            </a:r>
          </a:p>
          <a:p>
            <a:pPr lvl="1" algn="just"/>
            <a:r>
              <a:rPr lang="en-US" sz="1600" dirty="0">
                <a:latin typeface="+mn-lt"/>
                <a:cs typeface="Calibri Light" panose="020F0302020204030204" pitchFamily="34" charset="0"/>
              </a:rPr>
              <a:t>On or before [___], the Bankruptcy Court shall have entered the Final DIP Order, in form and substance acceptable to the DIP Agent and the DIP lenders.</a:t>
            </a:r>
          </a:p>
          <a:p>
            <a:pPr lvl="1" algn="just"/>
            <a:r>
              <a:rPr lang="en-US" sz="1600" dirty="0">
                <a:latin typeface="+mn-lt"/>
                <a:cs typeface="Calibri Light" panose="020F0302020204030204" pitchFamily="34" charset="0"/>
              </a:rPr>
              <a:t>On or before [___], the Debtors shall have filed a plan of reorganization accompanied by a disclosure statement, in each case in form and substance acceptable to the DIP Agent and the DIP lenders.</a:t>
            </a:r>
          </a:p>
          <a:p>
            <a:pPr lvl="1" algn="just"/>
            <a:r>
              <a:rPr lang="en-US" sz="1600" dirty="0">
                <a:latin typeface="+mn-lt"/>
                <a:cs typeface="Calibri Light" panose="020F0302020204030204" pitchFamily="34" charset="0"/>
              </a:rPr>
              <a:t>On or before [___], the Bankruptcy Court shall have entered an order, in form and substance acceptable to the DIP Agent and the DIP lenders, confirming the Plan.</a:t>
            </a:r>
          </a:p>
          <a:p>
            <a:pPr lvl="1" algn="just"/>
            <a:r>
              <a:rPr lang="en-US" sz="1600" dirty="0">
                <a:latin typeface="+mn-lt"/>
                <a:cs typeface="Calibri Light" panose="020F0302020204030204" pitchFamily="34" charset="0"/>
              </a:rPr>
              <a:t>On or before [___], the effective date of the Plan shall have occurred.</a:t>
            </a:r>
          </a:p>
        </p:txBody>
      </p:sp>
    </p:spTree>
    <p:extLst>
      <p:ext uri="{BB962C8B-B14F-4D97-AF65-F5344CB8AC3E}">
        <p14:creationId xmlns:p14="http://schemas.microsoft.com/office/powerpoint/2010/main" val="127728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C248-FCE2-785E-36DD-2B6F446CA713}"/>
              </a:ext>
            </a:extLst>
          </p:cNvPr>
          <p:cNvSpPr>
            <a:spLocks noGrp="1"/>
          </p:cNvSpPr>
          <p:nvPr>
            <p:ph type="title"/>
          </p:nvPr>
        </p:nvSpPr>
        <p:spPr>
          <a:xfrm>
            <a:off x="989013" y="3352800"/>
            <a:ext cx="7165974" cy="944562"/>
          </a:xfrm>
        </p:spPr>
        <p:txBody>
          <a:bodyPr/>
          <a:lstStyle/>
          <a:p>
            <a:r>
              <a:rPr lang="en-US" dirty="0">
                <a:solidFill>
                  <a:srgbClr val="34B233"/>
                </a:solidFill>
                <a:latin typeface="+mj-lt"/>
              </a:rPr>
              <a:t>Summary</a:t>
            </a:r>
          </a:p>
        </p:txBody>
      </p:sp>
      <p:sp>
        <p:nvSpPr>
          <p:cNvPr id="4" name="Slide Number Placeholder 3">
            <a:extLst>
              <a:ext uri="{FF2B5EF4-FFF2-40B4-BE49-F238E27FC236}">
                <a16:creationId xmlns:a16="http://schemas.microsoft.com/office/drawing/2014/main" id="{B507684D-6386-E0EB-E45B-8A38789DE934}"/>
              </a:ext>
            </a:extLst>
          </p:cNvPr>
          <p:cNvSpPr>
            <a:spLocks noGrp="1"/>
          </p:cNvSpPr>
          <p:nvPr>
            <p:ph type="sldNum" sz="quarter" idx="12"/>
          </p:nvPr>
        </p:nvSpPr>
        <p:spPr/>
        <p:txBody>
          <a:bodyPr/>
          <a:lstStyle/>
          <a:p>
            <a:pPr>
              <a:defRPr/>
            </a:pPr>
            <a:fld id="{8268E03C-1311-4A30-9EA4-3379C5C634AF}" type="slidenum">
              <a:rPr lang="en-US" smtClean="0"/>
              <a:pPr>
                <a:defRPr/>
              </a:pPr>
              <a:t>26</a:t>
            </a:fld>
            <a:endParaRPr lang="en-US"/>
          </a:p>
        </p:txBody>
      </p:sp>
    </p:spTree>
    <p:extLst>
      <p:ext uri="{BB962C8B-B14F-4D97-AF65-F5344CB8AC3E}">
        <p14:creationId xmlns:p14="http://schemas.microsoft.com/office/powerpoint/2010/main" val="464028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81000"/>
            <a:ext cx="8498616" cy="696505"/>
          </a:xfrm>
        </p:spPr>
        <p:txBody>
          <a:bodyPr/>
          <a:lstStyle/>
          <a:p>
            <a:pPr algn="l"/>
            <a:r>
              <a:rPr lang="en-US" dirty="0">
                <a:solidFill>
                  <a:srgbClr val="34B233"/>
                </a:solidFill>
              </a:rPr>
              <a:t>Types of U.S. Restructurings</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204910865"/>
              </p:ext>
            </p:extLst>
          </p:nvPr>
        </p:nvGraphicFramePr>
        <p:xfrm>
          <a:off x="152400" y="1310640"/>
          <a:ext cx="8839201" cy="5433930"/>
        </p:xfrm>
        <a:graphic>
          <a:graphicData uri="http://schemas.openxmlformats.org/drawingml/2006/table">
            <a:tbl>
              <a:tblPr firstRow="1" bandRow="1">
                <a:tableStyleId>{2D5ABB26-0587-4C30-8999-92F81FD0307C}</a:tableStyleId>
              </a:tblPr>
              <a:tblGrid>
                <a:gridCol w="1983970">
                  <a:extLst>
                    <a:ext uri="{9D8B030D-6E8A-4147-A177-3AD203B41FA5}">
                      <a16:colId xmlns:a16="http://schemas.microsoft.com/office/drawing/2014/main" val="3798737015"/>
                    </a:ext>
                  </a:extLst>
                </a:gridCol>
                <a:gridCol w="299937">
                  <a:extLst>
                    <a:ext uri="{9D8B030D-6E8A-4147-A177-3AD203B41FA5}">
                      <a16:colId xmlns:a16="http://schemas.microsoft.com/office/drawing/2014/main" val="653702063"/>
                    </a:ext>
                  </a:extLst>
                </a:gridCol>
                <a:gridCol w="6555294">
                  <a:extLst>
                    <a:ext uri="{9D8B030D-6E8A-4147-A177-3AD203B41FA5}">
                      <a16:colId xmlns:a16="http://schemas.microsoft.com/office/drawing/2014/main" val="1612559273"/>
                    </a:ext>
                  </a:extLst>
                </a:gridCol>
              </a:tblGrid>
              <a:tr h="1044810">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Out-of-Court</a:t>
                      </a:r>
                    </a:p>
                  </a:txBody>
                  <a:tcPr marL="88751" marR="88751" anchor="ctr">
                    <a:solidFill>
                      <a:srgbClr val="00B050"/>
                    </a:solidFill>
                  </a:tcP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Avoids in-court restructuring</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Cannot bind creditors </a:t>
                      </a:r>
                      <a:r>
                        <a:rPr lang="en-US" sz="1400" kern="1200" baseline="0" dirty="0">
                          <a:latin typeface="Calibri Light" panose="020F0302020204030204" pitchFamily="34" charset="0"/>
                          <a:cs typeface="Calibri Light" panose="020F0302020204030204" pitchFamily="34" charset="0"/>
                        </a:rPr>
                        <a:t>absent contractual “drag” rights or consent, which may present challenges for transactions that require unanimous consent such as amending “sacred rights,” exchanging debt for equity, and giving new debt in an exchange</a:t>
                      </a:r>
                      <a:endParaRPr lang="en-US" sz="1400" kern="1200" dirty="0">
                        <a:solidFill>
                          <a:schemeClr val="accent5">
                            <a:lumMod val="50000"/>
                          </a:schemeClr>
                        </a:solidFill>
                        <a:latin typeface="Calibri Light" panose="020F0302020204030204" pitchFamily="34" charset="0"/>
                        <a:ea typeface="+mn-ea"/>
                        <a:cs typeface="Calibri Light" panose="020F0302020204030204" pitchFamily="34" charset="0"/>
                      </a:endParaRPr>
                    </a:p>
                  </a:txBody>
                  <a:tcPr marL="88751" marR="88751"/>
                </a:tc>
                <a:extLst>
                  <a:ext uri="{0D108BD9-81ED-4DB2-BD59-A6C34878D82A}">
                    <a16:rowId xmlns:a16="http://schemas.microsoft.com/office/drawing/2014/main" val="2983035293"/>
                  </a:ext>
                </a:extLst>
              </a:tr>
              <a:tr h="274950">
                <a:tc>
                  <a:txBody>
                    <a:bodyPr/>
                    <a:lstStyle/>
                    <a:p>
                      <a:pPr algn="ct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algn="just"/>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extLst>
                  <a:ext uri="{0D108BD9-81ED-4DB2-BD59-A6C34878D82A}">
                    <a16:rowId xmlns:a16="http://schemas.microsoft.com/office/drawing/2014/main" val="1889823413"/>
                  </a:ext>
                </a:extLst>
              </a:tr>
              <a:tr h="1237275">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Prepackaged</a:t>
                      </a:r>
                      <a:r>
                        <a:rPr lang="en-US" sz="1400" b="1" baseline="0" dirty="0">
                          <a:solidFill>
                            <a:schemeClr val="bg1"/>
                          </a:solidFill>
                          <a:latin typeface="Calibri Light" panose="020F0302020204030204" pitchFamily="34" charset="0"/>
                          <a:cs typeface="Calibri Light" panose="020F0302020204030204" pitchFamily="34" charset="0"/>
                        </a:rPr>
                        <a:t> Chapter 11</a:t>
                      </a: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solidFill>
                      <a:srgbClr val="00B050"/>
                    </a:solidFill>
                  </a:tcP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Negotiate restructuring agreement (lock-up) with key threshold of constituents</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Prepare chapter</a:t>
                      </a:r>
                      <a:r>
                        <a:rPr lang="en-US" sz="1400" kern="1200" baseline="0" dirty="0">
                          <a:latin typeface="Calibri Light" panose="020F0302020204030204" pitchFamily="34" charset="0"/>
                          <a:cs typeface="Calibri Light" panose="020F0302020204030204" pitchFamily="34" charset="0"/>
                        </a:rPr>
                        <a:t> 11</a:t>
                      </a:r>
                      <a:r>
                        <a:rPr lang="en-US" sz="1400" kern="1200" dirty="0">
                          <a:latin typeface="Calibri Light" panose="020F0302020204030204" pitchFamily="34" charset="0"/>
                          <a:cs typeface="Calibri Light" panose="020F0302020204030204" pitchFamily="34" charset="0"/>
                        </a:rPr>
                        <a:t> plan and disclosure statement</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Solicit votes on plan before commencing in-court restructuring</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File chapter 11 petitions and plan on first day</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Mainly for balance sheet restructuring only (no operational fixes)</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Generally does not impair trade creditors and litigation claimants</a:t>
                      </a: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extLst>
                  <a:ext uri="{0D108BD9-81ED-4DB2-BD59-A6C34878D82A}">
                    <a16:rowId xmlns:a16="http://schemas.microsoft.com/office/drawing/2014/main" val="700883594"/>
                  </a:ext>
                </a:extLst>
              </a:tr>
              <a:tr h="274950">
                <a:tc>
                  <a:txBody>
                    <a:bodyPr/>
                    <a:lstStyle/>
                    <a:p>
                      <a:pPr algn="ct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algn="just"/>
                      <a:endParaRPr lang="en-US" sz="1400" kern="1200" dirty="0">
                        <a:solidFill>
                          <a:schemeClr val="accent5">
                            <a:lumMod val="50000"/>
                          </a:schemeClr>
                        </a:solidFill>
                        <a:latin typeface="Calibri Light" panose="020F0302020204030204" pitchFamily="34" charset="0"/>
                        <a:ea typeface="+mn-ea"/>
                        <a:cs typeface="Calibri Light" panose="020F0302020204030204" pitchFamily="34" charset="0"/>
                      </a:endParaRPr>
                    </a:p>
                  </a:txBody>
                  <a:tcPr marL="88751" marR="88751"/>
                </a:tc>
                <a:extLst>
                  <a:ext uri="{0D108BD9-81ED-4DB2-BD59-A6C34878D82A}">
                    <a16:rowId xmlns:a16="http://schemas.microsoft.com/office/drawing/2014/main" val="1756695319"/>
                  </a:ext>
                </a:extLst>
              </a:tr>
              <a:tr h="1044810">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Prearranged C</a:t>
                      </a:r>
                      <a:r>
                        <a:rPr lang="en-US" sz="1400" b="1" baseline="0" dirty="0">
                          <a:solidFill>
                            <a:schemeClr val="bg1"/>
                          </a:solidFill>
                          <a:latin typeface="Calibri Light" panose="020F0302020204030204" pitchFamily="34" charset="0"/>
                          <a:cs typeface="Calibri Light" panose="020F0302020204030204" pitchFamily="34" charset="0"/>
                        </a:rPr>
                        <a:t>hapter 11</a:t>
                      </a: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solidFill>
                      <a:srgbClr val="00B050"/>
                    </a:solidFill>
                  </a:tcP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Similar</a:t>
                      </a:r>
                      <a:r>
                        <a:rPr lang="en-US" sz="1400" kern="1200" baseline="0" dirty="0">
                          <a:latin typeface="Calibri Light" panose="020F0302020204030204" pitchFamily="34" charset="0"/>
                          <a:cs typeface="Calibri Light" panose="020F0302020204030204" pitchFamily="34" charset="0"/>
                        </a:rPr>
                        <a:t> to a</a:t>
                      </a:r>
                      <a:r>
                        <a:rPr lang="en-US" sz="1400" kern="1200" dirty="0">
                          <a:latin typeface="Calibri Light" panose="020F0302020204030204" pitchFamily="34" charset="0"/>
                          <a:cs typeface="Calibri Light" panose="020F0302020204030204" pitchFamily="34" charset="0"/>
                        </a:rPr>
                        <a:t> prepack, but file plan and disclosure statement early in case and solicit votes</a:t>
                      </a:r>
                      <a:r>
                        <a:rPr lang="en-US" sz="1400" kern="1200" baseline="0" dirty="0">
                          <a:latin typeface="Calibri Light" panose="020F0302020204030204" pitchFamily="34" charset="0"/>
                          <a:cs typeface="Calibri Light" panose="020F0302020204030204" pitchFamily="34" charset="0"/>
                        </a:rPr>
                        <a:t> post-filing</a:t>
                      </a:r>
                      <a:endParaRPr lang="en-US" sz="1400" kern="1200" dirty="0">
                        <a:latin typeface="Calibri Light" panose="020F0302020204030204" pitchFamily="34" charset="0"/>
                        <a:cs typeface="Calibri Light" panose="020F0302020204030204" pitchFamily="34" charset="0"/>
                      </a:endParaRPr>
                    </a:p>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Provides opportunity</a:t>
                      </a:r>
                      <a:r>
                        <a:rPr lang="en-US" sz="1400" kern="1200" baseline="0" dirty="0">
                          <a:latin typeface="Calibri Light" panose="020F0302020204030204" pitchFamily="34" charset="0"/>
                          <a:cs typeface="Calibri Light" panose="020F0302020204030204" pitchFamily="34" charset="0"/>
                        </a:rPr>
                        <a:t> for </a:t>
                      </a:r>
                      <a:r>
                        <a:rPr lang="en-US" sz="1400" kern="1200" dirty="0">
                          <a:latin typeface="Calibri Light" panose="020F0302020204030204" pitchFamily="34" charset="0"/>
                          <a:cs typeface="Calibri Light" panose="020F0302020204030204" pitchFamily="34" charset="0"/>
                        </a:rPr>
                        <a:t>operational fixes (</a:t>
                      </a:r>
                      <a:r>
                        <a:rPr lang="en-US" sz="1400" i="1" kern="1200" dirty="0">
                          <a:latin typeface="Calibri Light" panose="020F0302020204030204" pitchFamily="34" charset="0"/>
                          <a:cs typeface="Calibri Light" panose="020F0302020204030204" pitchFamily="34" charset="0"/>
                        </a:rPr>
                        <a:t>e.g.</a:t>
                      </a:r>
                      <a:r>
                        <a:rPr lang="en-US" sz="1400" kern="1200" dirty="0">
                          <a:latin typeface="Calibri Light" panose="020F0302020204030204" pitchFamily="34" charset="0"/>
                          <a:cs typeface="Calibri Light" panose="020F0302020204030204" pitchFamily="34" charset="0"/>
                        </a:rPr>
                        <a:t>, rejection of contracts and/or</a:t>
                      </a:r>
                      <a:r>
                        <a:rPr lang="en-US" sz="1400" kern="1200" baseline="0" dirty="0">
                          <a:latin typeface="Calibri Light" panose="020F0302020204030204" pitchFamily="34" charset="0"/>
                          <a:cs typeface="Calibri Light" panose="020F0302020204030204" pitchFamily="34" charset="0"/>
                        </a:rPr>
                        <a:t> leases)</a:t>
                      </a:r>
                      <a:endParaRPr lang="en-US" sz="1400" kern="1200" dirty="0">
                        <a:latin typeface="Calibri Light" panose="020F0302020204030204" pitchFamily="34" charset="0"/>
                        <a:cs typeface="Calibri Light" panose="020F0302020204030204" pitchFamily="34" charset="0"/>
                      </a:endParaRPr>
                    </a:p>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Can impair trade creditors</a:t>
                      </a:r>
                      <a:endParaRPr lang="en-US" sz="1400" kern="1200" dirty="0">
                        <a:solidFill>
                          <a:schemeClr val="accent5">
                            <a:lumMod val="50000"/>
                          </a:schemeClr>
                        </a:solidFill>
                        <a:latin typeface="Calibri Light" panose="020F0302020204030204" pitchFamily="34" charset="0"/>
                        <a:ea typeface="+mn-ea"/>
                        <a:cs typeface="Calibri Light" panose="020F0302020204030204" pitchFamily="34" charset="0"/>
                      </a:endParaRPr>
                    </a:p>
                  </a:txBody>
                  <a:tcPr marL="88751" marR="88751"/>
                </a:tc>
                <a:extLst>
                  <a:ext uri="{0D108BD9-81ED-4DB2-BD59-A6C34878D82A}">
                    <a16:rowId xmlns:a16="http://schemas.microsoft.com/office/drawing/2014/main" val="4207867330"/>
                  </a:ext>
                </a:extLst>
              </a:tr>
              <a:tr h="274950">
                <a:tc>
                  <a:txBody>
                    <a:bodyPr/>
                    <a:lstStyle/>
                    <a:p>
                      <a:pPr algn="ct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285750" indent="-285750" algn="just">
                        <a:buFont typeface="Wingdings" panose="05000000000000000000" pitchFamily="2" charset="2"/>
                        <a:buChar char="§"/>
                      </a:pP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extLst>
                  <a:ext uri="{0D108BD9-81ED-4DB2-BD59-A6C34878D82A}">
                    <a16:rowId xmlns:a16="http://schemas.microsoft.com/office/drawing/2014/main" val="3766049750"/>
                  </a:ext>
                </a:extLst>
              </a:tr>
              <a:tr h="852345">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Traditional</a:t>
                      </a:r>
                      <a:r>
                        <a:rPr lang="en-US" sz="1400" b="1" baseline="0" dirty="0">
                          <a:solidFill>
                            <a:schemeClr val="bg1"/>
                          </a:solidFill>
                          <a:latin typeface="Calibri Light" panose="020F0302020204030204" pitchFamily="34" charset="0"/>
                          <a:cs typeface="Calibri Light" panose="020F0302020204030204" pitchFamily="34" charset="0"/>
                        </a:rPr>
                        <a:t> C</a:t>
                      </a:r>
                      <a:r>
                        <a:rPr lang="en-US" sz="1400" b="1" dirty="0">
                          <a:solidFill>
                            <a:schemeClr val="bg1"/>
                          </a:solidFill>
                          <a:latin typeface="Calibri Light" panose="020F0302020204030204" pitchFamily="34" charset="0"/>
                          <a:cs typeface="Calibri Light" panose="020F0302020204030204" pitchFamily="34" charset="0"/>
                        </a:rPr>
                        <a:t>hapter 11</a:t>
                      </a:r>
                    </a:p>
                  </a:txBody>
                  <a:tcPr marL="88751" marR="88751" anchor="ctr">
                    <a:solidFill>
                      <a:srgbClr val="00B050"/>
                    </a:solidFill>
                  </a:tcP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File petition without deal with creditors</a:t>
                      </a:r>
                    </a:p>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Fix operations and maximize value with in-court restructuring powers</a:t>
                      </a:r>
                    </a:p>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Develop plan (often through negotiations with</a:t>
                      </a:r>
                      <a:r>
                        <a:rPr lang="en-US" sz="1400" kern="1200" baseline="0" dirty="0">
                          <a:latin typeface="Calibri Light" panose="020F0302020204030204" pitchFamily="34" charset="0"/>
                          <a:cs typeface="Calibri Light" panose="020F0302020204030204" pitchFamily="34" charset="0"/>
                        </a:rPr>
                        <a:t> key creditors and/or official committee of unsecured creditors (if appointed)) during chapter 11 case</a:t>
                      </a:r>
                      <a:endParaRPr lang="en-US" sz="1400" kern="1200" dirty="0">
                        <a:solidFill>
                          <a:schemeClr val="accent5">
                            <a:lumMod val="50000"/>
                          </a:schemeClr>
                        </a:solidFill>
                        <a:latin typeface="Calibri Light" panose="020F0302020204030204" pitchFamily="34" charset="0"/>
                        <a:ea typeface="+mn-ea"/>
                        <a:cs typeface="Calibri Light" panose="020F0302020204030204" pitchFamily="34" charset="0"/>
                      </a:endParaRPr>
                    </a:p>
                  </a:txBody>
                  <a:tcPr marL="88751" marR="88751"/>
                </a:tc>
                <a:extLst>
                  <a:ext uri="{0D108BD9-81ED-4DB2-BD59-A6C34878D82A}">
                    <a16:rowId xmlns:a16="http://schemas.microsoft.com/office/drawing/2014/main" val="2698263549"/>
                  </a:ext>
                </a:extLst>
              </a:tr>
            </a:tbl>
          </a:graphicData>
        </a:graphic>
      </p:graphicFrame>
    </p:spTree>
    <p:extLst>
      <p:ext uri="{BB962C8B-B14F-4D97-AF65-F5344CB8AC3E}">
        <p14:creationId xmlns:p14="http://schemas.microsoft.com/office/powerpoint/2010/main" val="194360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lgn="ctr">
              <a:buNone/>
            </a:pPr>
            <a:endParaRPr lang="en-US" sz="5400" b="1" dirty="0"/>
          </a:p>
          <a:p>
            <a:pPr marL="0" indent="0" algn="ctr">
              <a:buNone/>
            </a:pPr>
            <a:r>
              <a:rPr lang="en-US" sz="5400" dirty="0">
                <a:solidFill>
                  <a:srgbClr val="34B233"/>
                </a:solidFill>
                <a:latin typeface="Calibri" panose="020F0502020204030204" pitchFamily="34" charset="0"/>
                <a:cs typeface="Calibri" panose="020F0502020204030204" pitchFamily="34" charset="0"/>
              </a:rPr>
              <a:t>Overview of Chapter 11</a:t>
            </a:r>
          </a:p>
        </p:txBody>
      </p:sp>
      <p:sp>
        <p:nvSpPr>
          <p:cNvPr id="4" name="Slide Number Placeholder 3"/>
          <p:cNvSpPr>
            <a:spLocks noGrp="1"/>
          </p:cNvSpPr>
          <p:nvPr>
            <p:ph type="sldNum" sz="quarter" idx="12"/>
          </p:nvPr>
        </p:nvSpPr>
        <p:spPr/>
        <p:txBody>
          <a:bodyPr/>
          <a:lstStyle/>
          <a:p>
            <a:pPr>
              <a:defRPr/>
            </a:pPr>
            <a:fld id="{8268E03C-1311-4A30-9EA4-3379C5C634AF}" type="slidenum">
              <a:rPr lang="en-US" smtClean="0"/>
              <a:pPr>
                <a:defRPr/>
              </a:pPr>
              <a:t>3</a:t>
            </a:fld>
            <a:endParaRPr lang="en-US"/>
          </a:p>
        </p:txBody>
      </p:sp>
    </p:spTree>
    <p:extLst>
      <p:ext uri="{BB962C8B-B14F-4D97-AF65-F5344CB8AC3E}">
        <p14:creationId xmlns:p14="http://schemas.microsoft.com/office/powerpoint/2010/main" val="2009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138"/>
            <a:ext cx="8128000" cy="944562"/>
          </a:xfrm>
        </p:spPr>
        <p:txBody>
          <a:bodyPr/>
          <a:lstStyle/>
          <a:p>
            <a:pPr algn="l"/>
            <a:r>
              <a:rPr lang="en-US" sz="3200" dirty="0">
                <a:solidFill>
                  <a:srgbClr val="34B233"/>
                </a:solidFill>
                <a:latin typeface="Calibri" panose="020F0502020204030204" pitchFamily="34" charset="0"/>
                <a:cs typeface="Calibri" panose="020F0502020204030204" pitchFamily="34" charset="0"/>
              </a:rPr>
              <a:t>The Goal of Chapter 11 is a Reorganization Plan</a:t>
            </a:r>
          </a:p>
        </p:txBody>
      </p:sp>
      <p:sp>
        <p:nvSpPr>
          <p:cNvPr id="3" name="Content Placeholder 2"/>
          <p:cNvSpPr>
            <a:spLocks noGrp="1"/>
          </p:cNvSpPr>
          <p:nvPr>
            <p:ph idx="1"/>
          </p:nvPr>
        </p:nvSpPr>
        <p:spPr>
          <a:xfrm>
            <a:off x="25400" y="1524000"/>
            <a:ext cx="9118600" cy="4800600"/>
          </a:xfrm>
        </p:spPr>
        <p:txBody>
          <a:bodyPr/>
          <a:lstStyle/>
          <a:p>
            <a:r>
              <a:rPr lang="en-US" sz="2800" b="1" dirty="0">
                <a:solidFill>
                  <a:srgbClr val="000000"/>
                </a:solidFill>
                <a:latin typeface="+mj-lt"/>
              </a:rPr>
              <a:t>Plan is outcome of a bargaining process. </a:t>
            </a:r>
          </a:p>
          <a:p>
            <a:r>
              <a:rPr lang="en-US" sz="2800" b="1" dirty="0">
                <a:solidFill>
                  <a:srgbClr val="000000"/>
                </a:solidFill>
                <a:latin typeface="+mj-lt"/>
              </a:rPr>
              <a:t>Debtor/creditors (and sometimes shareholders) bargain over</a:t>
            </a:r>
            <a:r>
              <a:rPr lang="en-US" sz="2800" dirty="0">
                <a:solidFill>
                  <a:srgbClr val="000000"/>
                </a:solidFill>
                <a:latin typeface="+mj-lt"/>
              </a:rPr>
              <a:t>  …</a:t>
            </a:r>
          </a:p>
          <a:p>
            <a:pPr marL="971550" lvl="1" indent="-514350">
              <a:buAutoNum type="romanLcParenBoth"/>
            </a:pPr>
            <a:r>
              <a:rPr lang="en-US" sz="2400" dirty="0">
                <a:solidFill>
                  <a:srgbClr val="000000"/>
                </a:solidFill>
                <a:latin typeface="+mj-lt"/>
              </a:rPr>
              <a:t>Should the debtor be reorganized or its assets sold?</a:t>
            </a:r>
          </a:p>
          <a:p>
            <a:pPr marL="971550" lvl="1" indent="-514350">
              <a:buAutoNum type="romanLcParenBoth"/>
            </a:pPr>
            <a:r>
              <a:rPr lang="en-US" sz="2400" dirty="0">
                <a:solidFill>
                  <a:srgbClr val="000000"/>
                </a:solidFill>
                <a:latin typeface="+mj-lt"/>
              </a:rPr>
              <a:t>What debt is consistent with firm’s ability to pay</a:t>
            </a:r>
          </a:p>
          <a:p>
            <a:pPr marL="971550" lvl="1" indent="-514350">
              <a:buAutoNum type="romanLcParenBoth"/>
            </a:pPr>
            <a:r>
              <a:rPr lang="en-US" sz="2400" dirty="0">
                <a:solidFill>
                  <a:srgbClr val="000000"/>
                </a:solidFill>
                <a:latin typeface="+mj-lt"/>
              </a:rPr>
              <a:t>How should existing claims be restructured in light of (</a:t>
            </a:r>
            <a:r>
              <a:rPr lang="en-US" sz="2400" dirty="0" err="1">
                <a:solidFill>
                  <a:srgbClr val="000000"/>
                </a:solidFill>
                <a:latin typeface="+mj-lt"/>
              </a:rPr>
              <a:t>i</a:t>
            </a:r>
            <a:r>
              <a:rPr lang="en-US" sz="2400" dirty="0">
                <a:solidFill>
                  <a:srgbClr val="000000"/>
                </a:solidFill>
                <a:latin typeface="+mj-lt"/>
              </a:rPr>
              <a:t>)? </a:t>
            </a:r>
          </a:p>
          <a:p>
            <a:pPr marL="857250" lvl="2" indent="0">
              <a:buNone/>
            </a:pPr>
            <a:r>
              <a:rPr lang="en-US" sz="2000" dirty="0">
                <a:solidFill>
                  <a:srgbClr val="000000"/>
                </a:solidFill>
                <a:latin typeface="+mj-lt"/>
                <a:sym typeface="Wingdings" pitchFamily="2" charset="2"/>
              </a:rPr>
              <a:t> </a:t>
            </a:r>
            <a:r>
              <a:rPr lang="en-US" sz="2000" dirty="0">
                <a:solidFill>
                  <a:srgbClr val="000000"/>
                </a:solidFill>
                <a:latin typeface="+mj-lt"/>
              </a:rPr>
              <a:t>Some creditors will have claims reinstated, others will receive a cash payoff, others will receive new claims or equity interests (usually worth less than original claims), and others will receive nothing (their claims will be wiped out).</a:t>
            </a:r>
          </a:p>
          <a:p>
            <a:pPr marL="971550" lvl="1" indent="-514350">
              <a:buAutoNum type="romanLcParenBoth"/>
            </a:pPr>
            <a:r>
              <a:rPr lang="en-US" sz="2400" dirty="0">
                <a:solidFill>
                  <a:srgbClr val="000000"/>
                </a:solidFill>
                <a:latin typeface="+mj-lt"/>
              </a:rPr>
              <a:t>Will shareholders retain an ownership interest, or will ownership be transferred to creditors?</a:t>
            </a:r>
            <a:br>
              <a:rPr lang="en-US" sz="2400" dirty="0">
                <a:solidFill>
                  <a:srgbClr val="000000"/>
                </a:solidFill>
                <a:latin typeface="+mj-lt"/>
              </a:rPr>
            </a:br>
            <a:endParaRPr lang="en-US" sz="2400" dirty="0">
              <a:solidFill>
                <a:srgbClr val="000000"/>
              </a:solidFill>
              <a:latin typeface="+mj-lt"/>
            </a:endParaRPr>
          </a:p>
        </p:txBody>
      </p:sp>
      <p:sp>
        <p:nvSpPr>
          <p:cNvPr id="4" name="Slide Number Placeholder 3"/>
          <p:cNvSpPr>
            <a:spLocks noGrp="1"/>
          </p:cNvSpPr>
          <p:nvPr>
            <p:ph type="sldNum" sz="quarter" idx="12"/>
          </p:nvPr>
        </p:nvSpPr>
        <p:spPr/>
        <p:txBody>
          <a:bodyPr/>
          <a:lstStyle/>
          <a:p>
            <a:fld id="{96C10A5C-53C7-4FFD-A67B-76DA40181CFD}" type="slidenum">
              <a:rPr lang="en-US" smtClean="0"/>
              <a:pPr/>
              <a:t>4</a:t>
            </a:fld>
            <a:endParaRPr lang="en-US" dirty="0"/>
          </a:p>
        </p:txBody>
      </p:sp>
    </p:spTree>
    <p:extLst>
      <p:ext uri="{BB962C8B-B14F-4D97-AF65-F5344CB8AC3E}">
        <p14:creationId xmlns:p14="http://schemas.microsoft.com/office/powerpoint/2010/main" val="31367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4C6D-A0B0-A545-AC8B-1E1DB8F81465}"/>
              </a:ext>
            </a:extLst>
          </p:cNvPr>
          <p:cNvSpPr>
            <a:spLocks noGrp="1"/>
          </p:cNvSpPr>
          <p:nvPr>
            <p:ph type="title"/>
          </p:nvPr>
        </p:nvSpPr>
        <p:spPr>
          <a:xfrm>
            <a:off x="38100" y="137319"/>
            <a:ext cx="8039100" cy="944562"/>
          </a:xfrm>
        </p:spPr>
        <p:txBody>
          <a:bodyPr/>
          <a:lstStyle/>
          <a:p>
            <a:pPr algn="l"/>
            <a:r>
              <a:rPr lang="en-US" sz="3200" dirty="0">
                <a:solidFill>
                  <a:srgbClr val="34B233"/>
                </a:solidFill>
                <a:latin typeface="+mj-lt"/>
              </a:rPr>
              <a:t>Chapter 11 Imposes Structure on the Bargaining Process </a:t>
            </a:r>
          </a:p>
        </p:txBody>
      </p:sp>
      <p:sp>
        <p:nvSpPr>
          <p:cNvPr id="3" name="Content Placeholder 2">
            <a:extLst>
              <a:ext uri="{FF2B5EF4-FFF2-40B4-BE49-F238E27FC236}">
                <a16:creationId xmlns:a16="http://schemas.microsoft.com/office/drawing/2014/main" id="{4EA56DB9-15DF-B045-8753-7B6058A170AD}"/>
              </a:ext>
            </a:extLst>
          </p:cNvPr>
          <p:cNvSpPr>
            <a:spLocks noGrp="1"/>
          </p:cNvSpPr>
          <p:nvPr>
            <p:ph idx="1"/>
          </p:nvPr>
        </p:nvSpPr>
        <p:spPr>
          <a:xfrm>
            <a:off x="152400" y="1219200"/>
            <a:ext cx="8915400" cy="4876800"/>
          </a:xfrm>
        </p:spPr>
        <p:txBody>
          <a:bodyPr/>
          <a:lstStyle/>
          <a:p>
            <a:pPr marL="0" indent="0">
              <a:buNone/>
            </a:pPr>
            <a:endParaRPr lang="en-US" dirty="0">
              <a:solidFill>
                <a:srgbClr val="000000"/>
              </a:solidFill>
              <a:latin typeface="Calibri" panose="020F0502020204030204" pitchFamily="34" charset="0"/>
              <a:cs typeface="Calibri" panose="020F0502020204030204" pitchFamily="34" charset="0"/>
            </a:endParaRPr>
          </a:p>
          <a:p>
            <a:pPr marL="0" indent="0">
              <a:buNone/>
            </a:pPr>
            <a:endParaRPr lang="en-US" dirty="0">
              <a:solidFill>
                <a:srgbClr val="000000"/>
              </a:solidFill>
              <a:latin typeface="Calibri" panose="020F0502020204030204" pitchFamily="34" charset="0"/>
              <a:cs typeface="Calibri" panose="020F0502020204030204" pitchFamily="34" charset="0"/>
            </a:endParaRPr>
          </a:p>
          <a:p>
            <a:pPr marL="0" indent="0">
              <a:buNone/>
            </a:pPr>
            <a:r>
              <a:rPr lang="en-US" dirty="0">
                <a:solidFill>
                  <a:srgbClr val="000000"/>
                </a:solidFill>
                <a:latin typeface="Calibri" panose="020F0502020204030204" pitchFamily="34" charset="0"/>
                <a:cs typeface="Calibri" panose="020F0502020204030204" pitchFamily="34" charset="0"/>
              </a:rPr>
              <a:t>Rules</a:t>
            </a:r>
            <a:r>
              <a:rPr lang="en-US" b="1"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(a) encourage the parties to reach an agreement </a:t>
            </a:r>
            <a:r>
              <a:rPr lang="en-US" b="1" dirty="0">
                <a:solidFill>
                  <a:srgbClr val="000000"/>
                </a:solidFill>
                <a:latin typeface="Calibri" panose="020F0502020204030204" pitchFamily="34" charset="0"/>
                <a:cs typeface="Calibri" panose="020F0502020204030204" pitchFamily="34" charset="0"/>
              </a:rPr>
              <a:t>consensually</a:t>
            </a:r>
            <a:r>
              <a:rPr lang="en-US" dirty="0">
                <a:solidFill>
                  <a:srgbClr val="000000"/>
                </a:solidFill>
                <a:latin typeface="Calibri" panose="020F0502020204030204" pitchFamily="34" charset="0"/>
                <a:cs typeface="Calibri" panose="020F0502020204030204" pitchFamily="34" charset="0"/>
              </a:rPr>
              <a:t> and, if consensus cannot be reached, (b) allow one of the parties to </a:t>
            </a:r>
            <a:r>
              <a:rPr lang="en-US" b="1" dirty="0">
                <a:solidFill>
                  <a:srgbClr val="000000"/>
                </a:solidFill>
                <a:latin typeface="Calibri" panose="020F0502020204030204" pitchFamily="34" charset="0"/>
                <a:cs typeface="Calibri" panose="020F0502020204030204" pitchFamily="34" charset="0"/>
              </a:rPr>
              <a:t>impose</a:t>
            </a:r>
            <a:r>
              <a:rPr lang="en-US" dirty="0">
                <a:solidFill>
                  <a:srgbClr val="000000"/>
                </a:solidFill>
                <a:latin typeface="Calibri" panose="020F0502020204030204" pitchFamily="34" charset="0"/>
                <a:cs typeface="Calibri" panose="020F0502020204030204" pitchFamily="34" charset="0"/>
              </a:rPr>
              <a:t> a bargain on the others.</a:t>
            </a:r>
          </a:p>
          <a:p>
            <a:endParaRPr lang="en-US" dirty="0">
              <a:solidFill>
                <a:srgbClr val="000000"/>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E7BF87A-B899-9648-B17D-C76AB3A6DFC9}"/>
              </a:ext>
            </a:extLst>
          </p:cNvPr>
          <p:cNvSpPr>
            <a:spLocks noGrp="1"/>
          </p:cNvSpPr>
          <p:nvPr>
            <p:ph type="sldNum" sz="quarter" idx="12"/>
          </p:nvPr>
        </p:nvSpPr>
        <p:spPr/>
        <p:txBody>
          <a:bodyPr/>
          <a:lstStyle/>
          <a:p>
            <a:pPr>
              <a:defRPr/>
            </a:pPr>
            <a:fld id="{8268E03C-1311-4A30-9EA4-3379C5C634AF}" type="slidenum">
              <a:rPr lang="en-US" smtClean="0"/>
              <a:pPr>
                <a:defRPr/>
              </a:pPr>
              <a:t>5</a:t>
            </a:fld>
            <a:endParaRPr lang="en-US"/>
          </a:p>
        </p:txBody>
      </p:sp>
    </p:spTree>
    <p:extLst>
      <p:ext uri="{BB962C8B-B14F-4D97-AF65-F5344CB8AC3E}">
        <p14:creationId xmlns:p14="http://schemas.microsoft.com/office/powerpoint/2010/main" val="181841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7165974" cy="944562"/>
          </a:xfrm>
        </p:spPr>
        <p:txBody>
          <a:bodyPr/>
          <a:lstStyle/>
          <a:p>
            <a:pPr algn="l"/>
            <a:r>
              <a:rPr lang="en-US" sz="3200" dirty="0">
                <a:solidFill>
                  <a:srgbClr val="34B233"/>
                </a:solidFill>
                <a:latin typeface="+mj-lt"/>
              </a:rPr>
              <a:t>Conceptual Overview of Chapter 11: Typical Obstacles to Successful Bargaining</a:t>
            </a:r>
          </a:p>
        </p:txBody>
      </p:sp>
      <p:sp>
        <p:nvSpPr>
          <p:cNvPr id="3" name="Content Placeholder 2"/>
          <p:cNvSpPr>
            <a:spLocks noGrp="1"/>
          </p:cNvSpPr>
          <p:nvPr>
            <p:ph idx="1"/>
          </p:nvPr>
        </p:nvSpPr>
        <p:spPr>
          <a:xfrm>
            <a:off x="38100" y="1240630"/>
            <a:ext cx="9105900" cy="5083969"/>
          </a:xfrm>
        </p:spPr>
        <p:txBody>
          <a:bodyPr/>
          <a:lstStyle/>
          <a:p>
            <a:pPr marL="457200" indent="-457200">
              <a:buFont typeface="+mj-lt"/>
              <a:buAutoNum type="arabicPeriod"/>
            </a:pPr>
            <a:r>
              <a:rPr lang="en-US" sz="2200" b="1" dirty="0">
                <a:solidFill>
                  <a:schemeClr val="bg2">
                    <a:lumMod val="25000"/>
                  </a:schemeClr>
                </a:solidFill>
                <a:latin typeface="Calibri" panose="020F0502020204030204" pitchFamily="34" charset="0"/>
                <a:cs typeface="Calibri" panose="020F0502020204030204" pitchFamily="34" charset="0"/>
              </a:rPr>
              <a:t>Lack of leadership/agenda setting: </a:t>
            </a:r>
            <a:r>
              <a:rPr lang="en-US" sz="2200" dirty="0">
                <a:latin typeface="Calibri" panose="020F0502020204030204" pitchFamily="34" charset="0"/>
                <a:cs typeface="Calibri" panose="020F0502020204030204" pitchFamily="34" charset="0"/>
              </a:rPr>
              <a:t>One person needs “agenda setting” power; otherwise, negotiations can circle round and round (“cycling”) as different parties propose different bargains.</a:t>
            </a:r>
          </a:p>
          <a:p>
            <a:pPr marL="457200" indent="-457200">
              <a:buFont typeface="+mj-lt"/>
              <a:buAutoNum type="arabicPeriod"/>
            </a:pPr>
            <a:r>
              <a:rPr lang="en-US" sz="2200" b="1" dirty="0">
                <a:solidFill>
                  <a:schemeClr val="bg2">
                    <a:lumMod val="25000"/>
                  </a:schemeClr>
                </a:solidFill>
                <a:latin typeface="Calibri" panose="020F0502020204030204" pitchFamily="34" charset="0"/>
                <a:cs typeface="Calibri" panose="020F0502020204030204" pitchFamily="34" charset="0"/>
              </a:rPr>
              <a:t>Insufficient information: </a:t>
            </a:r>
            <a:r>
              <a:rPr lang="en-US" sz="2200" dirty="0">
                <a:latin typeface="Calibri" panose="020F0502020204030204" pitchFamily="34" charset="0"/>
                <a:cs typeface="Calibri" panose="020F0502020204030204" pitchFamily="34" charset="0"/>
              </a:rPr>
              <a:t>If parties don’t know enough to make informed judgment, they may refuse to enter a bargain.</a:t>
            </a:r>
          </a:p>
          <a:p>
            <a:pPr marL="457200" indent="-457200">
              <a:buFont typeface="+mj-lt"/>
              <a:buAutoNum type="arabicPeriod"/>
            </a:pPr>
            <a:r>
              <a:rPr lang="en-US" sz="2200" b="1" dirty="0">
                <a:solidFill>
                  <a:schemeClr val="bg2">
                    <a:lumMod val="25000"/>
                  </a:schemeClr>
                </a:solidFill>
                <a:latin typeface="Calibri" panose="020F0502020204030204" pitchFamily="34" charset="0"/>
                <a:cs typeface="Calibri" panose="020F0502020204030204" pitchFamily="34" charset="0"/>
              </a:rPr>
              <a:t>Too many people at the bargaining table</a:t>
            </a:r>
            <a:r>
              <a:rPr lang="en-US" sz="2200" dirty="0">
                <a:solidFill>
                  <a:schemeClr val="bg2">
                    <a:lumMod val="25000"/>
                  </a:schemeClr>
                </a:solidFill>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The greater the number of people, the harder it is to negotiate.</a:t>
            </a:r>
          </a:p>
          <a:p>
            <a:pPr marL="457200" indent="-457200">
              <a:buFont typeface="+mj-lt"/>
              <a:buAutoNum type="arabicPeriod"/>
            </a:pPr>
            <a:r>
              <a:rPr lang="en-US" sz="2200" b="1" dirty="0">
                <a:solidFill>
                  <a:schemeClr val="bg2">
                    <a:lumMod val="25000"/>
                  </a:schemeClr>
                </a:solidFill>
                <a:latin typeface="Calibri" panose="020F0502020204030204" pitchFamily="34" charset="0"/>
                <a:cs typeface="Calibri" panose="020F0502020204030204" pitchFamily="34" charset="0"/>
              </a:rPr>
              <a:t>Property rights are unclear</a:t>
            </a:r>
            <a:r>
              <a:rPr lang="en-US" sz="2200" dirty="0">
                <a:solidFill>
                  <a:schemeClr val="bg2">
                    <a:lumMod val="25000"/>
                  </a:schemeClr>
                </a:solidFill>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What is the minimum amount that a person must receive in order to agree to a bargain? </a:t>
            </a:r>
          </a:p>
          <a:p>
            <a:pPr marL="457200" indent="-457200">
              <a:buFont typeface="+mj-lt"/>
              <a:buAutoNum type="arabicPeriod"/>
            </a:pPr>
            <a:r>
              <a:rPr lang="en-US" sz="2200" b="1" dirty="0">
                <a:solidFill>
                  <a:schemeClr val="bg2">
                    <a:lumMod val="25000"/>
                  </a:schemeClr>
                </a:solidFill>
                <a:latin typeface="Calibri" panose="020F0502020204030204" pitchFamily="34" charset="0"/>
                <a:cs typeface="Calibri" panose="020F0502020204030204" pitchFamily="34" charset="0"/>
              </a:rPr>
              <a:t>Hold-outs</a:t>
            </a:r>
            <a:r>
              <a:rPr lang="en-US" sz="2200" dirty="0">
                <a:solidFill>
                  <a:schemeClr val="bg2">
                    <a:lumMod val="25000"/>
                  </a:schemeClr>
                </a:solidFill>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One person may strategically try to block a plan that all other people favor.</a:t>
            </a:r>
          </a:p>
          <a:p>
            <a:pPr marL="457200" indent="-457200">
              <a:buFont typeface="+mj-lt"/>
              <a:buAutoNum type="arabicPeriod"/>
            </a:pPr>
            <a:r>
              <a:rPr lang="en-US" sz="2200" b="1" dirty="0">
                <a:solidFill>
                  <a:schemeClr val="bg2">
                    <a:lumMod val="25000"/>
                  </a:schemeClr>
                </a:solidFill>
                <a:latin typeface="Calibri" panose="020F0502020204030204" pitchFamily="34" charset="0"/>
                <a:cs typeface="Calibri" panose="020F0502020204030204" pitchFamily="34" charset="0"/>
              </a:rPr>
              <a:t>No deadlines</a:t>
            </a:r>
            <a:r>
              <a:rPr lang="en-US" sz="2200" dirty="0">
                <a:solidFill>
                  <a:schemeClr val="bg2">
                    <a:lumMod val="25000"/>
                  </a:schemeClr>
                </a:solidFill>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If there are no deadlines, some parties may delay the bargaining process in order to get a higher payoff.</a:t>
            </a:r>
          </a:p>
          <a:p>
            <a:pPr>
              <a:buFont typeface="+mj-lt"/>
              <a:buAutoNum type="arabicPeriod"/>
            </a:pPr>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96C10A5C-53C7-4FFD-A67B-76DA40181CFD}" type="slidenum">
              <a:rPr lang="en-US" smtClean="0"/>
              <a:pPr/>
              <a:t>6</a:t>
            </a:fld>
            <a:endParaRPr lang="en-US" dirty="0"/>
          </a:p>
        </p:txBody>
      </p:sp>
      <p:sp>
        <p:nvSpPr>
          <p:cNvPr id="5" name="Title 1">
            <a:extLst>
              <a:ext uri="{FF2B5EF4-FFF2-40B4-BE49-F238E27FC236}">
                <a16:creationId xmlns:a16="http://schemas.microsoft.com/office/drawing/2014/main" id="{AB1EA778-89DE-1039-C661-0A6103CD799B}"/>
              </a:ext>
            </a:extLst>
          </p:cNvPr>
          <p:cNvSpPr txBox="1">
            <a:spLocks/>
          </p:cNvSpPr>
          <p:nvPr/>
        </p:nvSpPr>
        <p:spPr bwMode="auto">
          <a:xfrm>
            <a:off x="914400" y="5957886"/>
            <a:ext cx="7165974"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Cambria"/>
                <a:ea typeface="+mj-ea"/>
                <a:cs typeface="Cambria"/>
              </a:defRPr>
            </a:lvl1pPr>
            <a:lvl2pPr algn="ctr" rtl="0" eaLnBrk="0" fontAlgn="base" hangingPunct="0">
              <a:spcBef>
                <a:spcPct val="0"/>
              </a:spcBef>
              <a:spcAft>
                <a:spcPct val="0"/>
              </a:spcAft>
              <a:defRPr sz="4000">
                <a:solidFill>
                  <a:schemeClr val="tx2"/>
                </a:solidFill>
                <a:latin typeface="Times New Roman" pitchFamily="18" charset="0"/>
                <a:cs typeface="Arial" charset="0"/>
              </a:defRPr>
            </a:lvl2pPr>
            <a:lvl3pPr algn="ctr" rtl="0" eaLnBrk="0" fontAlgn="base" hangingPunct="0">
              <a:spcBef>
                <a:spcPct val="0"/>
              </a:spcBef>
              <a:spcAft>
                <a:spcPct val="0"/>
              </a:spcAft>
              <a:defRPr sz="4000">
                <a:solidFill>
                  <a:schemeClr val="tx2"/>
                </a:solidFill>
                <a:latin typeface="Times New Roman" pitchFamily="18" charset="0"/>
                <a:cs typeface="Arial" charset="0"/>
              </a:defRPr>
            </a:lvl3pPr>
            <a:lvl4pPr algn="ctr" rtl="0" eaLnBrk="0" fontAlgn="base" hangingPunct="0">
              <a:spcBef>
                <a:spcPct val="0"/>
              </a:spcBef>
              <a:spcAft>
                <a:spcPct val="0"/>
              </a:spcAft>
              <a:defRPr sz="4000">
                <a:solidFill>
                  <a:schemeClr val="tx2"/>
                </a:solidFill>
                <a:latin typeface="Times New Roman" pitchFamily="18" charset="0"/>
                <a:cs typeface="Arial" charset="0"/>
              </a:defRPr>
            </a:lvl4pPr>
            <a:lvl5pPr algn="ctr" rtl="0" eaLnBrk="0" fontAlgn="base" hangingPunct="0">
              <a:spcBef>
                <a:spcPct val="0"/>
              </a:spcBef>
              <a:spcAft>
                <a:spcPct val="0"/>
              </a:spcAft>
              <a:defRPr sz="4000">
                <a:solidFill>
                  <a:schemeClr val="tx2"/>
                </a:solidFill>
                <a:latin typeface="Times New Roman" pitchFamily="18" charset="0"/>
                <a:cs typeface="Arial" charset="0"/>
              </a:defRPr>
            </a:lvl5pPr>
            <a:lvl6pPr marL="457200" algn="ctr" rtl="0" fontAlgn="base">
              <a:spcBef>
                <a:spcPct val="0"/>
              </a:spcBef>
              <a:spcAft>
                <a:spcPct val="0"/>
              </a:spcAft>
              <a:defRPr sz="4000">
                <a:solidFill>
                  <a:schemeClr val="tx2"/>
                </a:solidFill>
                <a:latin typeface="Times New Roman" pitchFamily="18" charset="0"/>
                <a:cs typeface="Arial" charset="0"/>
              </a:defRPr>
            </a:lvl6pPr>
            <a:lvl7pPr marL="914400" algn="ctr" rtl="0" fontAlgn="base">
              <a:spcBef>
                <a:spcPct val="0"/>
              </a:spcBef>
              <a:spcAft>
                <a:spcPct val="0"/>
              </a:spcAft>
              <a:defRPr sz="4000">
                <a:solidFill>
                  <a:schemeClr val="tx2"/>
                </a:solidFill>
                <a:latin typeface="Times New Roman" pitchFamily="18" charset="0"/>
                <a:cs typeface="Arial" charset="0"/>
              </a:defRPr>
            </a:lvl7pPr>
            <a:lvl8pPr marL="1371600" algn="ctr" rtl="0" fontAlgn="base">
              <a:spcBef>
                <a:spcPct val="0"/>
              </a:spcBef>
              <a:spcAft>
                <a:spcPct val="0"/>
              </a:spcAft>
              <a:defRPr sz="4000">
                <a:solidFill>
                  <a:schemeClr val="tx2"/>
                </a:solidFill>
                <a:latin typeface="Times New Roman" pitchFamily="18" charset="0"/>
                <a:cs typeface="Arial" charset="0"/>
              </a:defRPr>
            </a:lvl8pPr>
            <a:lvl9pPr marL="1828800" algn="ctr" rtl="0" fontAlgn="base">
              <a:spcBef>
                <a:spcPct val="0"/>
              </a:spcBef>
              <a:spcAft>
                <a:spcPct val="0"/>
              </a:spcAft>
              <a:defRPr sz="4000">
                <a:solidFill>
                  <a:schemeClr val="tx2"/>
                </a:solidFill>
                <a:latin typeface="Times New Roman" pitchFamily="18" charset="0"/>
                <a:cs typeface="Arial" charset="0"/>
              </a:defRPr>
            </a:lvl9pPr>
          </a:lstStyle>
          <a:p>
            <a:pPr algn="l"/>
            <a:r>
              <a:rPr lang="en-US" sz="3200" kern="0" dirty="0">
                <a:solidFill>
                  <a:srgbClr val="34B233"/>
                </a:solidFill>
                <a:latin typeface="+mj-lt"/>
              </a:rPr>
              <a:t>Chapter 11 Addresses Each Obstacle.</a:t>
            </a:r>
          </a:p>
        </p:txBody>
      </p:sp>
    </p:spTree>
    <p:extLst>
      <p:ext uri="{BB962C8B-B14F-4D97-AF65-F5344CB8AC3E}">
        <p14:creationId xmlns:p14="http://schemas.microsoft.com/office/powerpoint/2010/main" val="76487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543800" cy="838200"/>
          </a:xfrm>
        </p:spPr>
        <p:txBody>
          <a:bodyPr/>
          <a:lstStyle/>
          <a:p>
            <a:pPr algn="l"/>
            <a:r>
              <a:rPr lang="en-US" sz="3200" dirty="0">
                <a:solidFill>
                  <a:srgbClr val="34B233"/>
                </a:solidFill>
                <a:latin typeface="+mj-lt"/>
              </a:rPr>
              <a:t>1. Leadership/Agenda Setting</a:t>
            </a:r>
          </a:p>
        </p:txBody>
      </p:sp>
      <p:sp>
        <p:nvSpPr>
          <p:cNvPr id="3" name="Content Placeholder 2"/>
          <p:cNvSpPr>
            <a:spLocks noGrp="1"/>
          </p:cNvSpPr>
          <p:nvPr>
            <p:ph idx="1"/>
          </p:nvPr>
        </p:nvSpPr>
        <p:spPr>
          <a:xfrm>
            <a:off x="38100" y="1181100"/>
            <a:ext cx="8877300" cy="5143500"/>
          </a:xfrm>
        </p:spPr>
        <p:txBody>
          <a:bodyPr/>
          <a:lstStyle/>
          <a:p>
            <a:r>
              <a:rPr lang="en-US" sz="2400" b="1" dirty="0">
                <a:solidFill>
                  <a:srgbClr val="000000"/>
                </a:solidFill>
                <a:latin typeface="+mj-lt"/>
                <a:cs typeface="Cambria"/>
              </a:rPr>
              <a:t>Automatic Stay:</a:t>
            </a:r>
            <a:r>
              <a:rPr lang="en-US" sz="2400" dirty="0">
                <a:solidFill>
                  <a:srgbClr val="000000"/>
                </a:solidFill>
                <a:latin typeface="+mj-lt"/>
                <a:cs typeface="Cambria"/>
              </a:rPr>
              <a:t> All collection efforts are stopped for as long as it takes to complete the reorganization process.</a:t>
            </a:r>
            <a:endParaRPr lang="en-US" sz="2400" b="1" dirty="0">
              <a:solidFill>
                <a:srgbClr val="000000"/>
              </a:solidFill>
              <a:latin typeface="+mj-lt"/>
              <a:cs typeface="Cambria"/>
            </a:endParaRPr>
          </a:p>
          <a:p>
            <a:endParaRPr lang="en-US" sz="2400" b="1" dirty="0">
              <a:solidFill>
                <a:srgbClr val="000000"/>
              </a:solidFill>
              <a:latin typeface="+mj-lt"/>
              <a:cs typeface="Cambria"/>
            </a:endParaRPr>
          </a:p>
          <a:p>
            <a:r>
              <a:rPr lang="en-US" sz="2400" b="1" dirty="0">
                <a:solidFill>
                  <a:srgbClr val="000000"/>
                </a:solidFill>
                <a:latin typeface="+mj-lt"/>
                <a:cs typeface="Cambria"/>
              </a:rPr>
              <a:t>The Debtor runs the business</a:t>
            </a:r>
            <a:r>
              <a:rPr lang="en-US" sz="2400" dirty="0">
                <a:solidFill>
                  <a:srgbClr val="000000"/>
                </a:solidFill>
                <a:latin typeface="+mj-lt"/>
                <a:cs typeface="Cambria"/>
              </a:rPr>
              <a:t>: Debtor-in-possession (DIP) has all the rights of a trustee and can operate the debtor’s business in bankruptcy.</a:t>
            </a:r>
          </a:p>
          <a:p>
            <a:pPr lvl="1">
              <a:buFont typeface="Courier New" panose="02070309020205020404" pitchFamily="49" charset="0"/>
              <a:buChar char="o"/>
            </a:pPr>
            <a:r>
              <a:rPr lang="en-US" sz="2000" dirty="0">
                <a:solidFill>
                  <a:srgbClr val="000000"/>
                </a:solidFill>
                <a:latin typeface="+mj-lt"/>
                <a:cs typeface="Cambria"/>
              </a:rPr>
              <a:t>A trustee will be appointed—and displace management—”</a:t>
            </a:r>
            <a:r>
              <a:rPr lang="en-US" altLang="ja-JP" sz="2000" dirty="0">
                <a:solidFill>
                  <a:srgbClr val="000000"/>
                </a:solidFill>
                <a:latin typeface="+mj-lt"/>
                <a:cs typeface="Cambria"/>
              </a:rPr>
              <a:t>for cause, including fraud, dishonesty, incompetence, or gross mismanagement … by current management.</a:t>
            </a:r>
            <a:r>
              <a:rPr lang="ja-JP" altLang="en-US" sz="2000" dirty="0">
                <a:solidFill>
                  <a:srgbClr val="000000"/>
                </a:solidFill>
                <a:latin typeface="+mj-lt"/>
                <a:cs typeface="Cambria"/>
              </a:rPr>
              <a:t>”</a:t>
            </a:r>
            <a:endParaRPr lang="en-US" altLang="ja-JP" sz="2000" dirty="0">
              <a:solidFill>
                <a:srgbClr val="000000"/>
              </a:solidFill>
              <a:latin typeface="+mj-lt"/>
              <a:cs typeface="Cambria"/>
            </a:endParaRPr>
          </a:p>
          <a:p>
            <a:pPr lvl="1"/>
            <a:endParaRPr lang="en-US" sz="2000" dirty="0">
              <a:solidFill>
                <a:srgbClr val="000000"/>
              </a:solidFill>
              <a:latin typeface="+mj-lt"/>
              <a:cs typeface="Cambria"/>
            </a:endParaRPr>
          </a:p>
          <a:p>
            <a:r>
              <a:rPr lang="en-US" sz="2400" b="1" dirty="0">
                <a:solidFill>
                  <a:srgbClr val="000000"/>
                </a:solidFill>
                <a:latin typeface="+mj-lt"/>
                <a:cs typeface="Cambria"/>
              </a:rPr>
              <a:t>Only the Debtor can propose a plan of reorganization during the first 120 days</a:t>
            </a:r>
            <a:r>
              <a:rPr lang="en-US" sz="2400" dirty="0">
                <a:solidFill>
                  <a:srgbClr val="000000"/>
                </a:solidFill>
                <a:latin typeface="+mj-lt"/>
                <a:cs typeface="Cambria"/>
              </a:rPr>
              <a:t>.  This is called the </a:t>
            </a:r>
            <a:r>
              <a:rPr lang="en-US" sz="2400" dirty="0">
                <a:latin typeface="+mj-lt"/>
                <a:cs typeface="Cambria"/>
              </a:rPr>
              <a:t>“</a:t>
            </a:r>
            <a:r>
              <a:rPr lang="en-US" sz="2400" i="1" dirty="0">
                <a:latin typeface="+mj-lt"/>
                <a:cs typeface="Cambria"/>
              </a:rPr>
              <a:t>exclusivity period</a:t>
            </a:r>
            <a:r>
              <a:rPr lang="en-US" sz="2400" dirty="0">
                <a:latin typeface="+mj-lt"/>
                <a:cs typeface="Cambria"/>
              </a:rPr>
              <a:t>.”</a:t>
            </a:r>
          </a:p>
          <a:p>
            <a:pPr lvl="1">
              <a:buFont typeface="Courier New" panose="02070309020205020404" pitchFamily="49" charset="0"/>
              <a:buChar char="o"/>
            </a:pPr>
            <a:r>
              <a:rPr lang="en-US" sz="2000" dirty="0">
                <a:solidFill>
                  <a:srgbClr val="000000"/>
                </a:solidFill>
                <a:latin typeface="+mj-lt"/>
                <a:cs typeface="Cambria"/>
              </a:rPr>
              <a:t>Can be extended up to 18 months. </a:t>
            </a:r>
          </a:p>
          <a:p>
            <a:pPr lvl="1">
              <a:buFont typeface="Courier New" panose="02070309020205020404" pitchFamily="49" charset="0"/>
              <a:buChar char="o"/>
            </a:pPr>
            <a:r>
              <a:rPr lang="en-US" sz="2000" dirty="0">
                <a:solidFill>
                  <a:srgbClr val="000000"/>
                </a:solidFill>
                <a:latin typeface="+mj-lt"/>
                <a:cs typeface="Cambria"/>
              </a:rPr>
              <a:t>Can be shortened on request of a party in interest. </a:t>
            </a:r>
          </a:p>
          <a:p>
            <a:pPr lvl="1">
              <a:buFont typeface="Courier New" panose="02070309020205020404" pitchFamily="49" charset="0"/>
              <a:buChar char="o"/>
            </a:pPr>
            <a:r>
              <a:rPr lang="en-US" sz="2000" dirty="0">
                <a:solidFill>
                  <a:srgbClr val="000000"/>
                </a:solidFill>
                <a:latin typeface="+mj-lt"/>
                <a:cs typeface="Cambria"/>
              </a:rPr>
              <a:t>After the exclusivity period ends, anyone can propose a plan. </a:t>
            </a:r>
          </a:p>
        </p:txBody>
      </p:sp>
      <p:sp>
        <p:nvSpPr>
          <p:cNvPr id="4" name="Slide Number Placeholder 3"/>
          <p:cNvSpPr>
            <a:spLocks noGrp="1"/>
          </p:cNvSpPr>
          <p:nvPr>
            <p:ph type="sldNum" sz="quarter" idx="12"/>
          </p:nvPr>
        </p:nvSpPr>
        <p:spPr/>
        <p:txBody>
          <a:bodyPr/>
          <a:lstStyle/>
          <a:p>
            <a:fld id="{96C10A5C-53C7-4FFD-A67B-76DA40181CFD}" type="slidenum">
              <a:rPr lang="en-US" smtClean="0"/>
              <a:pPr/>
              <a:t>7</a:t>
            </a:fld>
            <a:endParaRPr lang="en-US" dirty="0"/>
          </a:p>
        </p:txBody>
      </p:sp>
    </p:spTree>
    <p:extLst>
      <p:ext uri="{BB962C8B-B14F-4D97-AF65-F5344CB8AC3E}">
        <p14:creationId xmlns:p14="http://schemas.microsoft.com/office/powerpoint/2010/main" val="32161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249238"/>
            <a:ext cx="7165974" cy="944562"/>
          </a:xfrm>
        </p:spPr>
        <p:txBody>
          <a:bodyPr/>
          <a:lstStyle/>
          <a:p>
            <a:pPr algn="l"/>
            <a:r>
              <a:rPr lang="en-US" sz="3200" dirty="0">
                <a:solidFill>
                  <a:srgbClr val="34B233"/>
                </a:solidFill>
                <a:latin typeface="+mj-lt"/>
              </a:rPr>
              <a:t>2. Information</a:t>
            </a:r>
          </a:p>
        </p:txBody>
      </p:sp>
      <p:sp>
        <p:nvSpPr>
          <p:cNvPr id="3" name="Content Placeholder 2"/>
          <p:cNvSpPr>
            <a:spLocks noGrp="1"/>
          </p:cNvSpPr>
          <p:nvPr>
            <p:ph idx="1"/>
          </p:nvPr>
        </p:nvSpPr>
        <p:spPr>
          <a:xfrm>
            <a:off x="38100" y="1219200"/>
            <a:ext cx="9105900" cy="5029200"/>
          </a:xfrm>
        </p:spPr>
        <p:txBody>
          <a:bodyPr/>
          <a:lstStyle/>
          <a:p>
            <a:pPr marL="0" indent="0">
              <a:buNone/>
            </a:pPr>
            <a:r>
              <a:rPr lang="en-US" sz="2800" b="1" dirty="0">
                <a:solidFill>
                  <a:schemeClr val="bg2">
                    <a:lumMod val="25000"/>
                  </a:schemeClr>
                </a:solidFill>
                <a:latin typeface="+mj-lt"/>
              </a:rPr>
              <a:t>The court will not allow votes on a reorganization plan unless the debtor gives a “</a:t>
            </a:r>
            <a:r>
              <a:rPr lang="en-US" sz="2800" b="1" i="1" dirty="0">
                <a:latin typeface="+mj-lt"/>
              </a:rPr>
              <a:t>disclosure statement</a:t>
            </a:r>
            <a:r>
              <a:rPr lang="en-US" sz="2800" b="1" dirty="0">
                <a:latin typeface="+mj-lt"/>
              </a:rPr>
              <a:t>” to each </a:t>
            </a:r>
            <a:r>
              <a:rPr lang="en-US" sz="2800" b="1" dirty="0">
                <a:solidFill>
                  <a:schemeClr val="bg2">
                    <a:lumMod val="25000"/>
                  </a:schemeClr>
                </a:solidFill>
                <a:latin typeface="+mj-lt"/>
              </a:rPr>
              <a:t>creditor. </a:t>
            </a:r>
          </a:p>
          <a:p>
            <a:pPr lvl="1">
              <a:buFont typeface="Arial" panose="020B0604020202020204" pitchFamily="34" charset="0"/>
              <a:buChar char="•"/>
            </a:pPr>
            <a:r>
              <a:rPr lang="en-US" sz="2400" dirty="0">
                <a:latin typeface="+mj-lt"/>
              </a:rPr>
              <a:t>The “disclosure statement” describes the company and its financial problems and explains—in relatively simple English—how the reorganization plan will treat each creditor.</a:t>
            </a:r>
          </a:p>
          <a:p>
            <a:pPr lvl="1">
              <a:buFont typeface="Arial" panose="020B0604020202020204" pitchFamily="34" charset="0"/>
              <a:buChar char="•"/>
            </a:pPr>
            <a:r>
              <a:rPr lang="en-US" sz="2400" dirty="0">
                <a:latin typeface="+mj-lt"/>
              </a:rPr>
              <a:t>Much like a prospectus in a securities offering.</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8268E03C-1311-4A30-9EA4-3379C5C634AF}" type="slidenum">
              <a:rPr lang="en-US" smtClean="0"/>
              <a:pPr>
                <a:defRPr/>
              </a:pPr>
              <a:t>8</a:t>
            </a:fld>
            <a:endParaRPr lang="en-US"/>
          </a:p>
        </p:txBody>
      </p:sp>
    </p:spTree>
    <p:extLst>
      <p:ext uri="{BB962C8B-B14F-4D97-AF65-F5344CB8AC3E}">
        <p14:creationId xmlns:p14="http://schemas.microsoft.com/office/powerpoint/2010/main" val="300799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165974" cy="792162"/>
          </a:xfrm>
        </p:spPr>
        <p:txBody>
          <a:bodyPr/>
          <a:lstStyle/>
          <a:p>
            <a:pPr algn="l"/>
            <a:r>
              <a:rPr lang="en-US" sz="3200" dirty="0">
                <a:solidFill>
                  <a:srgbClr val="34B233"/>
                </a:solidFill>
              </a:rPr>
              <a:t>3. Too Many Bargainers</a:t>
            </a:r>
          </a:p>
        </p:txBody>
      </p:sp>
      <p:sp>
        <p:nvSpPr>
          <p:cNvPr id="3" name="Content Placeholder 2"/>
          <p:cNvSpPr>
            <a:spLocks noGrp="1"/>
          </p:cNvSpPr>
          <p:nvPr>
            <p:ph idx="1"/>
          </p:nvPr>
        </p:nvSpPr>
        <p:spPr>
          <a:xfrm>
            <a:off x="0" y="1181100"/>
            <a:ext cx="9144000" cy="5143500"/>
          </a:xfrm>
        </p:spPr>
        <p:txBody>
          <a:bodyPr/>
          <a:lstStyle/>
          <a:p>
            <a:pPr marL="0" indent="0">
              <a:buNone/>
            </a:pPr>
            <a:r>
              <a:rPr lang="en-US" sz="2800" b="1" dirty="0">
                <a:solidFill>
                  <a:schemeClr val="bg2">
                    <a:lumMod val="25000"/>
                  </a:schemeClr>
                </a:solidFill>
                <a:latin typeface="+mj-lt"/>
              </a:rPr>
              <a:t>Creditor tools for cooperation and coordination:</a:t>
            </a:r>
          </a:p>
          <a:p>
            <a:pPr lvl="1">
              <a:buFont typeface="Arial" panose="020B0604020202020204" pitchFamily="34" charset="0"/>
              <a:buChar char="•"/>
            </a:pPr>
            <a:r>
              <a:rPr lang="en-US" sz="2400" dirty="0">
                <a:latin typeface="+mj-lt"/>
              </a:rPr>
              <a:t>Creditors and shareholders can form committees, and agitate for change.</a:t>
            </a:r>
          </a:p>
          <a:p>
            <a:pPr lvl="2">
              <a:buFont typeface="Courier New" panose="02070309020205020404" pitchFamily="49" charset="0"/>
              <a:buChar char="o"/>
            </a:pPr>
            <a:r>
              <a:rPr lang="en-US" sz="2000" dirty="0">
                <a:solidFill>
                  <a:schemeClr val="bg2">
                    <a:lumMod val="25000"/>
                  </a:schemeClr>
                </a:solidFill>
                <a:latin typeface="+mj-lt"/>
              </a:rPr>
              <a:t>An unsecured creditors committee (UCC) is typically appointed in every case. </a:t>
            </a:r>
          </a:p>
          <a:p>
            <a:pPr lvl="3">
              <a:buFont typeface="Wingdings" pitchFamily="2" charset="2"/>
              <a:buChar char="§"/>
            </a:pPr>
            <a:r>
              <a:rPr lang="en-US" sz="1600" dirty="0">
                <a:solidFill>
                  <a:schemeClr val="bg2">
                    <a:lumMod val="25000"/>
                  </a:schemeClr>
                </a:solidFill>
                <a:latin typeface="+mj-lt"/>
              </a:rPr>
              <a:t>Committee members include creditors holding seven largest claims, if willing to serve. </a:t>
            </a:r>
          </a:p>
          <a:p>
            <a:pPr lvl="3">
              <a:buFont typeface="Wingdings" pitchFamily="2" charset="2"/>
              <a:buChar char="§"/>
            </a:pPr>
            <a:r>
              <a:rPr lang="en-US" sz="1600" dirty="0">
                <a:solidFill>
                  <a:schemeClr val="bg2">
                    <a:lumMod val="25000"/>
                  </a:schemeClr>
                </a:solidFill>
                <a:latin typeface="+mj-lt"/>
              </a:rPr>
              <a:t>The debtor pays the costs of the UCC’s lawyers and financial advisors.</a:t>
            </a:r>
          </a:p>
          <a:p>
            <a:pPr lvl="2">
              <a:buFont typeface="Courier New" panose="02070309020205020404" pitchFamily="49" charset="0"/>
              <a:buChar char="o"/>
            </a:pPr>
            <a:r>
              <a:rPr lang="en-US" sz="2000" dirty="0">
                <a:solidFill>
                  <a:schemeClr val="bg2">
                    <a:lumMod val="25000"/>
                  </a:schemeClr>
                </a:solidFill>
                <a:latin typeface="+mj-lt"/>
              </a:rPr>
              <a:t>Other committees of creditors (“ad hoc”) or </a:t>
            </a:r>
            <a:r>
              <a:rPr lang="en-US" sz="2000" dirty="0" err="1">
                <a:solidFill>
                  <a:schemeClr val="bg2">
                    <a:lumMod val="25000"/>
                  </a:schemeClr>
                </a:solidFill>
                <a:latin typeface="+mj-lt"/>
              </a:rPr>
              <a:t>equityholders</a:t>
            </a:r>
            <a:r>
              <a:rPr lang="en-US" sz="2000" dirty="0">
                <a:solidFill>
                  <a:schemeClr val="bg2">
                    <a:lumMod val="25000"/>
                  </a:schemeClr>
                </a:solidFill>
                <a:latin typeface="+mj-lt"/>
              </a:rPr>
              <a:t> can also be assembled.</a:t>
            </a:r>
          </a:p>
          <a:p>
            <a:pPr lvl="2">
              <a:buFont typeface="Arial" panose="020B0604020202020204" pitchFamily="34" charset="0"/>
              <a:buChar char="•"/>
            </a:pPr>
            <a:endParaRPr lang="en-US" sz="2000" dirty="0">
              <a:solidFill>
                <a:schemeClr val="bg2">
                  <a:lumMod val="25000"/>
                </a:schemeClr>
              </a:solidFill>
              <a:latin typeface="+mj-lt"/>
            </a:endParaRPr>
          </a:p>
          <a:p>
            <a:pPr lvl="1">
              <a:buFont typeface="Arial" panose="020B0604020202020204" pitchFamily="34" charset="0"/>
              <a:buChar char="•"/>
            </a:pPr>
            <a:r>
              <a:rPr lang="en-US" sz="2400" dirty="0">
                <a:latin typeface="+mj-lt"/>
              </a:rPr>
              <a:t>Creditors (and other parties in interest) can petition for appointment of an examiner (often to investigate fraud).</a:t>
            </a:r>
          </a:p>
          <a:p>
            <a:pPr lvl="2">
              <a:buFont typeface="Courier New" panose="02070309020205020404" pitchFamily="49" charset="0"/>
              <a:buChar char="o"/>
            </a:pPr>
            <a:r>
              <a:rPr lang="en-US" sz="2000" dirty="0">
                <a:latin typeface="+mj-lt"/>
              </a:rPr>
              <a:t>In practice, examiners are rarely appointed.</a:t>
            </a:r>
          </a:p>
          <a:p>
            <a:pPr marL="400050" lvl="1" indent="0">
              <a:buNone/>
            </a:pPr>
            <a:endParaRPr lang="en-US" sz="2000" b="1" dirty="0">
              <a:latin typeface="+mj-lt"/>
            </a:endParaRPr>
          </a:p>
          <a:p>
            <a:endParaRPr lang="en-US" sz="2400" dirty="0">
              <a:latin typeface="+mj-lt"/>
            </a:endParaRPr>
          </a:p>
        </p:txBody>
      </p:sp>
      <p:sp>
        <p:nvSpPr>
          <p:cNvPr id="4" name="Slide Number Placeholder 3"/>
          <p:cNvSpPr>
            <a:spLocks noGrp="1"/>
          </p:cNvSpPr>
          <p:nvPr>
            <p:ph type="sldNum" sz="quarter" idx="12"/>
          </p:nvPr>
        </p:nvSpPr>
        <p:spPr/>
        <p:txBody>
          <a:bodyPr/>
          <a:lstStyle/>
          <a:p>
            <a:fld id="{96C10A5C-53C7-4FFD-A67B-76DA40181CFD}" type="slidenum">
              <a:rPr lang="en-US" smtClean="0"/>
              <a:pPr/>
              <a:t>9</a:t>
            </a:fld>
            <a:endParaRPr lang="en-US" dirty="0"/>
          </a:p>
        </p:txBody>
      </p:sp>
    </p:spTree>
    <p:extLst>
      <p:ext uri="{BB962C8B-B14F-4D97-AF65-F5344CB8AC3E}">
        <p14:creationId xmlns:p14="http://schemas.microsoft.com/office/powerpoint/2010/main" val="153010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ulaw-master">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law-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ulaw-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ulaw-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ulaw-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ulaw-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ulaw-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ulaw-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ulaw-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ulaw-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ulaw-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ulaw-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ulaw-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eil">
  <a:themeElements>
    <a:clrScheme name="Weil">
      <a:dk1>
        <a:sysClr val="windowText" lastClr="000000"/>
      </a:dk1>
      <a:lt1>
        <a:sysClr val="window" lastClr="FFFFFF"/>
      </a:lt1>
      <a:dk2>
        <a:srgbClr val="454A4B"/>
      </a:dk2>
      <a:lt2>
        <a:srgbClr val="F8F8F8"/>
      </a:lt2>
      <a:accent1>
        <a:srgbClr val="CCD626"/>
      </a:accent1>
      <a:accent2>
        <a:srgbClr val="6CB535"/>
      </a:accent2>
      <a:accent3>
        <a:srgbClr val="3AAA35"/>
      </a:accent3>
      <a:accent4>
        <a:srgbClr val="009A51"/>
      </a:accent4>
      <a:accent5>
        <a:srgbClr val="BDBDBD"/>
      </a:accent5>
      <a:accent6>
        <a:srgbClr val="50545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lgn="l">
          <a:defRPr dirty="0" smtClean="0"/>
        </a:defPPr>
      </a:lstStyle>
    </a:txDef>
  </a:objectDefaults>
  <a:extraClrSchemeLst/>
  <a:extLst>
    <a:ext uri="{05A4C25C-085E-4340-85A3-A5531E510DB2}">
      <thm15:themeFamily xmlns:thm15="http://schemas.microsoft.com/office/thememl/2012/main" name="Weil" id="{B9E6FCB5-90B9-4675-87AE-6F01B2080FB3}" vid="{A013CF6A-44EE-4DC4-ABB1-DAD22B39CFD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 W E I L ! 1 0 0 7 8 7 2 0 6 . 2 < / d o c u m e n t i d >  
     < s e n d e r i d > B E R K O V I R < / s e n d e r i d >  
     < s e n d e r e m a i l > R O N I T . B E R K O V I C H @ W E I L . C O M < / s e n d e r e m a i l >  
     < l a s t m o d i f i e d > 2 0 2 5 - 1 0 - 0 6 T 0 5 : 2 9 : 1 7 . 0 0 0 0 0 0 0 - 0 4 : 0 0 < / l a s t m o d i f i e d >  
     < d a t a b a s e > W E I L < / d a t a b a s e >  
 < / p r o p e r t i e s > 
</file>

<file path=customXml/itemProps1.xml><?xml version="1.0" encoding="utf-8"?>
<ds:datastoreItem xmlns:ds="http://schemas.openxmlformats.org/officeDocument/2006/customXml" ds:itemID="{E7C3CB6F-5160-A543-9071-F2194BE158C6}">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
  <TotalTime>9917</TotalTime>
  <Words>2545</Words>
  <Application>Microsoft Macintosh PowerPoint</Application>
  <PresentationFormat>On-screen Show (4:3)</PresentationFormat>
  <Paragraphs>220</Paragraphs>
  <Slides>27</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Cambria</vt:lpstr>
      <vt:lpstr>Courier New</vt:lpstr>
      <vt:lpstr>Times New Roman</vt:lpstr>
      <vt:lpstr>Wingdings</vt:lpstr>
      <vt:lpstr>nulaw-master</vt:lpstr>
      <vt:lpstr>1_Weil</vt:lpstr>
      <vt:lpstr>Columbia and TMA-Brazil Restructuring Conference Fall 2025</vt:lpstr>
      <vt:lpstr>Panelists</vt:lpstr>
      <vt:lpstr>PowerPoint Presentation</vt:lpstr>
      <vt:lpstr>The Goal of Chapter 11 is a Reorganization Plan</vt:lpstr>
      <vt:lpstr>Chapter 11 Imposes Structure on the Bargaining Process </vt:lpstr>
      <vt:lpstr>Conceptual Overview of Chapter 11: Typical Obstacles to Successful Bargaining</vt:lpstr>
      <vt:lpstr>1. Leadership/Agenda Setting</vt:lpstr>
      <vt:lpstr>2. Information</vt:lpstr>
      <vt:lpstr>3. Too Many Bargainers</vt:lpstr>
      <vt:lpstr>3. Too Many Bargainers, cont. </vt:lpstr>
      <vt:lpstr>4. Property rights</vt:lpstr>
      <vt:lpstr>5. Hold-Up</vt:lpstr>
      <vt:lpstr>6. Deadlines</vt:lpstr>
      <vt:lpstr>Tools for Speeding Up the Process</vt:lpstr>
      <vt:lpstr>Prepackaged and Prenegotiated Plans</vt:lpstr>
      <vt:lpstr>Comparison of Chapter 11 Case Types </vt:lpstr>
      <vt:lpstr>Comparison of Chapter 11 Case Types (cont’d)</vt:lpstr>
      <vt:lpstr>Prepacks Among Large Firms (&gt;$100M in assets, 1980 dollars)</vt:lpstr>
      <vt:lpstr>Case Length is Falling</vt:lpstr>
      <vt:lpstr>363 Sales Can be a Substitute for Reorganization</vt:lpstr>
      <vt:lpstr>20-30% of Large Chapter 11s Involve Sale of Entire Firm</vt:lpstr>
      <vt:lpstr>Creditor Control Through DIP Financing</vt:lpstr>
      <vt:lpstr>DIP Financing:  DIP Orders</vt:lpstr>
      <vt:lpstr>Postpetition Borrowing (“DIP Financing”)</vt:lpstr>
      <vt:lpstr>DIP Financing:  Milestones</vt:lpstr>
      <vt:lpstr>Summary</vt:lpstr>
      <vt:lpstr>Types of U.S. Restructurings</vt:lpstr>
    </vt:vector>
  </TitlesOfParts>
  <Company>Dartmouth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Probability and Statistics</dc:title>
  <dc:creator>Patricia M. Anderson</dc:creator>
  <cp:lastModifiedBy>Edward Morrison</cp:lastModifiedBy>
  <cp:revision>354</cp:revision>
  <cp:lastPrinted>2018-01-18T14:03:37Z</cp:lastPrinted>
  <dcterms:created xsi:type="dcterms:W3CDTF">1999-10-02T17:37:41Z</dcterms:created>
  <dcterms:modified xsi:type="dcterms:W3CDTF">2025-10-08T11:46:35Z</dcterms:modified>
</cp:coreProperties>
</file>