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0.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1.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33"/>
  </p:notesMasterIdLst>
  <p:handoutMasterIdLst>
    <p:handoutMasterId r:id="rId34"/>
  </p:handoutMasterIdLst>
  <p:sldIdLst>
    <p:sldId id="256" r:id="rId4"/>
    <p:sldId id="454" r:id="rId5"/>
    <p:sldId id="1162" r:id="rId6"/>
    <p:sldId id="439" r:id="rId7"/>
    <p:sldId id="441" r:id="rId8"/>
    <p:sldId id="461" r:id="rId9"/>
    <p:sldId id="10856" r:id="rId10"/>
    <p:sldId id="1163" r:id="rId11"/>
    <p:sldId id="1164" r:id="rId12"/>
    <p:sldId id="1165" r:id="rId13"/>
    <p:sldId id="1168" r:id="rId14"/>
    <p:sldId id="1160" r:id="rId15"/>
    <p:sldId id="455" r:id="rId16"/>
    <p:sldId id="431" r:id="rId17"/>
    <p:sldId id="1169" r:id="rId18"/>
    <p:sldId id="10851" r:id="rId19"/>
    <p:sldId id="469" r:id="rId20"/>
    <p:sldId id="456" r:id="rId21"/>
    <p:sldId id="1154" r:id="rId22"/>
    <p:sldId id="1157" r:id="rId23"/>
    <p:sldId id="10852" r:id="rId24"/>
    <p:sldId id="10855" r:id="rId25"/>
    <p:sldId id="457" r:id="rId26"/>
    <p:sldId id="10853" r:id="rId27"/>
    <p:sldId id="1159" r:id="rId28"/>
    <p:sldId id="10857" r:id="rId29"/>
    <p:sldId id="10859" r:id="rId30"/>
    <p:sldId id="453" r:id="rId31"/>
    <p:sldId id="435" r:id="rId32"/>
  </p:sldIdLst>
  <p:sldSz cx="9144000" cy="6858000" type="screen4x3"/>
  <p:notesSz cx="6858000" cy="9313863"/>
  <p:custDataLst>
    <p:custData r:id="rId2"/>
    <p:tags r:id="rId35"/>
  </p:custDataLst>
  <p:defaultTextStyle>
    <a:defPPr>
      <a:defRPr lang="en-US"/>
    </a:defPPr>
    <a:lvl1pPr marL="0" algn="l" defTabSz="806681" rtl="0" eaLnBrk="1" latinLnBrk="0" hangingPunct="1">
      <a:defRPr sz="1588" kern="1200">
        <a:solidFill>
          <a:schemeClr val="tx1"/>
        </a:solidFill>
        <a:latin typeface="+mn-lt"/>
        <a:ea typeface="+mn-ea"/>
        <a:cs typeface="+mn-cs"/>
      </a:defRPr>
    </a:lvl1pPr>
    <a:lvl2pPr marL="403340" algn="l" defTabSz="806681" rtl="0" eaLnBrk="1" latinLnBrk="0" hangingPunct="1">
      <a:defRPr sz="1588" kern="1200">
        <a:solidFill>
          <a:schemeClr val="tx1"/>
        </a:solidFill>
        <a:latin typeface="+mn-lt"/>
        <a:ea typeface="+mn-ea"/>
        <a:cs typeface="+mn-cs"/>
      </a:defRPr>
    </a:lvl2pPr>
    <a:lvl3pPr marL="806681" algn="l" defTabSz="806681" rtl="0" eaLnBrk="1" latinLnBrk="0" hangingPunct="1">
      <a:defRPr sz="1588" kern="1200">
        <a:solidFill>
          <a:schemeClr val="tx1"/>
        </a:solidFill>
        <a:latin typeface="+mn-lt"/>
        <a:ea typeface="+mn-ea"/>
        <a:cs typeface="+mn-cs"/>
      </a:defRPr>
    </a:lvl3pPr>
    <a:lvl4pPr marL="1210022" algn="l" defTabSz="806681" rtl="0" eaLnBrk="1" latinLnBrk="0" hangingPunct="1">
      <a:defRPr sz="1588" kern="1200">
        <a:solidFill>
          <a:schemeClr val="tx1"/>
        </a:solidFill>
        <a:latin typeface="+mn-lt"/>
        <a:ea typeface="+mn-ea"/>
        <a:cs typeface="+mn-cs"/>
      </a:defRPr>
    </a:lvl4pPr>
    <a:lvl5pPr marL="1613361" algn="l" defTabSz="806681" rtl="0" eaLnBrk="1" latinLnBrk="0" hangingPunct="1">
      <a:defRPr sz="1588" kern="1200">
        <a:solidFill>
          <a:schemeClr val="tx1"/>
        </a:solidFill>
        <a:latin typeface="+mn-lt"/>
        <a:ea typeface="+mn-ea"/>
        <a:cs typeface="+mn-cs"/>
      </a:defRPr>
    </a:lvl5pPr>
    <a:lvl6pPr marL="2016702" algn="l" defTabSz="806681" rtl="0" eaLnBrk="1" latinLnBrk="0" hangingPunct="1">
      <a:defRPr sz="1588" kern="1200">
        <a:solidFill>
          <a:schemeClr val="tx1"/>
        </a:solidFill>
        <a:latin typeface="+mn-lt"/>
        <a:ea typeface="+mn-ea"/>
        <a:cs typeface="+mn-cs"/>
      </a:defRPr>
    </a:lvl6pPr>
    <a:lvl7pPr marL="2420042" algn="l" defTabSz="806681" rtl="0" eaLnBrk="1" latinLnBrk="0" hangingPunct="1">
      <a:defRPr sz="1588" kern="1200">
        <a:solidFill>
          <a:schemeClr val="tx1"/>
        </a:solidFill>
        <a:latin typeface="+mn-lt"/>
        <a:ea typeface="+mn-ea"/>
        <a:cs typeface="+mn-cs"/>
      </a:defRPr>
    </a:lvl7pPr>
    <a:lvl8pPr marL="2823383" algn="l" defTabSz="806681" rtl="0" eaLnBrk="1" latinLnBrk="0" hangingPunct="1">
      <a:defRPr sz="1588" kern="1200">
        <a:solidFill>
          <a:schemeClr val="tx1"/>
        </a:solidFill>
        <a:latin typeface="+mn-lt"/>
        <a:ea typeface="+mn-ea"/>
        <a:cs typeface="+mn-cs"/>
      </a:defRPr>
    </a:lvl8pPr>
    <a:lvl9pPr marL="3226723" algn="l" defTabSz="806681" rtl="0" eaLnBrk="1" latinLnBrk="0" hangingPunct="1">
      <a:defRPr sz="158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4" pos="2880" userDrawn="1">
          <p15:clr>
            <a:srgbClr val="A4A3A4"/>
          </p15:clr>
        </p15:guide>
      </p15:sldGuideLst>
    </p:ext>
    <p:ext uri="{2D200454-40CA-4A62-9FC3-DE9A4176ACB9}">
      <p15:notesGuideLst xmlns:p15="http://schemas.microsoft.com/office/powerpoint/2012/main">
        <p15:guide id="1" orient="horz" pos="2934">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12C8C85-51F0-491E-9774-3900AFEF0F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4" autoAdjust="0"/>
    <p:restoredTop sz="94609" autoAdjust="0"/>
  </p:normalViewPr>
  <p:slideViewPr>
    <p:cSldViewPr>
      <p:cViewPr varScale="1">
        <p:scale>
          <a:sx n="93" d="100"/>
          <a:sy n="93" d="100"/>
        </p:scale>
        <p:origin x="1218"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howGuides="1">
      <p:cViewPr varScale="1">
        <p:scale>
          <a:sx n="74" d="100"/>
          <a:sy n="74" d="100"/>
        </p:scale>
        <p:origin x="4014" y="72"/>
      </p:cViewPr>
      <p:guideLst>
        <p:guide orient="horz" pos="2934"/>
        <p:guide pos="2160"/>
      </p:guideLst>
    </p:cSldViewPr>
  </p:notesViewPr>
  <p:gridSpacing cx="38100" cy="381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21" Type="http://schemas.openxmlformats.org/officeDocument/2006/relationships/slide" Target="slides/slide18.xml"/><Relationship Id="rId34" Type="http://schemas.openxmlformats.org/officeDocument/2006/relationships/handoutMaster" Target="handoutMasters/handout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gs" Target="tags/tag1.xml"/><Relationship Id="rId8" Type="http://schemas.openxmlformats.org/officeDocument/2006/relationships/slide" Target="slides/slide5.xml"/><Relationship Id="rId3"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D7F4DE-4A07-41C1-BCA6-DFBDE4343E44}" type="doc">
      <dgm:prSet loTypeId="urn:microsoft.com/office/officeart/2005/8/layout/radial4" loCatId="relationship" qsTypeId="urn:microsoft.com/office/officeart/2005/8/quickstyle/simple5" qsCatId="simple" csTypeId="urn:microsoft.com/office/officeart/2005/8/colors/accent1_2" csCatId="accent1" phldr="1"/>
      <dgm:spPr/>
      <dgm:t>
        <a:bodyPr/>
        <a:lstStyle/>
        <a:p>
          <a:endParaRPr lang="en-US"/>
        </a:p>
      </dgm:t>
    </dgm:pt>
    <dgm:pt modelId="{345CDC8C-D3E5-4681-81D4-6A73A928F38D}">
      <dgm:prSet phldrT="[Text]" custT="1"/>
      <dgm:spPr/>
      <dgm:t>
        <a:bodyPr/>
        <a:lstStyle/>
        <a:p>
          <a:r>
            <a:rPr lang="en-US" sz="1100" b="1" dirty="0"/>
            <a:t>Protecting a lender’s expected recovery</a:t>
          </a:r>
        </a:p>
      </dgm:t>
    </dgm:pt>
    <dgm:pt modelId="{576E0FF1-FE8B-400C-8449-29AB8E3FCCA7}" type="parTrans" cxnId="{E8F3CB15-E7CD-4147-B237-4120A0E459D7}">
      <dgm:prSet/>
      <dgm:spPr/>
      <dgm:t>
        <a:bodyPr/>
        <a:lstStyle/>
        <a:p>
          <a:endParaRPr lang="en-US"/>
        </a:p>
      </dgm:t>
    </dgm:pt>
    <dgm:pt modelId="{1D3988D6-F4D3-41F1-B820-8BE95775C338}" type="sibTrans" cxnId="{E8F3CB15-E7CD-4147-B237-4120A0E459D7}">
      <dgm:prSet/>
      <dgm:spPr/>
      <dgm:t>
        <a:bodyPr/>
        <a:lstStyle/>
        <a:p>
          <a:endParaRPr lang="en-US"/>
        </a:p>
      </dgm:t>
    </dgm:pt>
    <dgm:pt modelId="{A05390E1-8FFB-4E2D-ADBC-FD93115D0531}">
      <dgm:prSet phldrT="[Text]" custT="1"/>
      <dgm:spPr/>
      <dgm:t>
        <a:bodyPr/>
        <a:lstStyle/>
        <a:p>
          <a:r>
            <a:rPr lang="en-US" sz="1100" b="1" dirty="0"/>
            <a:t>Preventing loss of collateral and guarantees</a:t>
          </a:r>
        </a:p>
        <a:p>
          <a:endParaRPr lang="en-US" sz="1100" dirty="0"/>
        </a:p>
        <a:p>
          <a:r>
            <a:rPr lang="en-US" sz="1100" dirty="0"/>
            <a:t>Ensuring that the value of the credit support package is not diminished</a:t>
          </a:r>
        </a:p>
      </dgm:t>
    </dgm:pt>
    <dgm:pt modelId="{5FFC2FD1-6438-4190-947B-DF89FEA3181D}" type="parTrans" cxnId="{4242AF89-59AC-4404-8D19-BB86EE50D7AC}">
      <dgm:prSet/>
      <dgm:spPr/>
      <dgm:t>
        <a:bodyPr/>
        <a:lstStyle/>
        <a:p>
          <a:endParaRPr lang="en-US"/>
        </a:p>
      </dgm:t>
    </dgm:pt>
    <dgm:pt modelId="{8DB94D1F-2DCC-46D9-B7C6-72C5392B8F96}" type="sibTrans" cxnId="{4242AF89-59AC-4404-8D19-BB86EE50D7AC}">
      <dgm:prSet/>
      <dgm:spPr/>
      <dgm:t>
        <a:bodyPr/>
        <a:lstStyle/>
        <a:p>
          <a:endParaRPr lang="en-US"/>
        </a:p>
      </dgm:t>
    </dgm:pt>
    <dgm:pt modelId="{DD7ADE51-ABA2-4984-94F1-E7DC5BBCEB1D}">
      <dgm:prSet phldrT="[Text]" custT="1"/>
      <dgm:spPr/>
      <dgm:t>
        <a:bodyPr/>
        <a:lstStyle/>
        <a:p>
          <a:r>
            <a:rPr lang="en-US" sz="1100" b="1" dirty="0"/>
            <a:t>Preserving payment and lien priority</a:t>
          </a:r>
        </a:p>
        <a:p>
          <a:endParaRPr lang="en-US" sz="1100" dirty="0"/>
        </a:p>
        <a:p>
          <a:r>
            <a:rPr lang="en-US" sz="1100" dirty="0"/>
            <a:t>Ensuring that the priority of the lender’s claim against the credit support package is not layered</a:t>
          </a:r>
        </a:p>
      </dgm:t>
    </dgm:pt>
    <dgm:pt modelId="{A537D2AD-30A0-415E-A321-768526829BB9}" type="parTrans" cxnId="{9B1E3D6D-9A4E-454C-9509-FE92735ED70C}">
      <dgm:prSet/>
      <dgm:spPr/>
      <dgm:t>
        <a:bodyPr/>
        <a:lstStyle/>
        <a:p>
          <a:endParaRPr lang="en-US"/>
        </a:p>
      </dgm:t>
    </dgm:pt>
    <dgm:pt modelId="{90975963-5744-4256-B4F2-F6802CC8F11F}" type="sibTrans" cxnId="{9B1E3D6D-9A4E-454C-9509-FE92735ED70C}">
      <dgm:prSet/>
      <dgm:spPr/>
      <dgm:t>
        <a:bodyPr/>
        <a:lstStyle/>
        <a:p>
          <a:endParaRPr lang="en-US"/>
        </a:p>
      </dgm:t>
    </dgm:pt>
    <dgm:pt modelId="{72444E64-0511-4DEC-B951-321CD167043C}">
      <dgm:prSet phldrT="[Text]" custT="1"/>
      <dgm:spPr/>
      <dgm:t>
        <a:bodyPr/>
        <a:lstStyle/>
        <a:p>
          <a:r>
            <a:rPr lang="en-US" sz="1100" b="1" dirty="0"/>
            <a:t>Limiting multiplier claims</a:t>
          </a:r>
        </a:p>
        <a:p>
          <a:endParaRPr lang="en-US" sz="1100" dirty="0"/>
        </a:p>
        <a:p>
          <a:r>
            <a:rPr lang="en-US" sz="1100" dirty="0"/>
            <a:t>Ensuring that other creditors do not obtain claims against the credit support package in excess of prescribed limits</a:t>
          </a:r>
        </a:p>
      </dgm:t>
    </dgm:pt>
    <dgm:pt modelId="{788D433D-3B22-45BE-9E8D-A88D40B9E99D}" type="parTrans" cxnId="{7E8149ED-BFE6-4294-A25B-54FCF3C910D9}">
      <dgm:prSet/>
      <dgm:spPr/>
      <dgm:t>
        <a:bodyPr/>
        <a:lstStyle/>
        <a:p>
          <a:endParaRPr lang="en-US"/>
        </a:p>
      </dgm:t>
    </dgm:pt>
    <dgm:pt modelId="{057FEBA7-D803-41BC-9900-B5F798CA79F3}" type="sibTrans" cxnId="{7E8149ED-BFE6-4294-A25B-54FCF3C910D9}">
      <dgm:prSet/>
      <dgm:spPr/>
      <dgm:t>
        <a:bodyPr/>
        <a:lstStyle/>
        <a:p>
          <a:endParaRPr lang="en-US"/>
        </a:p>
      </dgm:t>
    </dgm:pt>
    <dgm:pt modelId="{48A5A53A-80FC-45C2-858C-7B6A2EDF4494}" type="pres">
      <dgm:prSet presAssocID="{C8D7F4DE-4A07-41C1-BCA6-DFBDE4343E44}" presName="cycle" presStyleCnt="0">
        <dgm:presLayoutVars>
          <dgm:chMax val="1"/>
          <dgm:dir/>
          <dgm:animLvl val="ctr"/>
          <dgm:resizeHandles val="exact"/>
        </dgm:presLayoutVars>
      </dgm:prSet>
      <dgm:spPr/>
    </dgm:pt>
    <dgm:pt modelId="{1AA52053-A2D8-4EFF-960F-E6843E67C78E}" type="pres">
      <dgm:prSet presAssocID="{345CDC8C-D3E5-4681-81D4-6A73A928F38D}" presName="centerShape" presStyleLbl="node0" presStyleIdx="0" presStyleCnt="1" custScaleX="70990" custScaleY="65706"/>
      <dgm:spPr/>
    </dgm:pt>
    <dgm:pt modelId="{3DD96808-3EE4-43B1-8C33-64FC0F57238C}" type="pres">
      <dgm:prSet presAssocID="{5FFC2FD1-6438-4190-947B-DF89FEA3181D}" presName="parTrans" presStyleLbl="bgSibTrans2D1" presStyleIdx="0" presStyleCnt="3" custScaleY="69442"/>
      <dgm:spPr/>
    </dgm:pt>
    <dgm:pt modelId="{32BB4554-A93F-46CF-8DF6-7575EF05DA17}" type="pres">
      <dgm:prSet presAssocID="{A05390E1-8FFB-4E2D-ADBC-FD93115D0531}" presName="node" presStyleLbl="node1" presStyleIdx="0" presStyleCnt="3" custScaleX="120181" custScaleY="86407" custRadScaleRad="112646" custRadScaleInc="-13869">
        <dgm:presLayoutVars>
          <dgm:bulletEnabled val="1"/>
        </dgm:presLayoutVars>
      </dgm:prSet>
      <dgm:spPr/>
    </dgm:pt>
    <dgm:pt modelId="{66379348-8D4D-47BC-841A-6C5E51EDABF9}" type="pres">
      <dgm:prSet presAssocID="{A537D2AD-30A0-415E-A321-768526829BB9}" presName="parTrans" presStyleLbl="bgSibTrans2D1" presStyleIdx="1" presStyleCnt="3" custScaleY="60899"/>
      <dgm:spPr/>
    </dgm:pt>
    <dgm:pt modelId="{2E45286A-5311-4476-93D8-41A6403DCC2C}" type="pres">
      <dgm:prSet presAssocID="{DD7ADE51-ABA2-4984-94F1-E7DC5BBCEB1D}" presName="node" presStyleLbl="node1" presStyleIdx="1" presStyleCnt="3" custScaleX="133080" custRadScaleRad="105350" custRadScaleInc="-400">
        <dgm:presLayoutVars>
          <dgm:bulletEnabled val="1"/>
        </dgm:presLayoutVars>
      </dgm:prSet>
      <dgm:spPr/>
    </dgm:pt>
    <dgm:pt modelId="{7559702F-B2CE-430E-9A4F-BDF7043EF0A3}" type="pres">
      <dgm:prSet presAssocID="{788D433D-3B22-45BE-9E8D-A88D40B9E99D}" presName="parTrans" presStyleLbl="bgSibTrans2D1" presStyleIdx="2" presStyleCnt="3" custScaleY="68710"/>
      <dgm:spPr/>
    </dgm:pt>
    <dgm:pt modelId="{F184627F-1808-4E0D-866D-3915E2839463}" type="pres">
      <dgm:prSet presAssocID="{72444E64-0511-4DEC-B951-321CD167043C}" presName="node" presStyleLbl="node1" presStyleIdx="2" presStyleCnt="3" custScaleX="132895" custScaleY="112496" custRadScaleRad="110778" custRadScaleInc="14853">
        <dgm:presLayoutVars>
          <dgm:bulletEnabled val="1"/>
        </dgm:presLayoutVars>
      </dgm:prSet>
      <dgm:spPr/>
    </dgm:pt>
  </dgm:ptLst>
  <dgm:cxnLst>
    <dgm:cxn modelId="{E8F3CB15-E7CD-4147-B237-4120A0E459D7}" srcId="{C8D7F4DE-4A07-41C1-BCA6-DFBDE4343E44}" destId="{345CDC8C-D3E5-4681-81D4-6A73A928F38D}" srcOrd="0" destOrd="0" parTransId="{576E0FF1-FE8B-400C-8449-29AB8E3FCCA7}" sibTransId="{1D3988D6-F4D3-41F1-B820-8BE95775C338}"/>
    <dgm:cxn modelId="{BD594F33-33D3-4E6F-A04F-6E2E0A1E6D24}" type="presOf" srcId="{788D433D-3B22-45BE-9E8D-A88D40B9E99D}" destId="{7559702F-B2CE-430E-9A4F-BDF7043EF0A3}" srcOrd="0" destOrd="0" presId="urn:microsoft.com/office/officeart/2005/8/layout/radial4"/>
    <dgm:cxn modelId="{39A99740-B162-4057-A3F1-0AD084ABC844}" type="presOf" srcId="{345CDC8C-D3E5-4681-81D4-6A73A928F38D}" destId="{1AA52053-A2D8-4EFF-960F-E6843E67C78E}" srcOrd="0" destOrd="0" presId="urn:microsoft.com/office/officeart/2005/8/layout/radial4"/>
    <dgm:cxn modelId="{9B1E3D6D-9A4E-454C-9509-FE92735ED70C}" srcId="{345CDC8C-D3E5-4681-81D4-6A73A928F38D}" destId="{DD7ADE51-ABA2-4984-94F1-E7DC5BBCEB1D}" srcOrd="1" destOrd="0" parTransId="{A537D2AD-30A0-415E-A321-768526829BB9}" sibTransId="{90975963-5744-4256-B4F2-F6802CC8F11F}"/>
    <dgm:cxn modelId="{6B7C9680-CA4B-448B-9BC9-4460E602603E}" type="presOf" srcId="{A05390E1-8FFB-4E2D-ADBC-FD93115D0531}" destId="{32BB4554-A93F-46CF-8DF6-7575EF05DA17}" srcOrd="0" destOrd="0" presId="urn:microsoft.com/office/officeart/2005/8/layout/radial4"/>
    <dgm:cxn modelId="{FB2F6487-5E98-4204-AA14-5BB00140E7CE}" type="presOf" srcId="{C8D7F4DE-4A07-41C1-BCA6-DFBDE4343E44}" destId="{48A5A53A-80FC-45C2-858C-7B6A2EDF4494}" srcOrd="0" destOrd="0" presId="urn:microsoft.com/office/officeart/2005/8/layout/radial4"/>
    <dgm:cxn modelId="{8F2A8289-718C-45AF-88E1-76A1EECF0294}" type="presOf" srcId="{72444E64-0511-4DEC-B951-321CD167043C}" destId="{F184627F-1808-4E0D-866D-3915E2839463}" srcOrd="0" destOrd="0" presId="urn:microsoft.com/office/officeart/2005/8/layout/radial4"/>
    <dgm:cxn modelId="{4242AF89-59AC-4404-8D19-BB86EE50D7AC}" srcId="{345CDC8C-D3E5-4681-81D4-6A73A928F38D}" destId="{A05390E1-8FFB-4E2D-ADBC-FD93115D0531}" srcOrd="0" destOrd="0" parTransId="{5FFC2FD1-6438-4190-947B-DF89FEA3181D}" sibTransId="{8DB94D1F-2DCC-46D9-B7C6-72C5392B8F96}"/>
    <dgm:cxn modelId="{68C0278D-5CF0-4010-924E-C1EC25BB1A1A}" type="presOf" srcId="{5FFC2FD1-6438-4190-947B-DF89FEA3181D}" destId="{3DD96808-3EE4-43B1-8C33-64FC0F57238C}" srcOrd="0" destOrd="0" presId="urn:microsoft.com/office/officeart/2005/8/layout/radial4"/>
    <dgm:cxn modelId="{CA8329B6-ADC4-4F35-A8E3-3B1B3118CB8B}" type="presOf" srcId="{A537D2AD-30A0-415E-A321-768526829BB9}" destId="{66379348-8D4D-47BC-841A-6C5E51EDABF9}" srcOrd="0" destOrd="0" presId="urn:microsoft.com/office/officeart/2005/8/layout/radial4"/>
    <dgm:cxn modelId="{9DAFB4C2-3AD9-4846-B80C-A1576C6EDFA5}" type="presOf" srcId="{DD7ADE51-ABA2-4984-94F1-E7DC5BBCEB1D}" destId="{2E45286A-5311-4476-93D8-41A6403DCC2C}" srcOrd="0" destOrd="0" presId="urn:microsoft.com/office/officeart/2005/8/layout/radial4"/>
    <dgm:cxn modelId="{7E8149ED-BFE6-4294-A25B-54FCF3C910D9}" srcId="{345CDC8C-D3E5-4681-81D4-6A73A928F38D}" destId="{72444E64-0511-4DEC-B951-321CD167043C}" srcOrd="2" destOrd="0" parTransId="{788D433D-3B22-45BE-9E8D-A88D40B9E99D}" sibTransId="{057FEBA7-D803-41BC-9900-B5F798CA79F3}"/>
    <dgm:cxn modelId="{112B4FEC-5289-4957-BB26-C9B95D27E508}" type="presParOf" srcId="{48A5A53A-80FC-45C2-858C-7B6A2EDF4494}" destId="{1AA52053-A2D8-4EFF-960F-E6843E67C78E}" srcOrd="0" destOrd="0" presId="urn:microsoft.com/office/officeart/2005/8/layout/radial4"/>
    <dgm:cxn modelId="{EFC0E702-7C7C-41C9-8EE2-329C8DB7876F}" type="presParOf" srcId="{48A5A53A-80FC-45C2-858C-7B6A2EDF4494}" destId="{3DD96808-3EE4-43B1-8C33-64FC0F57238C}" srcOrd="1" destOrd="0" presId="urn:microsoft.com/office/officeart/2005/8/layout/radial4"/>
    <dgm:cxn modelId="{D3D07CE4-ACC1-40FD-BD67-1FA274D2CF77}" type="presParOf" srcId="{48A5A53A-80FC-45C2-858C-7B6A2EDF4494}" destId="{32BB4554-A93F-46CF-8DF6-7575EF05DA17}" srcOrd="2" destOrd="0" presId="urn:microsoft.com/office/officeart/2005/8/layout/radial4"/>
    <dgm:cxn modelId="{CDF12131-E99D-458C-A3E2-F28CCA1A96F1}" type="presParOf" srcId="{48A5A53A-80FC-45C2-858C-7B6A2EDF4494}" destId="{66379348-8D4D-47BC-841A-6C5E51EDABF9}" srcOrd="3" destOrd="0" presId="urn:microsoft.com/office/officeart/2005/8/layout/radial4"/>
    <dgm:cxn modelId="{4783FFE7-88B5-4569-8D3F-EE6CE65675D2}" type="presParOf" srcId="{48A5A53A-80FC-45C2-858C-7B6A2EDF4494}" destId="{2E45286A-5311-4476-93D8-41A6403DCC2C}" srcOrd="4" destOrd="0" presId="urn:microsoft.com/office/officeart/2005/8/layout/radial4"/>
    <dgm:cxn modelId="{5A4730C3-4B8B-48A4-85CB-38C2E4CA6AEA}" type="presParOf" srcId="{48A5A53A-80FC-45C2-858C-7B6A2EDF4494}" destId="{7559702F-B2CE-430E-9A4F-BDF7043EF0A3}" srcOrd="5" destOrd="0" presId="urn:microsoft.com/office/officeart/2005/8/layout/radial4"/>
    <dgm:cxn modelId="{18F85C15-C1A6-47DC-8385-8135BDB3ACA3}" type="presParOf" srcId="{48A5A53A-80FC-45C2-858C-7B6A2EDF4494}" destId="{F184627F-1808-4E0D-866D-3915E2839463}"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3F77907-CBBA-44C6-8002-0EF0FBFF0F1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5377758-F34C-4CD6-9E2B-4962ACBD936D}">
      <dgm:prSet phldrT="[Text]" custT="1"/>
      <dgm:spPr/>
      <dgm:t>
        <a:bodyPr/>
        <a:lstStyle/>
        <a:p>
          <a:r>
            <a:rPr lang="en-US" sz="1200" b="1" dirty="0"/>
            <a:t>Debt, lien and investment covenants</a:t>
          </a:r>
        </a:p>
      </dgm:t>
    </dgm:pt>
    <dgm:pt modelId="{8BD24B28-96B2-4001-9E60-507659458F50}" type="parTrans" cxnId="{5DA8B040-0EC4-43B6-9E60-E0D601788CE3}">
      <dgm:prSet/>
      <dgm:spPr/>
      <dgm:t>
        <a:bodyPr/>
        <a:lstStyle/>
        <a:p>
          <a:endParaRPr lang="en-US"/>
        </a:p>
      </dgm:t>
    </dgm:pt>
    <dgm:pt modelId="{ACCC509C-6F83-4D69-AA66-5EEC8AB796AE}" type="sibTrans" cxnId="{5DA8B040-0EC4-43B6-9E60-E0D601788CE3}">
      <dgm:prSet/>
      <dgm:spPr/>
      <dgm:t>
        <a:bodyPr/>
        <a:lstStyle/>
        <a:p>
          <a:endParaRPr lang="en-US"/>
        </a:p>
      </dgm:t>
    </dgm:pt>
    <dgm:pt modelId="{59099A75-CE69-4D1C-AFD1-06DBF78E9795}">
      <dgm:prSet phldrT="[Text]" custT="1"/>
      <dgm:spPr/>
      <dgm:t>
        <a:bodyPr/>
        <a:lstStyle/>
        <a:p>
          <a:pPr>
            <a:spcAft>
              <a:spcPts val="800"/>
            </a:spcAft>
          </a:pPr>
          <a:r>
            <a:rPr lang="en-US" sz="1050" dirty="0"/>
            <a:t>If </a:t>
          </a:r>
          <a:r>
            <a:rPr lang="en-US" sz="1050" dirty="0" err="1"/>
            <a:t>ShellCo</a:t>
          </a:r>
          <a:r>
            <a:rPr lang="en-US" sz="1050" dirty="0"/>
            <a:t> is to be a restricted subsidiary, is there capacity under the existing documents for a non-guarantor to incur new debt (general basket, foreign subsidiary basket, non-guarantor debt basket, ratio-based capacity)?</a:t>
          </a:r>
        </a:p>
      </dgm:t>
    </dgm:pt>
    <dgm:pt modelId="{35463BFD-7618-470D-BFFD-7002AA8728C8}" type="parTrans" cxnId="{C681CB25-3EF2-4360-9EEA-818652CE00C3}">
      <dgm:prSet/>
      <dgm:spPr/>
      <dgm:t>
        <a:bodyPr/>
        <a:lstStyle/>
        <a:p>
          <a:endParaRPr lang="en-US"/>
        </a:p>
      </dgm:t>
    </dgm:pt>
    <dgm:pt modelId="{E9C4CCC8-1938-45D7-983B-098E80DAB3A2}" type="sibTrans" cxnId="{C681CB25-3EF2-4360-9EEA-818652CE00C3}">
      <dgm:prSet/>
      <dgm:spPr/>
      <dgm:t>
        <a:bodyPr/>
        <a:lstStyle/>
        <a:p>
          <a:endParaRPr lang="en-US"/>
        </a:p>
      </dgm:t>
    </dgm:pt>
    <dgm:pt modelId="{C837A42B-2790-443E-8D5D-804416D35542}">
      <dgm:prSet phldrT="[Text]" custT="1"/>
      <dgm:spPr/>
      <dgm:t>
        <a:bodyPr/>
        <a:lstStyle/>
        <a:p>
          <a:r>
            <a:rPr lang="en-US" sz="1200" b="1" dirty="0"/>
            <a:t>Excluded subsidiaries / collateral</a:t>
          </a:r>
        </a:p>
      </dgm:t>
    </dgm:pt>
    <dgm:pt modelId="{1DDED880-170F-4AE6-81B9-208CFAFD7F8E}" type="parTrans" cxnId="{252EBAE4-DBA6-4A3F-93EB-D9D0F1CDD62B}">
      <dgm:prSet/>
      <dgm:spPr/>
      <dgm:t>
        <a:bodyPr/>
        <a:lstStyle/>
        <a:p>
          <a:endParaRPr lang="en-US"/>
        </a:p>
      </dgm:t>
    </dgm:pt>
    <dgm:pt modelId="{0C830A6B-AD92-436E-AD13-B52904E563B7}" type="sibTrans" cxnId="{252EBAE4-DBA6-4A3F-93EB-D9D0F1CDD62B}">
      <dgm:prSet/>
      <dgm:spPr/>
      <dgm:t>
        <a:bodyPr/>
        <a:lstStyle/>
        <a:p>
          <a:endParaRPr lang="en-US"/>
        </a:p>
      </dgm:t>
    </dgm:pt>
    <dgm:pt modelId="{01E3535A-7DEC-4DAA-B48D-A60F34727B5D}">
      <dgm:prSet phldrT="[Text]" custT="1"/>
      <dgm:spPr/>
      <dgm:t>
        <a:bodyPr/>
        <a:lstStyle/>
        <a:p>
          <a:pPr>
            <a:spcAft>
              <a:spcPts val="800"/>
            </a:spcAft>
          </a:pPr>
          <a:r>
            <a:rPr lang="en-US" sz="1050" dirty="0"/>
            <a:t>In order to prevent a pari-plus transaction, lenders should consider the categories of excluded subsidiaries and collateral and whether any such excluded subsidiary or collateral has significant value such that it could provide credit support for new indebtedness in the future.</a:t>
          </a:r>
        </a:p>
      </dgm:t>
    </dgm:pt>
    <dgm:pt modelId="{5D9199FA-2086-4E20-AEFD-917565F840BF}" type="parTrans" cxnId="{F1DDA5FF-6466-4AB1-A08D-19F741DC7C36}">
      <dgm:prSet/>
      <dgm:spPr/>
      <dgm:t>
        <a:bodyPr/>
        <a:lstStyle/>
        <a:p>
          <a:endParaRPr lang="en-US"/>
        </a:p>
      </dgm:t>
    </dgm:pt>
    <dgm:pt modelId="{EEA7BB26-3C3E-4D86-A26D-CF4D41920D40}" type="sibTrans" cxnId="{F1DDA5FF-6466-4AB1-A08D-19F741DC7C36}">
      <dgm:prSet/>
      <dgm:spPr/>
      <dgm:t>
        <a:bodyPr/>
        <a:lstStyle/>
        <a:p>
          <a:endParaRPr lang="en-US"/>
        </a:p>
      </dgm:t>
    </dgm:pt>
    <dgm:pt modelId="{570155EB-F6EC-4B30-B7CD-FC4F5FA92216}">
      <dgm:prSet custT="1"/>
      <dgm:spPr/>
      <dgm:t>
        <a:bodyPr/>
        <a:lstStyle/>
        <a:p>
          <a:pPr>
            <a:spcAft>
              <a:spcPts val="800"/>
            </a:spcAft>
          </a:pPr>
          <a:r>
            <a:rPr lang="en-US" sz="1050" dirty="0"/>
            <a:t>Is there capacity under the existing documents for restricted group members to guarantee the new debt (general basket, ratio-based capacity, intercompany guarantee basket)?</a:t>
          </a:r>
        </a:p>
      </dgm:t>
    </dgm:pt>
    <dgm:pt modelId="{5693C748-C25A-42A9-8BD2-7B0B32C07370}" type="parTrans" cxnId="{063722FB-3284-46C7-8C78-E8106E1CAADD}">
      <dgm:prSet/>
      <dgm:spPr/>
      <dgm:t>
        <a:bodyPr/>
        <a:lstStyle/>
        <a:p>
          <a:endParaRPr lang="en-US"/>
        </a:p>
      </dgm:t>
    </dgm:pt>
    <dgm:pt modelId="{99C469B4-1E05-4EE8-B389-74E69F954681}" type="sibTrans" cxnId="{063722FB-3284-46C7-8C78-E8106E1CAADD}">
      <dgm:prSet/>
      <dgm:spPr/>
      <dgm:t>
        <a:bodyPr/>
        <a:lstStyle/>
        <a:p>
          <a:endParaRPr lang="en-US"/>
        </a:p>
      </dgm:t>
    </dgm:pt>
    <dgm:pt modelId="{511551AF-3D61-4F59-B2F5-655E63C7BE51}">
      <dgm:prSet custT="1"/>
      <dgm:spPr/>
      <dgm:t>
        <a:bodyPr/>
        <a:lstStyle/>
        <a:p>
          <a:pPr>
            <a:spcAft>
              <a:spcPts val="800"/>
            </a:spcAft>
          </a:pPr>
          <a:r>
            <a:rPr lang="en-US" sz="1050" dirty="0"/>
            <a:t>Is there capacity under the existing documents for </a:t>
          </a:r>
          <a:r>
            <a:rPr lang="en-US" sz="1050" dirty="0" err="1"/>
            <a:t>ShellCo’s</a:t>
          </a:r>
          <a:r>
            <a:rPr lang="en-US" sz="1050" dirty="0"/>
            <a:t> parent to borrow the intercompany loan (general basket, ratio-based capacity)?</a:t>
          </a:r>
        </a:p>
      </dgm:t>
    </dgm:pt>
    <dgm:pt modelId="{84280067-1867-403A-80FA-6DBDB0967EE2}" type="parTrans" cxnId="{0193A665-B360-47E9-9DFC-F08A0D8ED08A}">
      <dgm:prSet/>
      <dgm:spPr/>
      <dgm:t>
        <a:bodyPr/>
        <a:lstStyle/>
        <a:p>
          <a:endParaRPr lang="en-US"/>
        </a:p>
      </dgm:t>
    </dgm:pt>
    <dgm:pt modelId="{07C176A6-9145-4D16-966A-7C53471BC633}" type="sibTrans" cxnId="{0193A665-B360-47E9-9DFC-F08A0D8ED08A}">
      <dgm:prSet/>
      <dgm:spPr/>
      <dgm:t>
        <a:bodyPr/>
        <a:lstStyle/>
        <a:p>
          <a:endParaRPr lang="en-US"/>
        </a:p>
      </dgm:t>
    </dgm:pt>
    <dgm:pt modelId="{78B86F0D-705D-4870-8F75-DCE2F6B6449B}">
      <dgm:prSet custT="1"/>
      <dgm:spPr/>
      <dgm:t>
        <a:bodyPr/>
        <a:lstStyle/>
        <a:p>
          <a:pPr>
            <a:spcAft>
              <a:spcPts val="800"/>
            </a:spcAft>
          </a:pPr>
          <a:r>
            <a:rPr lang="en-US" sz="1050" dirty="0"/>
            <a:t>Is there investment capacity for the restricted subsidiaries to guarantee the new debt?</a:t>
          </a:r>
        </a:p>
      </dgm:t>
    </dgm:pt>
    <dgm:pt modelId="{015CC138-8306-4F2A-8CF5-8DF1D2DBDF25}" type="parTrans" cxnId="{2ACACC74-3A7F-4710-94AD-3FADFF481723}">
      <dgm:prSet/>
      <dgm:spPr/>
      <dgm:t>
        <a:bodyPr/>
        <a:lstStyle/>
        <a:p>
          <a:endParaRPr lang="en-US"/>
        </a:p>
      </dgm:t>
    </dgm:pt>
    <dgm:pt modelId="{7AD6EF03-C0A9-422A-9895-B6C52775C72C}" type="sibTrans" cxnId="{2ACACC74-3A7F-4710-94AD-3FADFF481723}">
      <dgm:prSet/>
      <dgm:spPr/>
      <dgm:t>
        <a:bodyPr/>
        <a:lstStyle/>
        <a:p>
          <a:endParaRPr lang="en-US"/>
        </a:p>
      </dgm:t>
    </dgm:pt>
    <dgm:pt modelId="{4CF7202C-88AE-428E-AD1F-5E3E250F1494}">
      <dgm:prSet phldrT="[Text]" custT="1"/>
      <dgm:spPr/>
      <dgm:t>
        <a:bodyPr/>
        <a:lstStyle/>
        <a:p>
          <a:pPr>
            <a:spcAft>
              <a:spcPts val="800"/>
            </a:spcAft>
          </a:pPr>
          <a:r>
            <a:rPr lang="en-US" sz="1050" dirty="0"/>
            <a:t> For example, foreign subsidiaries / collateral are often excluded because of the time and expense that is required to obtain foreign guarantees and perfect a security interest in foreign collateral, but if a significant portion of the borrower’s business is conducted or located outside of the U.S., excluding foreign subsidiaries /collateral could present the borrower with the opportunity to engage in a pari-plus transaction.</a:t>
          </a:r>
        </a:p>
      </dgm:t>
    </dgm:pt>
    <dgm:pt modelId="{4B4F724F-CEBC-4844-BC52-6E5AFD9DC541}" type="parTrans" cxnId="{AE05C440-5978-4270-A1AF-E75505A47BD4}">
      <dgm:prSet/>
      <dgm:spPr/>
      <dgm:t>
        <a:bodyPr/>
        <a:lstStyle/>
        <a:p>
          <a:endParaRPr lang="en-US"/>
        </a:p>
      </dgm:t>
    </dgm:pt>
    <dgm:pt modelId="{A422B205-EACD-43F1-AA38-C2C9D399E171}" type="sibTrans" cxnId="{AE05C440-5978-4270-A1AF-E75505A47BD4}">
      <dgm:prSet/>
      <dgm:spPr/>
      <dgm:t>
        <a:bodyPr/>
        <a:lstStyle/>
        <a:p>
          <a:endParaRPr lang="en-US"/>
        </a:p>
      </dgm:t>
    </dgm:pt>
    <dgm:pt modelId="{DE173F7C-598E-4972-9301-5CD70B5EF78B}" type="pres">
      <dgm:prSet presAssocID="{93F77907-CBBA-44C6-8002-0EF0FBFF0F10}" presName="linear" presStyleCnt="0">
        <dgm:presLayoutVars>
          <dgm:dir/>
          <dgm:animLvl val="lvl"/>
          <dgm:resizeHandles val="exact"/>
        </dgm:presLayoutVars>
      </dgm:prSet>
      <dgm:spPr/>
    </dgm:pt>
    <dgm:pt modelId="{67FE997D-99F9-4F78-809B-7C34D1C775AA}" type="pres">
      <dgm:prSet presAssocID="{A5377758-F34C-4CD6-9E2B-4962ACBD936D}" presName="parentLin" presStyleCnt="0"/>
      <dgm:spPr/>
    </dgm:pt>
    <dgm:pt modelId="{62C0CA8A-959B-4D61-B9A7-ABA0F9227B3F}" type="pres">
      <dgm:prSet presAssocID="{A5377758-F34C-4CD6-9E2B-4962ACBD936D}" presName="parentLeftMargin" presStyleLbl="node1" presStyleIdx="0" presStyleCnt="2"/>
      <dgm:spPr/>
    </dgm:pt>
    <dgm:pt modelId="{39622FD0-1547-4A6E-8980-1A852AD70D21}" type="pres">
      <dgm:prSet presAssocID="{A5377758-F34C-4CD6-9E2B-4962ACBD936D}" presName="parentText" presStyleLbl="node1" presStyleIdx="0" presStyleCnt="2">
        <dgm:presLayoutVars>
          <dgm:chMax val="0"/>
          <dgm:bulletEnabled val="1"/>
        </dgm:presLayoutVars>
      </dgm:prSet>
      <dgm:spPr/>
    </dgm:pt>
    <dgm:pt modelId="{6118C56B-8445-44D2-8DD7-81DAF9EA0AA2}" type="pres">
      <dgm:prSet presAssocID="{A5377758-F34C-4CD6-9E2B-4962ACBD936D}" presName="negativeSpace" presStyleCnt="0"/>
      <dgm:spPr/>
    </dgm:pt>
    <dgm:pt modelId="{B9819D92-5D58-4402-88AA-ADED1053DBBC}" type="pres">
      <dgm:prSet presAssocID="{A5377758-F34C-4CD6-9E2B-4962ACBD936D}" presName="childText" presStyleLbl="conFgAcc1" presStyleIdx="0" presStyleCnt="2">
        <dgm:presLayoutVars>
          <dgm:bulletEnabled val="1"/>
        </dgm:presLayoutVars>
      </dgm:prSet>
      <dgm:spPr/>
    </dgm:pt>
    <dgm:pt modelId="{BF89C1BC-9DA9-4F60-B4FE-0B90B73AF4AB}" type="pres">
      <dgm:prSet presAssocID="{ACCC509C-6F83-4D69-AA66-5EEC8AB796AE}" presName="spaceBetweenRectangles" presStyleCnt="0"/>
      <dgm:spPr/>
    </dgm:pt>
    <dgm:pt modelId="{BD037886-87ED-4723-BB30-7F0DA9F1067A}" type="pres">
      <dgm:prSet presAssocID="{C837A42B-2790-443E-8D5D-804416D35542}" presName="parentLin" presStyleCnt="0"/>
      <dgm:spPr/>
    </dgm:pt>
    <dgm:pt modelId="{24133FA1-6BCF-47A2-88B2-B542D29DFE88}" type="pres">
      <dgm:prSet presAssocID="{C837A42B-2790-443E-8D5D-804416D35542}" presName="parentLeftMargin" presStyleLbl="node1" presStyleIdx="0" presStyleCnt="2"/>
      <dgm:spPr/>
    </dgm:pt>
    <dgm:pt modelId="{7AB8FB76-E9D2-4FDC-8726-FB8A72D82CBB}" type="pres">
      <dgm:prSet presAssocID="{C837A42B-2790-443E-8D5D-804416D35542}" presName="parentText" presStyleLbl="node1" presStyleIdx="1" presStyleCnt="2">
        <dgm:presLayoutVars>
          <dgm:chMax val="0"/>
          <dgm:bulletEnabled val="1"/>
        </dgm:presLayoutVars>
      </dgm:prSet>
      <dgm:spPr/>
    </dgm:pt>
    <dgm:pt modelId="{F7CD38F1-2578-45CA-8BD3-FE33F5FE4C2B}" type="pres">
      <dgm:prSet presAssocID="{C837A42B-2790-443E-8D5D-804416D35542}" presName="negativeSpace" presStyleCnt="0"/>
      <dgm:spPr/>
    </dgm:pt>
    <dgm:pt modelId="{A2B5A31C-8F9B-4437-9E1D-2F9213896FC1}" type="pres">
      <dgm:prSet presAssocID="{C837A42B-2790-443E-8D5D-804416D35542}" presName="childText" presStyleLbl="conFgAcc1" presStyleIdx="1" presStyleCnt="2">
        <dgm:presLayoutVars>
          <dgm:bulletEnabled val="1"/>
        </dgm:presLayoutVars>
      </dgm:prSet>
      <dgm:spPr/>
    </dgm:pt>
  </dgm:ptLst>
  <dgm:cxnLst>
    <dgm:cxn modelId="{63EA9419-AC12-4737-A295-172EC82F7716}" type="presOf" srcId="{C837A42B-2790-443E-8D5D-804416D35542}" destId="{7AB8FB76-E9D2-4FDC-8726-FB8A72D82CBB}" srcOrd="1" destOrd="0" presId="urn:microsoft.com/office/officeart/2005/8/layout/list1"/>
    <dgm:cxn modelId="{C681CB25-3EF2-4360-9EEA-818652CE00C3}" srcId="{A5377758-F34C-4CD6-9E2B-4962ACBD936D}" destId="{59099A75-CE69-4D1C-AFD1-06DBF78E9795}" srcOrd="0" destOrd="0" parTransId="{35463BFD-7618-470D-BFFD-7002AA8728C8}" sibTransId="{E9C4CCC8-1938-45D7-983B-098E80DAB3A2}"/>
    <dgm:cxn modelId="{A7E4D732-FCFE-4767-9E14-FB4833B46377}" type="presOf" srcId="{59099A75-CE69-4D1C-AFD1-06DBF78E9795}" destId="{B9819D92-5D58-4402-88AA-ADED1053DBBC}" srcOrd="0" destOrd="0" presId="urn:microsoft.com/office/officeart/2005/8/layout/list1"/>
    <dgm:cxn modelId="{6997AF34-D045-4920-AF55-0A68CF914A58}" type="presOf" srcId="{78B86F0D-705D-4870-8F75-DCE2F6B6449B}" destId="{B9819D92-5D58-4402-88AA-ADED1053DBBC}" srcOrd="0" destOrd="3" presId="urn:microsoft.com/office/officeart/2005/8/layout/list1"/>
    <dgm:cxn modelId="{5DA8B040-0EC4-43B6-9E60-E0D601788CE3}" srcId="{93F77907-CBBA-44C6-8002-0EF0FBFF0F10}" destId="{A5377758-F34C-4CD6-9E2B-4962ACBD936D}" srcOrd="0" destOrd="0" parTransId="{8BD24B28-96B2-4001-9E60-507659458F50}" sibTransId="{ACCC509C-6F83-4D69-AA66-5EEC8AB796AE}"/>
    <dgm:cxn modelId="{AE05C440-5978-4270-A1AF-E75505A47BD4}" srcId="{C837A42B-2790-443E-8D5D-804416D35542}" destId="{4CF7202C-88AE-428E-AD1F-5E3E250F1494}" srcOrd="1" destOrd="0" parTransId="{4B4F724F-CEBC-4844-BC52-6E5AFD9DC541}" sibTransId="{A422B205-EACD-43F1-AA38-C2C9D399E171}"/>
    <dgm:cxn modelId="{0193A665-B360-47E9-9DFC-F08A0D8ED08A}" srcId="{A5377758-F34C-4CD6-9E2B-4962ACBD936D}" destId="{511551AF-3D61-4F59-B2F5-655E63C7BE51}" srcOrd="2" destOrd="0" parTransId="{84280067-1867-403A-80FA-6DBDB0967EE2}" sibTransId="{07C176A6-9145-4D16-966A-7C53471BC633}"/>
    <dgm:cxn modelId="{3BB0FE70-F0DA-42DD-9E8B-310C975D5AB5}" type="presOf" srcId="{A5377758-F34C-4CD6-9E2B-4962ACBD936D}" destId="{62C0CA8A-959B-4D61-B9A7-ABA0F9227B3F}" srcOrd="0" destOrd="0" presId="urn:microsoft.com/office/officeart/2005/8/layout/list1"/>
    <dgm:cxn modelId="{2ACACC74-3A7F-4710-94AD-3FADFF481723}" srcId="{A5377758-F34C-4CD6-9E2B-4962ACBD936D}" destId="{78B86F0D-705D-4870-8F75-DCE2F6B6449B}" srcOrd="3" destOrd="0" parTransId="{015CC138-8306-4F2A-8CF5-8DF1D2DBDF25}" sibTransId="{7AD6EF03-C0A9-422A-9895-B6C52775C72C}"/>
    <dgm:cxn modelId="{3C32D975-CF1E-4CCF-86CA-2F202466BA2E}" type="presOf" srcId="{A5377758-F34C-4CD6-9E2B-4962ACBD936D}" destId="{39622FD0-1547-4A6E-8980-1A852AD70D21}" srcOrd="1" destOrd="0" presId="urn:microsoft.com/office/officeart/2005/8/layout/list1"/>
    <dgm:cxn modelId="{F4AD01A6-2DA7-4ACD-8B3A-279A84AF5A64}" type="presOf" srcId="{C837A42B-2790-443E-8D5D-804416D35542}" destId="{24133FA1-6BCF-47A2-88B2-B542D29DFE88}" srcOrd="0" destOrd="0" presId="urn:microsoft.com/office/officeart/2005/8/layout/list1"/>
    <dgm:cxn modelId="{6AC05FB0-8C4B-459C-BC9A-582C2466894A}" type="presOf" srcId="{570155EB-F6EC-4B30-B7CD-FC4F5FA92216}" destId="{B9819D92-5D58-4402-88AA-ADED1053DBBC}" srcOrd="0" destOrd="1" presId="urn:microsoft.com/office/officeart/2005/8/layout/list1"/>
    <dgm:cxn modelId="{8F4B73B2-F053-49F7-8B56-8E4271DCC13E}" type="presOf" srcId="{01E3535A-7DEC-4DAA-B48D-A60F34727B5D}" destId="{A2B5A31C-8F9B-4437-9E1D-2F9213896FC1}" srcOrd="0" destOrd="0" presId="urn:microsoft.com/office/officeart/2005/8/layout/list1"/>
    <dgm:cxn modelId="{51F8F0C1-B019-4423-B11B-CCDF0E379D0E}" type="presOf" srcId="{93F77907-CBBA-44C6-8002-0EF0FBFF0F10}" destId="{DE173F7C-598E-4972-9301-5CD70B5EF78B}" srcOrd="0" destOrd="0" presId="urn:microsoft.com/office/officeart/2005/8/layout/list1"/>
    <dgm:cxn modelId="{25A27DD3-D55C-4CD0-9939-8B223A4F578B}" type="presOf" srcId="{4CF7202C-88AE-428E-AD1F-5E3E250F1494}" destId="{A2B5A31C-8F9B-4437-9E1D-2F9213896FC1}" srcOrd="0" destOrd="1" presId="urn:microsoft.com/office/officeart/2005/8/layout/list1"/>
    <dgm:cxn modelId="{252EBAE4-DBA6-4A3F-93EB-D9D0F1CDD62B}" srcId="{93F77907-CBBA-44C6-8002-0EF0FBFF0F10}" destId="{C837A42B-2790-443E-8D5D-804416D35542}" srcOrd="1" destOrd="0" parTransId="{1DDED880-170F-4AE6-81B9-208CFAFD7F8E}" sibTransId="{0C830A6B-AD92-436E-AD13-B52904E563B7}"/>
    <dgm:cxn modelId="{E5D981F6-64D9-446E-BD8B-CBCDD56286AB}" type="presOf" srcId="{511551AF-3D61-4F59-B2F5-655E63C7BE51}" destId="{B9819D92-5D58-4402-88AA-ADED1053DBBC}" srcOrd="0" destOrd="2" presId="urn:microsoft.com/office/officeart/2005/8/layout/list1"/>
    <dgm:cxn modelId="{063722FB-3284-46C7-8C78-E8106E1CAADD}" srcId="{A5377758-F34C-4CD6-9E2B-4962ACBD936D}" destId="{570155EB-F6EC-4B30-B7CD-FC4F5FA92216}" srcOrd="1" destOrd="0" parTransId="{5693C748-C25A-42A9-8BD2-7B0B32C07370}" sibTransId="{99C469B4-1E05-4EE8-B389-74E69F954681}"/>
    <dgm:cxn modelId="{F1DDA5FF-6466-4AB1-A08D-19F741DC7C36}" srcId="{C837A42B-2790-443E-8D5D-804416D35542}" destId="{01E3535A-7DEC-4DAA-B48D-A60F34727B5D}" srcOrd="0" destOrd="0" parTransId="{5D9199FA-2086-4E20-AEFD-917565F840BF}" sibTransId="{EEA7BB26-3C3E-4D86-A26D-CF4D41920D40}"/>
    <dgm:cxn modelId="{FD139E56-034D-451C-889C-CA080525495F}" type="presParOf" srcId="{DE173F7C-598E-4972-9301-5CD70B5EF78B}" destId="{67FE997D-99F9-4F78-809B-7C34D1C775AA}" srcOrd="0" destOrd="0" presId="urn:microsoft.com/office/officeart/2005/8/layout/list1"/>
    <dgm:cxn modelId="{60EA0A89-A865-4F68-93BD-760A18C0A2E3}" type="presParOf" srcId="{67FE997D-99F9-4F78-809B-7C34D1C775AA}" destId="{62C0CA8A-959B-4D61-B9A7-ABA0F9227B3F}" srcOrd="0" destOrd="0" presId="urn:microsoft.com/office/officeart/2005/8/layout/list1"/>
    <dgm:cxn modelId="{8C6417CD-FBE1-4BBA-8D24-0D884467C7A9}" type="presParOf" srcId="{67FE997D-99F9-4F78-809B-7C34D1C775AA}" destId="{39622FD0-1547-4A6E-8980-1A852AD70D21}" srcOrd="1" destOrd="0" presId="urn:microsoft.com/office/officeart/2005/8/layout/list1"/>
    <dgm:cxn modelId="{8EEB4AA6-1476-4A91-B08B-70E2E35739E2}" type="presParOf" srcId="{DE173F7C-598E-4972-9301-5CD70B5EF78B}" destId="{6118C56B-8445-44D2-8DD7-81DAF9EA0AA2}" srcOrd="1" destOrd="0" presId="urn:microsoft.com/office/officeart/2005/8/layout/list1"/>
    <dgm:cxn modelId="{CC518CF9-D2DD-41D4-B324-CDE95CA3A8A2}" type="presParOf" srcId="{DE173F7C-598E-4972-9301-5CD70B5EF78B}" destId="{B9819D92-5D58-4402-88AA-ADED1053DBBC}" srcOrd="2" destOrd="0" presId="urn:microsoft.com/office/officeart/2005/8/layout/list1"/>
    <dgm:cxn modelId="{85F5F2DB-FE84-43EB-A89B-0F45A5DBED3B}" type="presParOf" srcId="{DE173F7C-598E-4972-9301-5CD70B5EF78B}" destId="{BF89C1BC-9DA9-4F60-B4FE-0B90B73AF4AB}" srcOrd="3" destOrd="0" presId="urn:microsoft.com/office/officeart/2005/8/layout/list1"/>
    <dgm:cxn modelId="{CA05768A-2620-456D-84F7-4069A567B549}" type="presParOf" srcId="{DE173F7C-598E-4972-9301-5CD70B5EF78B}" destId="{BD037886-87ED-4723-BB30-7F0DA9F1067A}" srcOrd="4" destOrd="0" presId="urn:microsoft.com/office/officeart/2005/8/layout/list1"/>
    <dgm:cxn modelId="{86EF67B8-18D0-4019-8691-74F104C63741}" type="presParOf" srcId="{BD037886-87ED-4723-BB30-7F0DA9F1067A}" destId="{24133FA1-6BCF-47A2-88B2-B542D29DFE88}" srcOrd="0" destOrd="0" presId="urn:microsoft.com/office/officeart/2005/8/layout/list1"/>
    <dgm:cxn modelId="{51D21279-5EB9-40DF-8A1E-93BD5524D4CC}" type="presParOf" srcId="{BD037886-87ED-4723-BB30-7F0DA9F1067A}" destId="{7AB8FB76-E9D2-4FDC-8726-FB8A72D82CBB}" srcOrd="1" destOrd="0" presId="urn:microsoft.com/office/officeart/2005/8/layout/list1"/>
    <dgm:cxn modelId="{1F6BA792-6057-4AB0-8E19-F6DF3301BA75}" type="presParOf" srcId="{DE173F7C-598E-4972-9301-5CD70B5EF78B}" destId="{F7CD38F1-2578-45CA-8BD3-FE33F5FE4C2B}" srcOrd="5" destOrd="0" presId="urn:microsoft.com/office/officeart/2005/8/layout/list1"/>
    <dgm:cxn modelId="{F4C3CB2F-4FB9-4625-9381-92FBF2E24F7B}" type="presParOf" srcId="{DE173F7C-598E-4972-9301-5CD70B5EF78B}" destId="{A2B5A31C-8F9B-4437-9E1D-2F9213896FC1}"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3F77907-CBBA-44C6-8002-0EF0FBFF0F1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5377758-F34C-4CD6-9E2B-4962ACBD936D}">
      <dgm:prSet phldrT="[Text]" custT="1"/>
      <dgm:spPr/>
      <dgm:t>
        <a:bodyPr/>
        <a:lstStyle/>
        <a:p>
          <a:r>
            <a:rPr lang="en-US" sz="1200" b="1" dirty="0"/>
            <a:t>Background</a:t>
          </a:r>
        </a:p>
      </dgm:t>
    </dgm:pt>
    <dgm:pt modelId="{8BD24B28-96B2-4001-9E60-507659458F50}" type="parTrans" cxnId="{5DA8B040-0EC4-43B6-9E60-E0D601788CE3}">
      <dgm:prSet/>
      <dgm:spPr/>
      <dgm:t>
        <a:bodyPr/>
        <a:lstStyle/>
        <a:p>
          <a:endParaRPr lang="en-US"/>
        </a:p>
      </dgm:t>
    </dgm:pt>
    <dgm:pt modelId="{ACCC509C-6F83-4D69-AA66-5EEC8AB796AE}" type="sibTrans" cxnId="{5DA8B040-0EC4-43B6-9E60-E0D601788CE3}">
      <dgm:prSet/>
      <dgm:spPr/>
      <dgm:t>
        <a:bodyPr/>
        <a:lstStyle/>
        <a:p>
          <a:endParaRPr lang="en-US"/>
        </a:p>
      </dgm:t>
    </dgm:pt>
    <dgm:pt modelId="{59099A75-CE69-4D1C-AFD1-06DBF78E9795}">
      <dgm:prSet phldrT="[Text]" custT="1"/>
      <dgm:spPr/>
      <dgm:t>
        <a:bodyPr/>
        <a:lstStyle/>
        <a:p>
          <a:pPr marL="57150">
            <a:spcAft>
              <a:spcPts val="800"/>
            </a:spcAft>
          </a:pPr>
          <a:r>
            <a:rPr lang="en-US" sz="1050" dirty="0"/>
            <a:t>In the Wesco / Incora transaction (2022), the company had two series of secured notes outstanding, due 2024 and 2026. </a:t>
          </a:r>
        </a:p>
      </dgm:t>
    </dgm:pt>
    <dgm:pt modelId="{35463BFD-7618-470D-BFFD-7002AA8728C8}" type="parTrans" cxnId="{C681CB25-3EF2-4360-9EEA-818652CE00C3}">
      <dgm:prSet/>
      <dgm:spPr/>
      <dgm:t>
        <a:bodyPr/>
        <a:lstStyle/>
        <a:p>
          <a:endParaRPr lang="en-US"/>
        </a:p>
      </dgm:t>
    </dgm:pt>
    <dgm:pt modelId="{E9C4CCC8-1938-45D7-983B-098E80DAB3A2}" type="sibTrans" cxnId="{C681CB25-3EF2-4360-9EEA-818652CE00C3}">
      <dgm:prSet/>
      <dgm:spPr/>
      <dgm:t>
        <a:bodyPr/>
        <a:lstStyle/>
        <a:p>
          <a:endParaRPr lang="en-US"/>
        </a:p>
      </dgm:t>
    </dgm:pt>
    <dgm:pt modelId="{C837A42B-2790-443E-8D5D-804416D35542}">
      <dgm:prSet phldrT="[Text]" custT="1"/>
      <dgm:spPr/>
      <dgm:t>
        <a:bodyPr/>
        <a:lstStyle/>
        <a:p>
          <a:r>
            <a:rPr lang="en-US" sz="1200" b="1" dirty="0"/>
            <a:t>What is the Incora blocker?</a:t>
          </a:r>
        </a:p>
      </dgm:t>
    </dgm:pt>
    <dgm:pt modelId="{1DDED880-170F-4AE6-81B9-208CFAFD7F8E}" type="parTrans" cxnId="{252EBAE4-DBA6-4A3F-93EB-D9D0F1CDD62B}">
      <dgm:prSet/>
      <dgm:spPr/>
      <dgm:t>
        <a:bodyPr/>
        <a:lstStyle/>
        <a:p>
          <a:endParaRPr lang="en-US"/>
        </a:p>
      </dgm:t>
    </dgm:pt>
    <dgm:pt modelId="{0C830A6B-AD92-436E-AD13-B52904E563B7}" type="sibTrans" cxnId="{252EBAE4-DBA6-4A3F-93EB-D9D0F1CDD62B}">
      <dgm:prSet/>
      <dgm:spPr/>
      <dgm:t>
        <a:bodyPr/>
        <a:lstStyle/>
        <a:p>
          <a:endParaRPr lang="en-US"/>
        </a:p>
      </dgm:t>
    </dgm:pt>
    <dgm:pt modelId="{01E3535A-7DEC-4DAA-B48D-A60F34727B5D}">
      <dgm:prSet phldrT="[Text]" custT="1"/>
      <dgm:spPr/>
      <dgm:t>
        <a:bodyPr/>
        <a:lstStyle/>
        <a:p>
          <a:pPr>
            <a:spcAft>
              <a:spcPts val="800"/>
            </a:spcAft>
          </a:pPr>
          <a:r>
            <a:rPr lang="en-US" sz="1050" dirty="0"/>
            <a:t>The Incora blocker typically refers to a provision that restricts the company from amending the debt documentation to permit the incurrence of additional indebtedness for the purpose of achieving a required voting threshold.</a:t>
          </a:r>
        </a:p>
      </dgm:t>
    </dgm:pt>
    <dgm:pt modelId="{5D9199FA-2086-4E20-AEFD-917565F840BF}" type="parTrans" cxnId="{F1DDA5FF-6466-4AB1-A08D-19F741DC7C36}">
      <dgm:prSet/>
      <dgm:spPr/>
      <dgm:t>
        <a:bodyPr/>
        <a:lstStyle/>
        <a:p>
          <a:endParaRPr lang="en-US"/>
        </a:p>
      </dgm:t>
    </dgm:pt>
    <dgm:pt modelId="{EEA7BB26-3C3E-4D86-A26D-CF4D41920D40}" type="sibTrans" cxnId="{F1DDA5FF-6466-4AB1-A08D-19F741DC7C36}">
      <dgm:prSet/>
      <dgm:spPr/>
      <dgm:t>
        <a:bodyPr/>
        <a:lstStyle/>
        <a:p>
          <a:endParaRPr lang="en-US"/>
        </a:p>
      </dgm:t>
    </dgm:pt>
    <dgm:pt modelId="{2729BF5E-0BCC-4FE8-8AB5-63ABE22A03C5}">
      <dgm:prSet phldrT="[Text]" custT="1"/>
      <dgm:spPr/>
      <dgm:t>
        <a:bodyPr/>
        <a:lstStyle/>
        <a:p>
          <a:r>
            <a:rPr lang="en-US" sz="1200" b="1" dirty="0"/>
            <a:t>Variations / negotiation points</a:t>
          </a:r>
        </a:p>
      </dgm:t>
    </dgm:pt>
    <dgm:pt modelId="{E291DF52-6064-4E97-90CF-2D326AB7E601}" type="parTrans" cxnId="{E931F1E4-D497-4AC2-8656-721728B3F012}">
      <dgm:prSet/>
      <dgm:spPr/>
      <dgm:t>
        <a:bodyPr/>
        <a:lstStyle/>
        <a:p>
          <a:endParaRPr lang="en-US"/>
        </a:p>
      </dgm:t>
    </dgm:pt>
    <dgm:pt modelId="{4BAA74F4-87EC-4D60-BB24-2180102CE767}" type="sibTrans" cxnId="{E931F1E4-D497-4AC2-8656-721728B3F012}">
      <dgm:prSet/>
      <dgm:spPr/>
      <dgm:t>
        <a:bodyPr/>
        <a:lstStyle/>
        <a:p>
          <a:endParaRPr lang="en-US"/>
        </a:p>
      </dgm:t>
    </dgm:pt>
    <dgm:pt modelId="{F30EEBC2-E11C-4C15-9894-5804A2C37084}">
      <dgm:prSet phldrT="[Text]" custT="1"/>
      <dgm:spPr/>
      <dgm:t>
        <a:bodyPr/>
        <a:lstStyle/>
        <a:p>
          <a:pPr>
            <a:spcAft>
              <a:spcPts val="800"/>
            </a:spcAft>
          </a:pPr>
          <a:r>
            <a:rPr lang="en-US" sz="1050" dirty="0"/>
            <a:t>“Purpose” vs. “primary purpose” of achieving the required voting threshold</a:t>
          </a:r>
        </a:p>
      </dgm:t>
    </dgm:pt>
    <dgm:pt modelId="{13C94D3E-B713-4BD1-8AF0-045952D57275}" type="parTrans" cxnId="{54C3E6EF-F46E-4659-AA63-EBDFB2067166}">
      <dgm:prSet/>
      <dgm:spPr/>
      <dgm:t>
        <a:bodyPr/>
        <a:lstStyle/>
        <a:p>
          <a:endParaRPr lang="en-US"/>
        </a:p>
      </dgm:t>
    </dgm:pt>
    <dgm:pt modelId="{AB3D0A7F-304F-47D8-AB8D-09D5DF8C21E9}" type="sibTrans" cxnId="{54C3E6EF-F46E-4659-AA63-EBDFB2067166}">
      <dgm:prSet/>
      <dgm:spPr/>
      <dgm:t>
        <a:bodyPr/>
        <a:lstStyle/>
        <a:p>
          <a:endParaRPr lang="en-US"/>
        </a:p>
      </dgm:t>
    </dgm:pt>
    <dgm:pt modelId="{60E487B7-86BF-4843-9AD7-C5EBB49C5040}">
      <dgm:prSet custT="1"/>
      <dgm:spPr/>
      <dgm:t>
        <a:bodyPr/>
        <a:lstStyle/>
        <a:p>
          <a:pPr>
            <a:spcAft>
              <a:spcPts val="800"/>
            </a:spcAft>
          </a:pPr>
          <a:r>
            <a:rPr lang="en-US" sz="1050" dirty="0"/>
            <a:t>In addition to the “purpose” language, a prohibition on permitting the incurrence of additional indebtedness that “has the effect of” achieving the required voting threshold</a:t>
          </a:r>
        </a:p>
      </dgm:t>
    </dgm:pt>
    <dgm:pt modelId="{47772AD2-310A-403A-8084-522B8ABE859C}" type="parTrans" cxnId="{31ED035C-64D8-4793-988B-D988E167BF9D}">
      <dgm:prSet/>
      <dgm:spPr/>
      <dgm:t>
        <a:bodyPr/>
        <a:lstStyle/>
        <a:p>
          <a:endParaRPr lang="en-US"/>
        </a:p>
      </dgm:t>
    </dgm:pt>
    <dgm:pt modelId="{9F37A82D-8FB8-4648-B690-C48AEC1C5AF5}" type="sibTrans" cxnId="{31ED035C-64D8-4793-988B-D988E167BF9D}">
      <dgm:prSet/>
      <dgm:spPr/>
      <dgm:t>
        <a:bodyPr/>
        <a:lstStyle/>
        <a:p>
          <a:endParaRPr lang="en-US"/>
        </a:p>
      </dgm:t>
    </dgm:pt>
    <dgm:pt modelId="{4F2B8F59-E3A3-4204-939F-925451343418}">
      <dgm:prSet custT="1"/>
      <dgm:spPr/>
      <dgm:t>
        <a:bodyPr/>
        <a:lstStyle/>
        <a:p>
          <a:pPr>
            <a:spcAft>
              <a:spcPts val="800"/>
            </a:spcAft>
          </a:pPr>
          <a:r>
            <a:rPr lang="en-US" sz="1050" dirty="0"/>
            <a:t>Including additional conditions that must be satisfied (e.g., the additional indebtedness is not provided by an affiliate of the borrower, the transaction is for a bona fide business purpose)</a:t>
          </a:r>
        </a:p>
      </dgm:t>
    </dgm:pt>
    <dgm:pt modelId="{6220D367-ACD8-43B1-B168-128AD3AACF36}" type="parTrans" cxnId="{AB132B2D-5192-49D4-A05B-DCE4BC89654F}">
      <dgm:prSet/>
      <dgm:spPr/>
      <dgm:t>
        <a:bodyPr/>
        <a:lstStyle/>
        <a:p>
          <a:endParaRPr lang="en-US"/>
        </a:p>
      </dgm:t>
    </dgm:pt>
    <dgm:pt modelId="{14A797FB-FAE0-478D-9392-C066703EA48F}" type="sibTrans" cxnId="{AB132B2D-5192-49D4-A05B-DCE4BC89654F}">
      <dgm:prSet/>
      <dgm:spPr/>
      <dgm:t>
        <a:bodyPr/>
        <a:lstStyle/>
        <a:p>
          <a:endParaRPr lang="en-US"/>
        </a:p>
      </dgm:t>
    </dgm:pt>
    <dgm:pt modelId="{511EC299-CAC4-434C-96C2-E9357DAA2433}">
      <dgm:prSet phldrT="[Text]" custT="1"/>
      <dgm:spPr/>
      <dgm:t>
        <a:bodyPr/>
        <a:lstStyle/>
        <a:p>
          <a:pPr marL="57150">
            <a:spcAft>
              <a:spcPts val="800"/>
            </a:spcAft>
          </a:pPr>
          <a:r>
            <a:rPr lang="en-US" sz="1050" dirty="0"/>
            <a:t>The company entered into an LME with a group of noteholders that held a supermajority position in the 2024 secured notes and a majority, but not a supermajority, in the 2026 secured notes. </a:t>
          </a:r>
        </a:p>
      </dgm:t>
    </dgm:pt>
    <dgm:pt modelId="{1C1F7E51-E646-4299-993A-0F21DAD7FC83}" type="sibTrans" cxnId="{0C5325BD-52E7-4055-B16C-A50736D7428F}">
      <dgm:prSet/>
      <dgm:spPr/>
      <dgm:t>
        <a:bodyPr/>
        <a:lstStyle/>
        <a:p>
          <a:endParaRPr lang="en-US"/>
        </a:p>
      </dgm:t>
    </dgm:pt>
    <dgm:pt modelId="{5CB48AB8-3DA4-46F0-A6D3-D8F7F7D1FF78}" type="parTrans" cxnId="{0C5325BD-52E7-4055-B16C-A50736D7428F}">
      <dgm:prSet/>
      <dgm:spPr/>
      <dgm:t>
        <a:bodyPr/>
        <a:lstStyle/>
        <a:p>
          <a:endParaRPr lang="en-US"/>
        </a:p>
      </dgm:t>
    </dgm:pt>
    <dgm:pt modelId="{608EB3AE-60D2-4020-80EF-44FDDD6E1A6E}">
      <dgm:prSet phldrT="[Text]" custT="1"/>
      <dgm:spPr/>
      <dgm:t>
        <a:bodyPr/>
        <a:lstStyle/>
        <a:p>
          <a:pPr marL="57150">
            <a:spcAft>
              <a:spcPts val="800"/>
            </a:spcAft>
          </a:pPr>
          <a:r>
            <a:rPr lang="en-US" sz="1050" dirty="0"/>
            <a:t>The company also exchanged certain unsecured 2027 notes held by a group of noteholders (including its sponsor Platinum) for new 1.25 lien notes which were also secured by the collateral that had previously secured the existing notes.</a:t>
          </a:r>
        </a:p>
      </dgm:t>
    </dgm:pt>
    <dgm:pt modelId="{DAFC1914-02F5-4C6B-825E-1C03319ED7B4}" type="parTrans" cxnId="{65E5A0E8-9F6D-4FAB-8681-4A8AA1FF32FD}">
      <dgm:prSet/>
      <dgm:spPr/>
      <dgm:t>
        <a:bodyPr/>
        <a:lstStyle/>
        <a:p>
          <a:endParaRPr lang="en-US"/>
        </a:p>
      </dgm:t>
    </dgm:pt>
    <dgm:pt modelId="{1E1AAED3-2613-41FC-8B71-0F21D64DF0A5}" type="sibTrans" cxnId="{65E5A0E8-9F6D-4FAB-8681-4A8AA1FF32FD}">
      <dgm:prSet/>
      <dgm:spPr/>
      <dgm:t>
        <a:bodyPr/>
        <a:lstStyle/>
        <a:p>
          <a:endParaRPr lang="en-US"/>
        </a:p>
      </dgm:t>
    </dgm:pt>
    <dgm:pt modelId="{B600DF06-5281-4E36-A672-E628B5C4E45F}">
      <dgm:prSet phldrT="[Text]" custT="1"/>
      <dgm:spPr/>
      <dgm:t>
        <a:bodyPr/>
        <a:lstStyle/>
        <a:p>
          <a:pPr marL="301752">
            <a:spcAft>
              <a:spcPts val="800"/>
            </a:spcAft>
          </a:pPr>
          <a:r>
            <a:rPr lang="en-US" sz="1050" dirty="0"/>
            <a:t>The company amended the 2026 indenture, with majority consent, to allow the company to issue additional 2026 secured notes.</a:t>
          </a:r>
        </a:p>
      </dgm:t>
    </dgm:pt>
    <dgm:pt modelId="{19093824-91F9-41AB-87E7-6E60F2F70DBF}" type="sibTrans" cxnId="{528889C4-3C6B-402E-9C84-866D82E24083}">
      <dgm:prSet/>
      <dgm:spPr/>
      <dgm:t>
        <a:bodyPr/>
        <a:lstStyle/>
        <a:p>
          <a:endParaRPr lang="en-US"/>
        </a:p>
      </dgm:t>
    </dgm:pt>
    <dgm:pt modelId="{91959193-2F0C-4708-B260-731E2B215B15}" type="parTrans" cxnId="{528889C4-3C6B-402E-9C84-866D82E24083}">
      <dgm:prSet/>
      <dgm:spPr/>
      <dgm:t>
        <a:bodyPr/>
        <a:lstStyle/>
        <a:p>
          <a:endParaRPr lang="en-US"/>
        </a:p>
      </dgm:t>
    </dgm:pt>
    <dgm:pt modelId="{C9EA96B4-7AD1-45FE-8DCC-5349D878B11D}">
      <dgm:prSet phldrT="[Text]" custT="1"/>
      <dgm:spPr/>
      <dgm:t>
        <a:bodyPr/>
        <a:lstStyle/>
        <a:p>
          <a:pPr marL="301752">
            <a:spcAft>
              <a:spcPts val="800"/>
            </a:spcAft>
          </a:pPr>
          <a:r>
            <a:rPr lang="en-US" sz="1050" dirty="0"/>
            <a:t>The company issued new 2026 notes to the participating noteholders, thereby giving them a supermajority position.</a:t>
          </a:r>
        </a:p>
      </dgm:t>
    </dgm:pt>
    <dgm:pt modelId="{A5C30180-CC6D-4155-A954-79DD8CE372AF}" type="sibTrans" cxnId="{9806E238-1AB7-4D67-84CB-13DDE3CE5918}">
      <dgm:prSet/>
      <dgm:spPr/>
      <dgm:t>
        <a:bodyPr/>
        <a:lstStyle/>
        <a:p>
          <a:endParaRPr lang="en-US"/>
        </a:p>
      </dgm:t>
    </dgm:pt>
    <dgm:pt modelId="{B18AE41C-3782-4CC4-9092-84E4A4506FBA}" type="parTrans" cxnId="{9806E238-1AB7-4D67-84CB-13DDE3CE5918}">
      <dgm:prSet/>
      <dgm:spPr/>
      <dgm:t>
        <a:bodyPr/>
        <a:lstStyle/>
        <a:p>
          <a:endParaRPr lang="en-US"/>
        </a:p>
      </dgm:t>
    </dgm:pt>
    <dgm:pt modelId="{2620DBA2-8507-4729-809E-B51BF03AB790}">
      <dgm:prSet phldrT="[Text]" custT="1"/>
      <dgm:spPr/>
      <dgm:t>
        <a:bodyPr/>
        <a:lstStyle/>
        <a:p>
          <a:pPr marL="301752">
            <a:spcAft>
              <a:spcPts val="800"/>
            </a:spcAft>
          </a:pPr>
          <a:r>
            <a:rPr lang="en-US" sz="1050" dirty="0"/>
            <a:t>With supermajority consent, the company released the liens and stripped the covenants of the original 2024 and 2026 indentures and exchanged the participating noteholders’ 2024 and 2026 notes for new first lien secured notes.</a:t>
          </a:r>
        </a:p>
      </dgm:t>
    </dgm:pt>
    <dgm:pt modelId="{D7771FF3-7DC2-44DC-81A5-88A5A340210F}" type="sibTrans" cxnId="{EA1E4EED-4E61-437C-9CB2-799C7AACB6F0}">
      <dgm:prSet/>
      <dgm:spPr/>
      <dgm:t>
        <a:bodyPr/>
        <a:lstStyle/>
        <a:p>
          <a:endParaRPr lang="en-US"/>
        </a:p>
      </dgm:t>
    </dgm:pt>
    <dgm:pt modelId="{53BC9A25-895B-4967-B46B-81F923D8A2EA}" type="parTrans" cxnId="{EA1E4EED-4E61-437C-9CB2-799C7AACB6F0}">
      <dgm:prSet/>
      <dgm:spPr/>
      <dgm:t>
        <a:bodyPr/>
        <a:lstStyle/>
        <a:p>
          <a:endParaRPr lang="en-US"/>
        </a:p>
      </dgm:t>
    </dgm:pt>
    <dgm:pt modelId="{DE173F7C-598E-4972-9301-5CD70B5EF78B}" type="pres">
      <dgm:prSet presAssocID="{93F77907-CBBA-44C6-8002-0EF0FBFF0F10}" presName="linear" presStyleCnt="0">
        <dgm:presLayoutVars>
          <dgm:dir/>
          <dgm:animLvl val="lvl"/>
          <dgm:resizeHandles val="exact"/>
        </dgm:presLayoutVars>
      </dgm:prSet>
      <dgm:spPr/>
    </dgm:pt>
    <dgm:pt modelId="{67FE997D-99F9-4F78-809B-7C34D1C775AA}" type="pres">
      <dgm:prSet presAssocID="{A5377758-F34C-4CD6-9E2B-4962ACBD936D}" presName="parentLin" presStyleCnt="0"/>
      <dgm:spPr/>
    </dgm:pt>
    <dgm:pt modelId="{62C0CA8A-959B-4D61-B9A7-ABA0F9227B3F}" type="pres">
      <dgm:prSet presAssocID="{A5377758-F34C-4CD6-9E2B-4962ACBD936D}" presName="parentLeftMargin" presStyleLbl="node1" presStyleIdx="0" presStyleCnt="3"/>
      <dgm:spPr/>
    </dgm:pt>
    <dgm:pt modelId="{39622FD0-1547-4A6E-8980-1A852AD70D21}" type="pres">
      <dgm:prSet presAssocID="{A5377758-F34C-4CD6-9E2B-4962ACBD936D}" presName="parentText" presStyleLbl="node1" presStyleIdx="0" presStyleCnt="3">
        <dgm:presLayoutVars>
          <dgm:chMax val="0"/>
          <dgm:bulletEnabled val="1"/>
        </dgm:presLayoutVars>
      </dgm:prSet>
      <dgm:spPr/>
    </dgm:pt>
    <dgm:pt modelId="{6118C56B-8445-44D2-8DD7-81DAF9EA0AA2}" type="pres">
      <dgm:prSet presAssocID="{A5377758-F34C-4CD6-9E2B-4962ACBD936D}" presName="negativeSpace" presStyleCnt="0"/>
      <dgm:spPr/>
    </dgm:pt>
    <dgm:pt modelId="{B9819D92-5D58-4402-88AA-ADED1053DBBC}" type="pres">
      <dgm:prSet presAssocID="{A5377758-F34C-4CD6-9E2B-4962ACBD936D}" presName="childText" presStyleLbl="conFgAcc1" presStyleIdx="0" presStyleCnt="3" custLinFactNeighborX="-342" custLinFactNeighborY="-23947">
        <dgm:presLayoutVars>
          <dgm:bulletEnabled val="1"/>
        </dgm:presLayoutVars>
      </dgm:prSet>
      <dgm:spPr/>
    </dgm:pt>
    <dgm:pt modelId="{BF89C1BC-9DA9-4F60-B4FE-0B90B73AF4AB}" type="pres">
      <dgm:prSet presAssocID="{ACCC509C-6F83-4D69-AA66-5EEC8AB796AE}" presName="spaceBetweenRectangles" presStyleCnt="0"/>
      <dgm:spPr/>
    </dgm:pt>
    <dgm:pt modelId="{BD037886-87ED-4723-BB30-7F0DA9F1067A}" type="pres">
      <dgm:prSet presAssocID="{C837A42B-2790-443E-8D5D-804416D35542}" presName="parentLin" presStyleCnt="0"/>
      <dgm:spPr/>
    </dgm:pt>
    <dgm:pt modelId="{24133FA1-6BCF-47A2-88B2-B542D29DFE88}" type="pres">
      <dgm:prSet presAssocID="{C837A42B-2790-443E-8D5D-804416D35542}" presName="parentLeftMargin" presStyleLbl="node1" presStyleIdx="0" presStyleCnt="3"/>
      <dgm:spPr/>
    </dgm:pt>
    <dgm:pt modelId="{7AB8FB76-E9D2-4FDC-8726-FB8A72D82CBB}" type="pres">
      <dgm:prSet presAssocID="{C837A42B-2790-443E-8D5D-804416D35542}" presName="parentText" presStyleLbl="node1" presStyleIdx="1" presStyleCnt="3">
        <dgm:presLayoutVars>
          <dgm:chMax val="0"/>
          <dgm:bulletEnabled val="1"/>
        </dgm:presLayoutVars>
      </dgm:prSet>
      <dgm:spPr/>
    </dgm:pt>
    <dgm:pt modelId="{F7CD38F1-2578-45CA-8BD3-FE33F5FE4C2B}" type="pres">
      <dgm:prSet presAssocID="{C837A42B-2790-443E-8D5D-804416D35542}" presName="negativeSpace" presStyleCnt="0"/>
      <dgm:spPr/>
    </dgm:pt>
    <dgm:pt modelId="{A2B5A31C-8F9B-4437-9E1D-2F9213896FC1}" type="pres">
      <dgm:prSet presAssocID="{C837A42B-2790-443E-8D5D-804416D35542}" presName="childText" presStyleLbl="conFgAcc1" presStyleIdx="1" presStyleCnt="3">
        <dgm:presLayoutVars>
          <dgm:bulletEnabled val="1"/>
        </dgm:presLayoutVars>
      </dgm:prSet>
      <dgm:spPr/>
    </dgm:pt>
    <dgm:pt modelId="{02D7A706-6E4F-49F2-93FE-59AC9F85CE02}" type="pres">
      <dgm:prSet presAssocID="{0C830A6B-AD92-436E-AD13-B52904E563B7}" presName="spaceBetweenRectangles" presStyleCnt="0"/>
      <dgm:spPr/>
    </dgm:pt>
    <dgm:pt modelId="{4979F7B1-0E44-45BA-B8E0-2E5220DB44AE}" type="pres">
      <dgm:prSet presAssocID="{2729BF5E-0BCC-4FE8-8AB5-63ABE22A03C5}" presName="parentLin" presStyleCnt="0"/>
      <dgm:spPr/>
    </dgm:pt>
    <dgm:pt modelId="{8A3DF4E2-9D53-4AAD-BD80-E6C2BE5C97BD}" type="pres">
      <dgm:prSet presAssocID="{2729BF5E-0BCC-4FE8-8AB5-63ABE22A03C5}" presName="parentLeftMargin" presStyleLbl="node1" presStyleIdx="1" presStyleCnt="3"/>
      <dgm:spPr/>
    </dgm:pt>
    <dgm:pt modelId="{699549A3-99A5-4F88-AA4C-5395858AD035}" type="pres">
      <dgm:prSet presAssocID="{2729BF5E-0BCC-4FE8-8AB5-63ABE22A03C5}" presName="parentText" presStyleLbl="node1" presStyleIdx="2" presStyleCnt="3">
        <dgm:presLayoutVars>
          <dgm:chMax val="0"/>
          <dgm:bulletEnabled val="1"/>
        </dgm:presLayoutVars>
      </dgm:prSet>
      <dgm:spPr/>
    </dgm:pt>
    <dgm:pt modelId="{893BDC7C-B86D-42E4-BB10-E393DEC4B633}" type="pres">
      <dgm:prSet presAssocID="{2729BF5E-0BCC-4FE8-8AB5-63ABE22A03C5}" presName="negativeSpace" presStyleCnt="0"/>
      <dgm:spPr/>
    </dgm:pt>
    <dgm:pt modelId="{6C18AFBF-DF98-4472-B89E-36EC29282C23}" type="pres">
      <dgm:prSet presAssocID="{2729BF5E-0BCC-4FE8-8AB5-63ABE22A03C5}" presName="childText" presStyleLbl="conFgAcc1" presStyleIdx="2" presStyleCnt="3">
        <dgm:presLayoutVars>
          <dgm:bulletEnabled val="1"/>
        </dgm:presLayoutVars>
      </dgm:prSet>
      <dgm:spPr/>
    </dgm:pt>
  </dgm:ptLst>
  <dgm:cxnLst>
    <dgm:cxn modelId="{DA832605-44F5-4AE8-BC94-0B9ACCB97EE1}" type="presOf" srcId="{B600DF06-5281-4E36-A672-E628B5C4E45F}" destId="{B9819D92-5D58-4402-88AA-ADED1053DBBC}" srcOrd="0" destOrd="2" presId="urn:microsoft.com/office/officeart/2005/8/layout/list1"/>
    <dgm:cxn modelId="{4A6C6323-917B-4616-BAD0-D782B4EA9154}" type="presOf" srcId="{F30EEBC2-E11C-4C15-9894-5804A2C37084}" destId="{6C18AFBF-DF98-4472-B89E-36EC29282C23}" srcOrd="0" destOrd="0" presId="urn:microsoft.com/office/officeart/2005/8/layout/list1"/>
    <dgm:cxn modelId="{C681CB25-3EF2-4360-9EEA-818652CE00C3}" srcId="{A5377758-F34C-4CD6-9E2B-4962ACBD936D}" destId="{59099A75-CE69-4D1C-AFD1-06DBF78E9795}" srcOrd="0" destOrd="0" parTransId="{35463BFD-7618-470D-BFFD-7002AA8728C8}" sibTransId="{E9C4CCC8-1938-45D7-983B-098E80DAB3A2}"/>
    <dgm:cxn modelId="{AB132B2D-5192-49D4-A05B-DCE4BC89654F}" srcId="{2729BF5E-0BCC-4FE8-8AB5-63ABE22A03C5}" destId="{4F2B8F59-E3A3-4204-939F-925451343418}" srcOrd="2" destOrd="0" parTransId="{6220D367-ACD8-43B1-B168-128AD3AACF36}" sibTransId="{14A797FB-FAE0-478D-9392-C066703EA48F}"/>
    <dgm:cxn modelId="{9806E238-1AB7-4D67-84CB-13DDE3CE5918}" srcId="{B600DF06-5281-4E36-A672-E628B5C4E45F}" destId="{C9EA96B4-7AD1-45FE-8DCC-5349D878B11D}" srcOrd="0" destOrd="0" parTransId="{B18AE41C-3782-4CC4-9092-84E4A4506FBA}" sibTransId="{A5C30180-CC6D-4155-A954-79DD8CE372AF}"/>
    <dgm:cxn modelId="{A28C383C-7C1D-4E0E-9BD2-15B3951B3ADB}" type="presOf" srcId="{608EB3AE-60D2-4020-80EF-44FDDD6E1A6E}" destId="{B9819D92-5D58-4402-88AA-ADED1053DBBC}" srcOrd="0" destOrd="5" presId="urn:microsoft.com/office/officeart/2005/8/layout/list1"/>
    <dgm:cxn modelId="{5DA8B040-0EC4-43B6-9E60-E0D601788CE3}" srcId="{93F77907-CBBA-44C6-8002-0EF0FBFF0F10}" destId="{A5377758-F34C-4CD6-9E2B-4962ACBD936D}" srcOrd="0" destOrd="0" parTransId="{8BD24B28-96B2-4001-9E60-507659458F50}" sibTransId="{ACCC509C-6F83-4D69-AA66-5EEC8AB796AE}"/>
    <dgm:cxn modelId="{96F0D647-69A4-41A8-BA03-8EE0726C8891}" type="presOf" srcId="{511EC299-CAC4-434C-96C2-E9357DAA2433}" destId="{B9819D92-5D58-4402-88AA-ADED1053DBBC}" srcOrd="0" destOrd="1" presId="urn:microsoft.com/office/officeart/2005/8/layout/list1"/>
    <dgm:cxn modelId="{DA97944A-6328-44A7-B970-38F5B7978D04}" type="presOf" srcId="{59099A75-CE69-4D1C-AFD1-06DBF78E9795}" destId="{B9819D92-5D58-4402-88AA-ADED1053DBBC}" srcOrd="0" destOrd="0" presId="urn:microsoft.com/office/officeart/2005/8/layout/list1"/>
    <dgm:cxn modelId="{31ED035C-64D8-4793-988B-D988E167BF9D}" srcId="{2729BF5E-0BCC-4FE8-8AB5-63ABE22A03C5}" destId="{60E487B7-86BF-4843-9AD7-C5EBB49C5040}" srcOrd="1" destOrd="0" parTransId="{47772AD2-310A-403A-8084-522B8ABE859C}" sibTransId="{9F37A82D-8FB8-4648-B690-C48AEC1C5AF5}"/>
    <dgm:cxn modelId="{BC83AC70-417F-429F-A1DB-737CC57D4EA9}" type="presOf" srcId="{C837A42B-2790-443E-8D5D-804416D35542}" destId="{24133FA1-6BCF-47A2-88B2-B542D29DFE88}" srcOrd="0" destOrd="0" presId="urn:microsoft.com/office/officeart/2005/8/layout/list1"/>
    <dgm:cxn modelId="{B6B9967F-4DA4-4851-9AAB-8AA0E611DB73}" type="presOf" srcId="{4F2B8F59-E3A3-4204-939F-925451343418}" destId="{6C18AFBF-DF98-4472-B89E-36EC29282C23}" srcOrd="0" destOrd="2" presId="urn:microsoft.com/office/officeart/2005/8/layout/list1"/>
    <dgm:cxn modelId="{C25B0696-4C33-4FB9-8C9D-DF414C97AD8D}" type="presOf" srcId="{A5377758-F34C-4CD6-9E2B-4962ACBD936D}" destId="{39622FD0-1547-4A6E-8980-1A852AD70D21}" srcOrd="1" destOrd="0" presId="urn:microsoft.com/office/officeart/2005/8/layout/list1"/>
    <dgm:cxn modelId="{7F7CB6A7-B9F0-4206-BD19-0D718522B487}" type="presOf" srcId="{2620DBA2-8507-4729-809E-B51BF03AB790}" destId="{B9819D92-5D58-4402-88AA-ADED1053DBBC}" srcOrd="0" destOrd="4" presId="urn:microsoft.com/office/officeart/2005/8/layout/list1"/>
    <dgm:cxn modelId="{CAC7A6AE-E336-4D9D-AD38-6B1C24D91C44}" type="presOf" srcId="{01E3535A-7DEC-4DAA-B48D-A60F34727B5D}" destId="{A2B5A31C-8F9B-4437-9E1D-2F9213896FC1}" srcOrd="0" destOrd="0" presId="urn:microsoft.com/office/officeart/2005/8/layout/list1"/>
    <dgm:cxn modelId="{57ECA2B2-1294-4F5A-8784-2D207914614C}" type="presOf" srcId="{2729BF5E-0BCC-4FE8-8AB5-63ABE22A03C5}" destId="{699549A3-99A5-4F88-AA4C-5395858AD035}" srcOrd="1" destOrd="0" presId="urn:microsoft.com/office/officeart/2005/8/layout/list1"/>
    <dgm:cxn modelId="{60FADFB2-697B-41C1-86D7-FE10C7BBEA5B}" type="presOf" srcId="{C837A42B-2790-443E-8D5D-804416D35542}" destId="{7AB8FB76-E9D2-4FDC-8726-FB8A72D82CBB}" srcOrd="1" destOrd="0" presId="urn:microsoft.com/office/officeart/2005/8/layout/list1"/>
    <dgm:cxn modelId="{0C5325BD-52E7-4055-B16C-A50736D7428F}" srcId="{A5377758-F34C-4CD6-9E2B-4962ACBD936D}" destId="{511EC299-CAC4-434C-96C2-E9357DAA2433}" srcOrd="1" destOrd="0" parTransId="{5CB48AB8-3DA4-46F0-A6D3-D8F7F7D1FF78}" sibTransId="{1C1F7E51-E646-4299-993A-0F21DAD7FC83}"/>
    <dgm:cxn modelId="{51F8F0C1-B019-4423-B11B-CCDF0E379D0E}" type="presOf" srcId="{93F77907-CBBA-44C6-8002-0EF0FBFF0F10}" destId="{DE173F7C-598E-4972-9301-5CD70B5EF78B}" srcOrd="0" destOrd="0" presId="urn:microsoft.com/office/officeart/2005/8/layout/list1"/>
    <dgm:cxn modelId="{249F9AC2-A924-46A7-A86C-7229063A837C}" type="presOf" srcId="{A5377758-F34C-4CD6-9E2B-4962ACBD936D}" destId="{62C0CA8A-959B-4D61-B9A7-ABA0F9227B3F}" srcOrd="0" destOrd="0" presId="urn:microsoft.com/office/officeart/2005/8/layout/list1"/>
    <dgm:cxn modelId="{528889C4-3C6B-402E-9C84-866D82E24083}" srcId="{A5377758-F34C-4CD6-9E2B-4962ACBD936D}" destId="{B600DF06-5281-4E36-A672-E628B5C4E45F}" srcOrd="2" destOrd="0" parTransId="{91959193-2F0C-4708-B260-731E2B215B15}" sibTransId="{19093824-91F9-41AB-87E7-6E60F2F70DBF}"/>
    <dgm:cxn modelId="{6B1A70CD-1FC9-435E-9C68-49F953118717}" type="presOf" srcId="{60E487B7-86BF-4843-9AD7-C5EBB49C5040}" destId="{6C18AFBF-DF98-4472-B89E-36EC29282C23}" srcOrd="0" destOrd="1" presId="urn:microsoft.com/office/officeart/2005/8/layout/list1"/>
    <dgm:cxn modelId="{252EBAE4-DBA6-4A3F-93EB-D9D0F1CDD62B}" srcId="{93F77907-CBBA-44C6-8002-0EF0FBFF0F10}" destId="{C837A42B-2790-443E-8D5D-804416D35542}" srcOrd="1" destOrd="0" parTransId="{1DDED880-170F-4AE6-81B9-208CFAFD7F8E}" sibTransId="{0C830A6B-AD92-436E-AD13-B52904E563B7}"/>
    <dgm:cxn modelId="{E931F1E4-D497-4AC2-8656-721728B3F012}" srcId="{93F77907-CBBA-44C6-8002-0EF0FBFF0F10}" destId="{2729BF5E-0BCC-4FE8-8AB5-63ABE22A03C5}" srcOrd="2" destOrd="0" parTransId="{E291DF52-6064-4E97-90CF-2D326AB7E601}" sibTransId="{4BAA74F4-87EC-4D60-BB24-2180102CE767}"/>
    <dgm:cxn modelId="{65E5A0E8-9F6D-4FAB-8681-4A8AA1FF32FD}" srcId="{A5377758-F34C-4CD6-9E2B-4962ACBD936D}" destId="{608EB3AE-60D2-4020-80EF-44FDDD6E1A6E}" srcOrd="3" destOrd="0" parTransId="{DAFC1914-02F5-4C6B-825E-1C03319ED7B4}" sibTransId="{1E1AAED3-2613-41FC-8B71-0F21D64DF0A5}"/>
    <dgm:cxn modelId="{EA1E4EED-4E61-437C-9CB2-799C7AACB6F0}" srcId="{B600DF06-5281-4E36-A672-E628B5C4E45F}" destId="{2620DBA2-8507-4729-809E-B51BF03AB790}" srcOrd="1" destOrd="0" parTransId="{53BC9A25-895B-4967-B46B-81F923D8A2EA}" sibTransId="{D7771FF3-7DC2-44DC-81A5-88A5A340210F}"/>
    <dgm:cxn modelId="{54C3E6EF-F46E-4659-AA63-EBDFB2067166}" srcId="{2729BF5E-0BCC-4FE8-8AB5-63ABE22A03C5}" destId="{F30EEBC2-E11C-4C15-9894-5804A2C37084}" srcOrd="0" destOrd="0" parTransId="{13C94D3E-B713-4BD1-8AF0-045952D57275}" sibTransId="{AB3D0A7F-304F-47D8-AB8D-09D5DF8C21E9}"/>
    <dgm:cxn modelId="{AED73FF2-1CE8-4914-AA5A-C267DF6029D6}" type="presOf" srcId="{2729BF5E-0BCC-4FE8-8AB5-63ABE22A03C5}" destId="{8A3DF4E2-9D53-4AAD-BD80-E6C2BE5C97BD}" srcOrd="0" destOrd="0" presId="urn:microsoft.com/office/officeart/2005/8/layout/list1"/>
    <dgm:cxn modelId="{D7FBECFA-23C2-45DD-805F-CF67A429D440}" type="presOf" srcId="{C9EA96B4-7AD1-45FE-8DCC-5349D878B11D}" destId="{B9819D92-5D58-4402-88AA-ADED1053DBBC}" srcOrd="0" destOrd="3" presId="urn:microsoft.com/office/officeart/2005/8/layout/list1"/>
    <dgm:cxn modelId="{F1DDA5FF-6466-4AB1-A08D-19F741DC7C36}" srcId="{C837A42B-2790-443E-8D5D-804416D35542}" destId="{01E3535A-7DEC-4DAA-B48D-A60F34727B5D}" srcOrd="0" destOrd="0" parTransId="{5D9199FA-2086-4E20-AEFD-917565F840BF}" sibTransId="{EEA7BB26-3C3E-4D86-A26D-CF4D41920D40}"/>
    <dgm:cxn modelId="{D87AEB00-D0A8-4854-8E5C-FB912130FCC2}" type="presParOf" srcId="{DE173F7C-598E-4972-9301-5CD70B5EF78B}" destId="{67FE997D-99F9-4F78-809B-7C34D1C775AA}" srcOrd="0" destOrd="0" presId="urn:microsoft.com/office/officeart/2005/8/layout/list1"/>
    <dgm:cxn modelId="{4A691359-B675-44FD-ADC8-52E3D6CDC24D}" type="presParOf" srcId="{67FE997D-99F9-4F78-809B-7C34D1C775AA}" destId="{62C0CA8A-959B-4D61-B9A7-ABA0F9227B3F}" srcOrd="0" destOrd="0" presId="urn:microsoft.com/office/officeart/2005/8/layout/list1"/>
    <dgm:cxn modelId="{804C61C8-8C2E-4424-99A0-4C494E4131ED}" type="presParOf" srcId="{67FE997D-99F9-4F78-809B-7C34D1C775AA}" destId="{39622FD0-1547-4A6E-8980-1A852AD70D21}" srcOrd="1" destOrd="0" presId="urn:microsoft.com/office/officeart/2005/8/layout/list1"/>
    <dgm:cxn modelId="{04CF9926-F0D0-4FE8-B4F5-32EBE224979A}" type="presParOf" srcId="{DE173F7C-598E-4972-9301-5CD70B5EF78B}" destId="{6118C56B-8445-44D2-8DD7-81DAF9EA0AA2}" srcOrd="1" destOrd="0" presId="urn:microsoft.com/office/officeart/2005/8/layout/list1"/>
    <dgm:cxn modelId="{203F54FF-5D30-493D-B598-A39063123E69}" type="presParOf" srcId="{DE173F7C-598E-4972-9301-5CD70B5EF78B}" destId="{B9819D92-5D58-4402-88AA-ADED1053DBBC}" srcOrd="2" destOrd="0" presId="urn:microsoft.com/office/officeart/2005/8/layout/list1"/>
    <dgm:cxn modelId="{59DE2284-AFA3-451D-A813-772C16F80636}" type="presParOf" srcId="{DE173F7C-598E-4972-9301-5CD70B5EF78B}" destId="{BF89C1BC-9DA9-4F60-B4FE-0B90B73AF4AB}" srcOrd="3" destOrd="0" presId="urn:microsoft.com/office/officeart/2005/8/layout/list1"/>
    <dgm:cxn modelId="{54239C08-42BA-4FB0-BD54-E6645FAD0BBF}" type="presParOf" srcId="{DE173F7C-598E-4972-9301-5CD70B5EF78B}" destId="{BD037886-87ED-4723-BB30-7F0DA9F1067A}" srcOrd="4" destOrd="0" presId="urn:microsoft.com/office/officeart/2005/8/layout/list1"/>
    <dgm:cxn modelId="{2CBB1CE4-7B18-42B3-8F8A-D178FE661117}" type="presParOf" srcId="{BD037886-87ED-4723-BB30-7F0DA9F1067A}" destId="{24133FA1-6BCF-47A2-88B2-B542D29DFE88}" srcOrd="0" destOrd="0" presId="urn:microsoft.com/office/officeart/2005/8/layout/list1"/>
    <dgm:cxn modelId="{DB454016-1CB3-4AD9-88A1-2519D1093A8E}" type="presParOf" srcId="{BD037886-87ED-4723-BB30-7F0DA9F1067A}" destId="{7AB8FB76-E9D2-4FDC-8726-FB8A72D82CBB}" srcOrd="1" destOrd="0" presId="urn:microsoft.com/office/officeart/2005/8/layout/list1"/>
    <dgm:cxn modelId="{E35EB966-3F8B-4981-B54C-0C722AE979A6}" type="presParOf" srcId="{DE173F7C-598E-4972-9301-5CD70B5EF78B}" destId="{F7CD38F1-2578-45CA-8BD3-FE33F5FE4C2B}" srcOrd="5" destOrd="0" presId="urn:microsoft.com/office/officeart/2005/8/layout/list1"/>
    <dgm:cxn modelId="{8825E4B6-BC14-4E19-91A0-BC3051D4259C}" type="presParOf" srcId="{DE173F7C-598E-4972-9301-5CD70B5EF78B}" destId="{A2B5A31C-8F9B-4437-9E1D-2F9213896FC1}" srcOrd="6" destOrd="0" presId="urn:microsoft.com/office/officeart/2005/8/layout/list1"/>
    <dgm:cxn modelId="{5D24E2AD-6500-4C72-BC46-E10D897C9FDB}" type="presParOf" srcId="{DE173F7C-598E-4972-9301-5CD70B5EF78B}" destId="{02D7A706-6E4F-49F2-93FE-59AC9F85CE02}" srcOrd="7" destOrd="0" presId="urn:microsoft.com/office/officeart/2005/8/layout/list1"/>
    <dgm:cxn modelId="{BB944516-379B-41E2-B46B-7DA13F3B756D}" type="presParOf" srcId="{DE173F7C-598E-4972-9301-5CD70B5EF78B}" destId="{4979F7B1-0E44-45BA-B8E0-2E5220DB44AE}" srcOrd="8" destOrd="0" presId="urn:microsoft.com/office/officeart/2005/8/layout/list1"/>
    <dgm:cxn modelId="{C570915E-DE08-42E7-A52B-65E04F435736}" type="presParOf" srcId="{4979F7B1-0E44-45BA-B8E0-2E5220DB44AE}" destId="{8A3DF4E2-9D53-4AAD-BD80-E6C2BE5C97BD}" srcOrd="0" destOrd="0" presId="urn:microsoft.com/office/officeart/2005/8/layout/list1"/>
    <dgm:cxn modelId="{5A9C97BD-4419-4627-B0F7-7BDDBAE3BCBC}" type="presParOf" srcId="{4979F7B1-0E44-45BA-B8E0-2E5220DB44AE}" destId="{699549A3-99A5-4F88-AA4C-5395858AD035}" srcOrd="1" destOrd="0" presId="urn:microsoft.com/office/officeart/2005/8/layout/list1"/>
    <dgm:cxn modelId="{215BF11B-5307-4EE7-9568-C3909508F084}" type="presParOf" srcId="{DE173F7C-598E-4972-9301-5CD70B5EF78B}" destId="{893BDC7C-B86D-42E4-BB10-E393DEC4B633}" srcOrd="9" destOrd="0" presId="urn:microsoft.com/office/officeart/2005/8/layout/list1"/>
    <dgm:cxn modelId="{9345F470-A130-42E7-B90E-B0CCD717143C}" type="presParOf" srcId="{DE173F7C-598E-4972-9301-5CD70B5EF78B}" destId="{6C18AFBF-DF98-4472-B89E-36EC29282C23}"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3F77907-CBBA-44C6-8002-0EF0FBFF0F1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5377758-F34C-4CD6-9E2B-4962ACBD936D}">
      <dgm:prSet phldrT="[Text]" custT="1"/>
      <dgm:spPr/>
      <dgm:t>
        <a:bodyPr/>
        <a:lstStyle/>
        <a:p>
          <a:r>
            <a:rPr lang="en-US" sz="1200" b="1" dirty="0"/>
            <a:t>Background</a:t>
          </a:r>
        </a:p>
      </dgm:t>
    </dgm:pt>
    <dgm:pt modelId="{8BD24B28-96B2-4001-9E60-507659458F50}" type="parTrans" cxnId="{5DA8B040-0EC4-43B6-9E60-E0D601788CE3}">
      <dgm:prSet/>
      <dgm:spPr/>
      <dgm:t>
        <a:bodyPr/>
        <a:lstStyle/>
        <a:p>
          <a:endParaRPr lang="en-US"/>
        </a:p>
      </dgm:t>
    </dgm:pt>
    <dgm:pt modelId="{ACCC509C-6F83-4D69-AA66-5EEC8AB796AE}" type="sibTrans" cxnId="{5DA8B040-0EC4-43B6-9E60-E0D601788CE3}">
      <dgm:prSet/>
      <dgm:spPr/>
      <dgm:t>
        <a:bodyPr/>
        <a:lstStyle/>
        <a:p>
          <a:endParaRPr lang="en-US"/>
        </a:p>
      </dgm:t>
    </dgm:pt>
    <dgm:pt modelId="{59099A75-CE69-4D1C-AFD1-06DBF78E9795}">
      <dgm:prSet phldrT="[Text]" custT="1"/>
      <dgm:spPr/>
      <dgm:t>
        <a:bodyPr/>
        <a:lstStyle/>
        <a:p>
          <a:pPr>
            <a:spcAft>
              <a:spcPts val="800"/>
            </a:spcAft>
          </a:pPr>
          <a:r>
            <a:rPr lang="en-US" sz="1050" dirty="0"/>
            <a:t>In response to continuously evolving LME structures, some lenders are beginning to use “omni blockers” in an attempt to prevent LMEs more broadly and comprehensively.</a:t>
          </a:r>
        </a:p>
      </dgm:t>
    </dgm:pt>
    <dgm:pt modelId="{35463BFD-7618-470D-BFFD-7002AA8728C8}" type="parTrans" cxnId="{C681CB25-3EF2-4360-9EEA-818652CE00C3}">
      <dgm:prSet/>
      <dgm:spPr/>
      <dgm:t>
        <a:bodyPr/>
        <a:lstStyle/>
        <a:p>
          <a:endParaRPr lang="en-US"/>
        </a:p>
      </dgm:t>
    </dgm:pt>
    <dgm:pt modelId="{E9C4CCC8-1938-45D7-983B-098E80DAB3A2}" type="sibTrans" cxnId="{C681CB25-3EF2-4360-9EEA-818652CE00C3}">
      <dgm:prSet/>
      <dgm:spPr/>
      <dgm:t>
        <a:bodyPr/>
        <a:lstStyle/>
        <a:p>
          <a:endParaRPr lang="en-US"/>
        </a:p>
      </dgm:t>
    </dgm:pt>
    <dgm:pt modelId="{C837A42B-2790-443E-8D5D-804416D35542}">
      <dgm:prSet phldrT="[Text]" custT="1"/>
      <dgm:spPr/>
      <dgm:t>
        <a:bodyPr/>
        <a:lstStyle/>
        <a:p>
          <a:r>
            <a:rPr lang="en-US" sz="1200" b="1" dirty="0"/>
            <a:t>What is an “omni blocker”?</a:t>
          </a:r>
        </a:p>
      </dgm:t>
    </dgm:pt>
    <dgm:pt modelId="{1DDED880-170F-4AE6-81B9-208CFAFD7F8E}" type="parTrans" cxnId="{252EBAE4-DBA6-4A3F-93EB-D9D0F1CDD62B}">
      <dgm:prSet/>
      <dgm:spPr/>
      <dgm:t>
        <a:bodyPr/>
        <a:lstStyle/>
        <a:p>
          <a:endParaRPr lang="en-US"/>
        </a:p>
      </dgm:t>
    </dgm:pt>
    <dgm:pt modelId="{0C830A6B-AD92-436E-AD13-B52904E563B7}" type="sibTrans" cxnId="{252EBAE4-DBA6-4A3F-93EB-D9D0F1CDD62B}">
      <dgm:prSet/>
      <dgm:spPr/>
      <dgm:t>
        <a:bodyPr/>
        <a:lstStyle/>
        <a:p>
          <a:endParaRPr lang="en-US"/>
        </a:p>
      </dgm:t>
    </dgm:pt>
    <dgm:pt modelId="{01E3535A-7DEC-4DAA-B48D-A60F34727B5D}">
      <dgm:prSet phldrT="[Text]" custT="1"/>
      <dgm:spPr/>
      <dgm:t>
        <a:bodyPr/>
        <a:lstStyle/>
        <a:p>
          <a:pPr marL="57150">
            <a:spcAft>
              <a:spcPts val="800"/>
            </a:spcAft>
          </a:pPr>
          <a:r>
            <a:rPr lang="en-US" sz="1050" dirty="0"/>
            <a:t>An “omni blocker” typically refers to a negative covenant prohibiting the borrower from entering into a “Liability Management Transaction” and may sometimes include a carveout for any such transaction that is offered to the existing lenders on a pro rata basis.</a:t>
          </a:r>
        </a:p>
      </dgm:t>
    </dgm:pt>
    <dgm:pt modelId="{5D9199FA-2086-4E20-AEFD-917565F840BF}" type="parTrans" cxnId="{F1DDA5FF-6466-4AB1-A08D-19F741DC7C36}">
      <dgm:prSet/>
      <dgm:spPr/>
      <dgm:t>
        <a:bodyPr/>
        <a:lstStyle/>
        <a:p>
          <a:endParaRPr lang="en-US"/>
        </a:p>
      </dgm:t>
    </dgm:pt>
    <dgm:pt modelId="{EEA7BB26-3C3E-4D86-A26D-CF4D41920D40}" type="sibTrans" cxnId="{F1DDA5FF-6466-4AB1-A08D-19F741DC7C36}">
      <dgm:prSet/>
      <dgm:spPr/>
      <dgm:t>
        <a:bodyPr/>
        <a:lstStyle/>
        <a:p>
          <a:endParaRPr lang="en-US"/>
        </a:p>
      </dgm:t>
    </dgm:pt>
    <dgm:pt modelId="{2729BF5E-0BCC-4FE8-8AB5-63ABE22A03C5}">
      <dgm:prSet phldrT="[Text]" custT="1"/>
      <dgm:spPr/>
      <dgm:t>
        <a:bodyPr/>
        <a:lstStyle/>
        <a:p>
          <a:r>
            <a:rPr lang="en-US" sz="1200" b="1" dirty="0"/>
            <a:t>Variations / negotiation points</a:t>
          </a:r>
        </a:p>
      </dgm:t>
    </dgm:pt>
    <dgm:pt modelId="{E291DF52-6064-4E97-90CF-2D326AB7E601}" type="parTrans" cxnId="{E931F1E4-D497-4AC2-8656-721728B3F012}">
      <dgm:prSet/>
      <dgm:spPr/>
      <dgm:t>
        <a:bodyPr/>
        <a:lstStyle/>
        <a:p>
          <a:endParaRPr lang="en-US"/>
        </a:p>
      </dgm:t>
    </dgm:pt>
    <dgm:pt modelId="{4BAA74F4-87EC-4D60-BB24-2180102CE767}" type="sibTrans" cxnId="{E931F1E4-D497-4AC2-8656-721728B3F012}">
      <dgm:prSet/>
      <dgm:spPr/>
      <dgm:t>
        <a:bodyPr/>
        <a:lstStyle/>
        <a:p>
          <a:endParaRPr lang="en-US"/>
        </a:p>
      </dgm:t>
    </dgm:pt>
    <dgm:pt modelId="{F30EEBC2-E11C-4C15-9894-5804A2C37084}">
      <dgm:prSet phldrT="[Text]" custT="1"/>
      <dgm:spPr/>
      <dgm:t>
        <a:bodyPr/>
        <a:lstStyle/>
        <a:p>
          <a:pPr>
            <a:spcAft>
              <a:spcPts val="800"/>
            </a:spcAft>
          </a:pPr>
          <a:r>
            <a:rPr lang="en-US" sz="1050" dirty="0"/>
            <a:t>The strength of an “omni blocker” is dependent on how broadly the term “Liability Management Transaction” is defined. If defined broadly, the term could include drop-down transactions, up-tiering transactions and double-dip transactions.</a:t>
          </a:r>
        </a:p>
      </dgm:t>
    </dgm:pt>
    <dgm:pt modelId="{13C94D3E-B713-4BD1-8AF0-045952D57275}" type="parTrans" cxnId="{54C3E6EF-F46E-4659-AA63-EBDFB2067166}">
      <dgm:prSet/>
      <dgm:spPr/>
      <dgm:t>
        <a:bodyPr/>
        <a:lstStyle/>
        <a:p>
          <a:endParaRPr lang="en-US"/>
        </a:p>
      </dgm:t>
    </dgm:pt>
    <dgm:pt modelId="{AB3D0A7F-304F-47D8-AB8D-09D5DF8C21E9}" type="sibTrans" cxnId="{54C3E6EF-F46E-4659-AA63-EBDFB2067166}">
      <dgm:prSet/>
      <dgm:spPr/>
      <dgm:t>
        <a:bodyPr/>
        <a:lstStyle/>
        <a:p>
          <a:endParaRPr lang="en-US"/>
        </a:p>
      </dgm:t>
    </dgm:pt>
    <dgm:pt modelId="{60E487B7-86BF-4843-9AD7-C5EBB49C5040}">
      <dgm:prSet custT="1"/>
      <dgm:spPr/>
      <dgm:t>
        <a:bodyPr/>
        <a:lstStyle/>
        <a:p>
          <a:pPr>
            <a:spcAft>
              <a:spcPts val="800"/>
            </a:spcAft>
          </a:pPr>
          <a:r>
            <a:rPr lang="en-US" sz="1050" dirty="0"/>
            <a:t>In conjunction with or instead of having a dedicated negative covenant prohibiting “Liability Management Transactions”, the use of certain baskets in the existing debt, lien, investment and asset sale covenants and/or the designation of unrestricted subsidiaries may be conditioned on having a bona fide business purpose and not being for the purpose of effectuating a “Liability Management Transaction”.</a:t>
          </a:r>
        </a:p>
      </dgm:t>
    </dgm:pt>
    <dgm:pt modelId="{47772AD2-310A-403A-8084-522B8ABE859C}" type="parTrans" cxnId="{31ED035C-64D8-4793-988B-D988E167BF9D}">
      <dgm:prSet/>
      <dgm:spPr/>
      <dgm:t>
        <a:bodyPr/>
        <a:lstStyle/>
        <a:p>
          <a:endParaRPr lang="en-US"/>
        </a:p>
      </dgm:t>
    </dgm:pt>
    <dgm:pt modelId="{9F37A82D-8FB8-4648-B690-C48AEC1C5AF5}" type="sibTrans" cxnId="{31ED035C-64D8-4793-988B-D988E167BF9D}">
      <dgm:prSet/>
      <dgm:spPr/>
      <dgm:t>
        <a:bodyPr/>
        <a:lstStyle/>
        <a:p>
          <a:endParaRPr lang="en-US"/>
        </a:p>
      </dgm:t>
    </dgm:pt>
    <dgm:pt modelId="{DE173F7C-598E-4972-9301-5CD70B5EF78B}" type="pres">
      <dgm:prSet presAssocID="{93F77907-CBBA-44C6-8002-0EF0FBFF0F10}" presName="linear" presStyleCnt="0">
        <dgm:presLayoutVars>
          <dgm:dir/>
          <dgm:animLvl val="lvl"/>
          <dgm:resizeHandles val="exact"/>
        </dgm:presLayoutVars>
      </dgm:prSet>
      <dgm:spPr/>
    </dgm:pt>
    <dgm:pt modelId="{67FE997D-99F9-4F78-809B-7C34D1C775AA}" type="pres">
      <dgm:prSet presAssocID="{A5377758-F34C-4CD6-9E2B-4962ACBD936D}" presName="parentLin" presStyleCnt="0"/>
      <dgm:spPr/>
    </dgm:pt>
    <dgm:pt modelId="{62C0CA8A-959B-4D61-B9A7-ABA0F9227B3F}" type="pres">
      <dgm:prSet presAssocID="{A5377758-F34C-4CD6-9E2B-4962ACBD936D}" presName="parentLeftMargin" presStyleLbl="node1" presStyleIdx="0" presStyleCnt="3"/>
      <dgm:spPr/>
    </dgm:pt>
    <dgm:pt modelId="{39622FD0-1547-4A6E-8980-1A852AD70D21}" type="pres">
      <dgm:prSet presAssocID="{A5377758-F34C-4CD6-9E2B-4962ACBD936D}" presName="parentText" presStyleLbl="node1" presStyleIdx="0" presStyleCnt="3">
        <dgm:presLayoutVars>
          <dgm:chMax val="0"/>
          <dgm:bulletEnabled val="1"/>
        </dgm:presLayoutVars>
      </dgm:prSet>
      <dgm:spPr/>
    </dgm:pt>
    <dgm:pt modelId="{6118C56B-8445-44D2-8DD7-81DAF9EA0AA2}" type="pres">
      <dgm:prSet presAssocID="{A5377758-F34C-4CD6-9E2B-4962ACBD936D}" presName="negativeSpace" presStyleCnt="0"/>
      <dgm:spPr/>
    </dgm:pt>
    <dgm:pt modelId="{B9819D92-5D58-4402-88AA-ADED1053DBBC}" type="pres">
      <dgm:prSet presAssocID="{A5377758-F34C-4CD6-9E2B-4962ACBD936D}" presName="childText" presStyleLbl="conFgAcc1" presStyleIdx="0" presStyleCnt="3" custLinFactNeighborX="114" custLinFactNeighborY="8543">
        <dgm:presLayoutVars>
          <dgm:bulletEnabled val="1"/>
        </dgm:presLayoutVars>
      </dgm:prSet>
      <dgm:spPr/>
    </dgm:pt>
    <dgm:pt modelId="{BF89C1BC-9DA9-4F60-B4FE-0B90B73AF4AB}" type="pres">
      <dgm:prSet presAssocID="{ACCC509C-6F83-4D69-AA66-5EEC8AB796AE}" presName="spaceBetweenRectangles" presStyleCnt="0"/>
      <dgm:spPr/>
    </dgm:pt>
    <dgm:pt modelId="{BD037886-87ED-4723-BB30-7F0DA9F1067A}" type="pres">
      <dgm:prSet presAssocID="{C837A42B-2790-443E-8D5D-804416D35542}" presName="parentLin" presStyleCnt="0"/>
      <dgm:spPr/>
    </dgm:pt>
    <dgm:pt modelId="{24133FA1-6BCF-47A2-88B2-B542D29DFE88}" type="pres">
      <dgm:prSet presAssocID="{C837A42B-2790-443E-8D5D-804416D35542}" presName="parentLeftMargin" presStyleLbl="node1" presStyleIdx="0" presStyleCnt="3"/>
      <dgm:spPr/>
    </dgm:pt>
    <dgm:pt modelId="{7AB8FB76-E9D2-4FDC-8726-FB8A72D82CBB}" type="pres">
      <dgm:prSet presAssocID="{C837A42B-2790-443E-8D5D-804416D35542}" presName="parentText" presStyleLbl="node1" presStyleIdx="1" presStyleCnt="3">
        <dgm:presLayoutVars>
          <dgm:chMax val="0"/>
          <dgm:bulletEnabled val="1"/>
        </dgm:presLayoutVars>
      </dgm:prSet>
      <dgm:spPr/>
    </dgm:pt>
    <dgm:pt modelId="{F7CD38F1-2578-45CA-8BD3-FE33F5FE4C2B}" type="pres">
      <dgm:prSet presAssocID="{C837A42B-2790-443E-8D5D-804416D35542}" presName="negativeSpace" presStyleCnt="0"/>
      <dgm:spPr/>
    </dgm:pt>
    <dgm:pt modelId="{A2B5A31C-8F9B-4437-9E1D-2F9213896FC1}" type="pres">
      <dgm:prSet presAssocID="{C837A42B-2790-443E-8D5D-804416D35542}" presName="childText" presStyleLbl="conFgAcc1" presStyleIdx="1" presStyleCnt="3">
        <dgm:presLayoutVars>
          <dgm:bulletEnabled val="1"/>
        </dgm:presLayoutVars>
      </dgm:prSet>
      <dgm:spPr/>
    </dgm:pt>
    <dgm:pt modelId="{02D7A706-6E4F-49F2-93FE-59AC9F85CE02}" type="pres">
      <dgm:prSet presAssocID="{0C830A6B-AD92-436E-AD13-B52904E563B7}" presName="spaceBetweenRectangles" presStyleCnt="0"/>
      <dgm:spPr/>
    </dgm:pt>
    <dgm:pt modelId="{4979F7B1-0E44-45BA-B8E0-2E5220DB44AE}" type="pres">
      <dgm:prSet presAssocID="{2729BF5E-0BCC-4FE8-8AB5-63ABE22A03C5}" presName="parentLin" presStyleCnt="0"/>
      <dgm:spPr/>
    </dgm:pt>
    <dgm:pt modelId="{8A3DF4E2-9D53-4AAD-BD80-E6C2BE5C97BD}" type="pres">
      <dgm:prSet presAssocID="{2729BF5E-0BCC-4FE8-8AB5-63ABE22A03C5}" presName="parentLeftMargin" presStyleLbl="node1" presStyleIdx="1" presStyleCnt="3"/>
      <dgm:spPr/>
    </dgm:pt>
    <dgm:pt modelId="{699549A3-99A5-4F88-AA4C-5395858AD035}" type="pres">
      <dgm:prSet presAssocID="{2729BF5E-0BCC-4FE8-8AB5-63ABE22A03C5}" presName="parentText" presStyleLbl="node1" presStyleIdx="2" presStyleCnt="3">
        <dgm:presLayoutVars>
          <dgm:chMax val="0"/>
          <dgm:bulletEnabled val="1"/>
        </dgm:presLayoutVars>
      </dgm:prSet>
      <dgm:spPr/>
    </dgm:pt>
    <dgm:pt modelId="{893BDC7C-B86D-42E4-BB10-E393DEC4B633}" type="pres">
      <dgm:prSet presAssocID="{2729BF5E-0BCC-4FE8-8AB5-63ABE22A03C5}" presName="negativeSpace" presStyleCnt="0"/>
      <dgm:spPr/>
    </dgm:pt>
    <dgm:pt modelId="{6C18AFBF-DF98-4472-B89E-36EC29282C23}" type="pres">
      <dgm:prSet presAssocID="{2729BF5E-0BCC-4FE8-8AB5-63ABE22A03C5}" presName="childText" presStyleLbl="conFgAcc1" presStyleIdx="2" presStyleCnt="3">
        <dgm:presLayoutVars>
          <dgm:bulletEnabled val="1"/>
        </dgm:presLayoutVars>
      </dgm:prSet>
      <dgm:spPr/>
    </dgm:pt>
  </dgm:ptLst>
  <dgm:cxnLst>
    <dgm:cxn modelId="{8BF1620B-1CEA-4DF1-A5B9-9870D83F7F53}" type="presOf" srcId="{60E487B7-86BF-4843-9AD7-C5EBB49C5040}" destId="{6C18AFBF-DF98-4472-B89E-36EC29282C23}" srcOrd="0" destOrd="1" presId="urn:microsoft.com/office/officeart/2005/8/layout/list1"/>
    <dgm:cxn modelId="{6FC3D412-609A-48B7-A9B5-5CA9AB9A4471}" type="presOf" srcId="{2729BF5E-0BCC-4FE8-8AB5-63ABE22A03C5}" destId="{8A3DF4E2-9D53-4AAD-BD80-E6C2BE5C97BD}" srcOrd="0" destOrd="0" presId="urn:microsoft.com/office/officeart/2005/8/layout/list1"/>
    <dgm:cxn modelId="{63EA9419-AC12-4737-A295-172EC82F7716}" type="presOf" srcId="{C837A42B-2790-443E-8D5D-804416D35542}" destId="{7AB8FB76-E9D2-4FDC-8726-FB8A72D82CBB}" srcOrd="1" destOrd="0" presId="urn:microsoft.com/office/officeart/2005/8/layout/list1"/>
    <dgm:cxn modelId="{C681CB25-3EF2-4360-9EEA-818652CE00C3}" srcId="{A5377758-F34C-4CD6-9E2B-4962ACBD936D}" destId="{59099A75-CE69-4D1C-AFD1-06DBF78E9795}" srcOrd="0" destOrd="0" parTransId="{35463BFD-7618-470D-BFFD-7002AA8728C8}" sibTransId="{E9C4CCC8-1938-45D7-983B-098E80DAB3A2}"/>
    <dgm:cxn modelId="{A7E4D732-FCFE-4767-9E14-FB4833B46377}" type="presOf" srcId="{59099A75-CE69-4D1C-AFD1-06DBF78E9795}" destId="{B9819D92-5D58-4402-88AA-ADED1053DBBC}" srcOrd="0" destOrd="0" presId="urn:microsoft.com/office/officeart/2005/8/layout/list1"/>
    <dgm:cxn modelId="{5DA8B040-0EC4-43B6-9E60-E0D601788CE3}" srcId="{93F77907-CBBA-44C6-8002-0EF0FBFF0F10}" destId="{A5377758-F34C-4CD6-9E2B-4962ACBD936D}" srcOrd="0" destOrd="0" parTransId="{8BD24B28-96B2-4001-9E60-507659458F50}" sibTransId="{ACCC509C-6F83-4D69-AA66-5EEC8AB796AE}"/>
    <dgm:cxn modelId="{31ED035C-64D8-4793-988B-D988E167BF9D}" srcId="{2729BF5E-0BCC-4FE8-8AB5-63ABE22A03C5}" destId="{60E487B7-86BF-4843-9AD7-C5EBB49C5040}" srcOrd="1" destOrd="0" parTransId="{47772AD2-310A-403A-8084-522B8ABE859C}" sibTransId="{9F37A82D-8FB8-4648-B690-C48AEC1C5AF5}"/>
    <dgm:cxn modelId="{3BB0FE70-F0DA-42DD-9E8B-310C975D5AB5}" type="presOf" srcId="{A5377758-F34C-4CD6-9E2B-4962ACBD936D}" destId="{62C0CA8A-959B-4D61-B9A7-ABA0F9227B3F}" srcOrd="0" destOrd="0" presId="urn:microsoft.com/office/officeart/2005/8/layout/list1"/>
    <dgm:cxn modelId="{3C32D975-CF1E-4CCF-86CA-2F202466BA2E}" type="presOf" srcId="{A5377758-F34C-4CD6-9E2B-4962ACBD936D}" destId="{39622FD0-1547-4A6E-8980-1A852AD70D21}" srcOrd="1" destOrd="0" presId="urn:microsoft.com/office/officeart/2005/8/layout/list1"/>
    <dgm:cxn modelId="{F4AD01A6-2DA7-4ACD-8B3A-279A84AF5A64}" type="presOf" srcId="{C837A42B-2790-443E-8D5D-804416D35542}" destId="{24133FA1-6BCF-47A2-88B2-B542D29DFE88}" srcOrd="0" destOrd="0" presId="urn:microsoft.com/office/officeart/2005/8/layout/list1"/>
    <dgm:cxn modelId="{8F4B73B2-F053-49F7-8B56-8E4271DCC13E}" type="presOf" srcId="{01E3535A-7DEC-4DAA-B48D-A60F34727B5D}" destId="{A2B5A31C-8F9B-4437-9E1D-2F9213896FC1}" srcOrd="0" destOrd="0" presId="urn:microsoft.com/office/officeart/2005/8/layout/list1"/>
    <dgm:cxn modelId="{F4C387BB-7D62-4EEE-AE94-1A1AE7200C59}" type="presOf" srcId="{F30EEBC2-E11C-4C15-9894-5804A2C37084}" destId="{6C18AFBF-DF98-4472-B89E-36EC29282C23}" srcOrd="0" destOrd="0" presId="urn:microsoft.com/office/officeart/2005/8/layout/list1"/>
    <dgm:cxn modelId="{51F8F0C1-B019-4423-B11B-CCDF0E379D0E}" type="presOf" srcId="{93F77907-CBBA-44C6-8002-0EF0FBFF0F10}" destId="{DE173F7C-598E-4972-9301-5CD70B5EF78B}" srcOrd="0" destOrd="0" presId="urn:microsoft.com/office/officeart/2005/8/layout/list1"/>
    <dgm:cxn modelId="{1A2591D8-C8C3-436F-8DE9-A058CDB8D38A}" type="presOf" srcId="{2729BF5E-0BCC-4FE8-8AB5-63ABE22A03C5}" destId="{699549A3-99A5-4F88-AA4C-5395858AD035}" srcOrd="1" destOrd="0" presId="urn:microsoft.com/office/officeart/2005/8/layout/list1"/>
    <dgm:cxn modelId="{252EBAE4-DBA6-4A3F-93EB-D9D0F1CDD62B}" srcId="{93F77907-CBBA-44C6-8002-0EF0FBFF0F10}" destId="{C837A42B-2790-443E-8D5D-804416D35542}" srcOrd="1" destOrd="0" parTransId="{1DDED880-170F-4AE6-81B9-208CFAFD7F8E}" sibTransId="{0C830A6B-AD92-436E-AD13-B52904E563B7}"/>
    <dgm:cxn modelId="{E931F1E4-D497-4AC2-8656-721728B3F012}" srcId="{93F77907-CBBA-44C6-8002-0EF0FBFF0F10}" destId="{2729BF5E-0BCC-4FE8-8AB5-63ABE22A03C5}" srcOrd="2" destOrd="0" parTransId="{E291DF52-6064-4E97-90CF-2D326AB7E601}" sibTransId="{4BAA74F4-87EC-4D60-BB24-2180102CE767}"/>
    <dgm:cxn modelId="{54C3E6EF-F46E-4659-AA63-EBDFB2067166}" srcId="{2729BF5E-0BCC-4FE8-8AB5-63ABE22A03C5}" destId="{F30EEBC2-E11C-4C15-9894-5804A2C37084}" srcOrd="0" destOrd="0" parTransId="{13C94D3E-B713-4BD1-8AF0-045952D57275}" sibTransId="{AB3D0A7F-304F-47D8-AB8D-09D5DF8C21E9}"/>
    <dgm:cxn modelId="{F1DDA5FF-6466-4AB1-A08D-19F741DC7C36}" srcId="{C837A42B-2790-443E-8D5D-804416D35542}" destId="{01E3535A-7DEC-4DAA-B48D-A60F34727B5D}" srcOrd="0" destOrd="0" parTransId="{5D9199FA-2086-4E20-AEFD-917565F840BF}" sibTransId="{EEA7BB26-3C3E-4D86-A26D-CF4D41920D40}"/>
    <dgm:cxn modelId="{FD139E56-034D-451C-889C-CA080525495F}" type="presParOf" srcId="{DE173F7C-598E-4972-9301-5CD70B5EF78B}" destId="{67FE997D-99F9-4F78-809B-7C34D1C775AA}" srcOrd="0" destOrd="0" presId="urn:microsoft.com/office/officeart/2005/8/layout/list1"/>
    <dgm:cxn modelId="{60EA0A89-A865-4F68-93BD-760A18C0A2E3}" type="presParOf" srcId="{67FE997D-99F9-4F78-809B-7C34D1C775AA}" destId="{62C0CA8A-959B-4D61-B9A7-ABA0F9227B3F}" srcOrd="0" destOrd="0" presId="urn:microsoft.com/office/officeart/2005/8/layout/list1"/>
    <dgm:cxn modelId="{8C6417CD-FBE1-4BBA-8D24-0D884467C7A9}" type="presParOf" srcId="{67FE997D-99F9-4F78-809B-7C34D1C775AA}" destId="{39622FD0-1547-4A6E-8980-1A852AD70D21}" srcOrd="1" destOrd="0" presId="urn:microsoft.com/office/officeart/2005/8/layout/list1"/>
    <dgm:cxn modelId="{8EEB4AA6-1476-4A91-B08B-70E2E35739E2}" type="presParOf" srcId="{DE173F7C-598E-4972-9301-5CD70B5EF78B}" destId="{6118C56B-8445-44D2-8DD7-81DAF9EA0AA2}" srcOrd="1" destOrd="0" presId="urn:microsoft.com/office/officeart/2005/8/layout/list1"/>
    <dgm:cxn modelId="{CC518CF9-D2DD-41D4-B324-CDE95CA3A8A2}" type="presParOf" srcId="{DE173F7C-598E-4972-9301-5CD70B5EF78B}" destId="{B9819D92-5D58-4402-88AA-ADED1053DBBC}" srcOrd="2" destOrd="0" presId="urn:microsoft.com/office/officeart/2005/8/layout/list1"/>
    <dgm:cxn modelId="{85F5F2DB-FE84-43EB-A89B-0F45A5DBED3B}" type="presParOf" srcId="{DE173F7C-598E-4972-9301-5CD70B5EF78B}" destId="{BF89C1BC-9DA9-4F60-B4FE-0B90B73AF4AB}" srcOrd="3" destOrd="0" presId="urn:microsoft.com/office/officeart/2005/8/layout/list1"/>
    <dgm:cxn modelId="{CA05768A-2620-456D-84F7-4069A567B549}" type="presParOf" srcId="{DE173F7C-598E-4972-9301-5CD70B5EF78B}" destId="{BD037886-87ED-4723-BB30-7F0DA9F1067A}" srcOrd="4" destOrd="0" presId="urn:microsoft.com/office/officeart/2005/8/layout/list1"/>
    <dgm:cxn modelId="{86EF67B8-18D0-4019-8691-74F104C63741}" type="presParOf" srcId="{BD037886-87ED-4723-BB30-7F0DA9F1067A}" destId="{24133FA1-6BCF-47A2-88B2-B542D29DFE88}" srcOrd="0" destOrd="0" presId="urn:microsoft.com/office/officeart/2005/8/layout/list1"/>
    <dgm:cxn modelId="{51D21279-5EB9-40DF-8A1E-93BD5524D4CC}" type="presParOf" srcId="{BD037886-87ED-4723-BB30-7F0DA9F1067A}" destId="{7AB8FB76-E9D2-4FDC-8726-FB8A72D82CBB}" srcOrd="1" destOrd="0" presId="urn:microsoft.com/office/officeart/2005/8/layout/list1"/>
    <dgm:cxn modelId="{1F6BA792-6057-4AB0-8E19-F6DF3301BA75}" type="presParOf" srcId="{DE173F7C-598E-4972-9301-5CD70B5EF78B}" destId="{F7CD38F1-2578-45CA-8BD3-FE33F5FE4C2B}" srcOrd="5" destOrd="0" presId="urn:microsoft.com/office/officeart/2005/8/layout/list1"/>
    <dgm:cxn modelId="{F4C3CB2F-4FB9-4625-9381-92FBF2E24F7B}" type="presParOf" srcId="{DE173F7C-598E-4972-9301-5CD70B5EF78B}" destId="{A2B5A31C-8F9B-4437-9E1D-2F9213896FC1}" srcOrd="6" destOrd="0" presId="urn:microsoft.com/office/officeart/2005/8/layout/list1"/>
    <dgm:cxn modelId="{A08091F9-2605-498B-A2E6-AF590FFE6C88}" type="presParOf" srcId="{DE173F7C-598E-4972-9301-5CD70B5EF78B}" destId="{02D7A706-6E4F-49F2-93FE-59AC9F85CE02}" srcOrd="7" destOrd="0" presId="urn:microsoft.com/office/officeart/2005/8/layout/list1"/>
    <dgm:cxn modelId="{3F37AD23-894C-4BF3-96D1-1087ECA92455}" type="presParOf" srcId="{DE173F7C-598E-4972-9301-5CD70B5EF78B}" destId="{4979F7B1-0E44-45BA-B8E0-2E5220DB44AE}" srcOrd="8" destOrd="0" presId="urn:microsoft.com/office/officeart/2005/8/layout/list1"/>
    <dgm:cxn modelId="{A0453D8C-5244-4A6F-9306-9801D1BB3C4F}" type="presParOf" srcId="{4979F7B1-0E44-45BA-B8E0-2E5220DB44AE}" destId="{8A3DF4E2-9D53-4AAD-BD80-E6C2BE5C97BD}" srcOrd="0" destOrd="0" presId="urn:microsoft.com/office/officeart/2005/8/layout/list1"/>
    <dgm:cxn modelId="{093C0C17-3F59-4C5A-B423-8A44F1957DAB}" type="presParOf" srcId="{4979F7B1-0E44-45BA-B8E0-2E5220DB44AE}" destId="{699549A3-99A5-4F88-AA4C-5395858AD035}" srcOrd="1" destOrd="0" presId="urn:microsoft.com/office/officeart/2005/8/layout/list1"/>
    <dgm:cxn modelId="{C4037AF1-EC46-4643-8090-94408533B088}" type="presParOf" srcId="{DE173F7C-598E-4972-9301-5CD70B5EF78B}" destId="{893BDC7C-B86D-42E4-BB10-E393DEC4B633}" srcOrd="9" destOrd="0" presId="urn:microsoft.com/office/officeart/2005/8/layout/list1"/>
    <dgm:cxn modelId="{84BC720D-A59E-425A-A2E6-1EE2CADC4C3D}" type="presParOf" srcId="{DE173F7C-598E-4972-9301-5CD70B5EF78B}" destId="{6C18AFBF-DF98-4472-B89E-36EC29282C23}"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F77907-CBBA-44C6-8002-0EF0FBFF0F1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5377758-F34C-4CD6-9E2B-4962ACBD936D}">
      <dgm:prSet phldrT="[Text]"/>
      <dgm:spPr/>
      <dgm:t>
        <a:bodyPr/>
        <a:lstStyle/>
        <a:p>
          <a:r>
            <a:rPr lang="en-US" b="1" dirty="0"/>
            <a:t>Background</a:t>
          </a:r>
        </a:p>
      </dgm:t>
    </dgm:pt>
    <dgm:pt modelId="{8BD24B28-96B2-4001-9E60-507659458F50}" type="parTrans" cxnId="{5DA8B040-0EC4-43B6-9E60-E0D601788CE3}">
      <dgm:prSet/>
      <dgm:spPr/>
      <dgm:t>
        <a:bodyPr/>
        <a:lstStyle/>
        <a:p>
          <a:endParaRPr lang="en-US"/>
        </a:p>
      </dgm:t>
    </dgm:pt>
    <dgm:pt modelId="{ACCC509C-6F83-4D69-AA66-5EEC8AB796AE}" type="sibTrans" cxnId="{5DA8B040-0EC4-43B6-9E60-E0D601788CE3}">
      <dgm:prSet/>
      <dgm:spPr/>
      <dgm:t>
        <a:bodyPr/>
        <a:lstStyle/>
        <a:p>
          <a:endParaRPr lang="en-US"/>
        </a:p>
      </dgm:t>
    </dgm:pt>
    <dgm:pt modelId="{59099A75-CE69-4D1C-AFD1-06DBF78E9795}">
      <dgm:prSet phldrT="[Text]" custT="1"/>
      <dgm:spPr/>
      <dgm:t>
        <a:bodyPr/>
        <a:lstStyle/>
        <a:p>
          <a:pPr>
            <a:spcAft>
              <a:spcPts val="800"/>
            </a:spcAft>
          </a:pPr>
          <a:r>
            <a:rPr lang="en-US" sz="1050" dirty="0"/>
            <a:t>In the J. Crew transaction (2017), the borrower moved ~$</a:t>
          </a:r>
          <a:r>
            <a:rPr lang="en-US" sz="1050" dirty="0" err="1"/>
            <a:t>250m</a:t>
          </a:r>
          <a:r>
            <a:rPr lang="en-US" sz="1050" dirty="0"/>
            <a:t> of IP assets from a guarantor to a non-guarantor restricted subsidiary using a combination of investment baskets and then moved those assets from the non-guarantor restricted subsidiary to an unrestricted subsidiary using a basket that permitted unlimited investments by a non-guarantor into an unrestricted subsidiary if financed with the proceeds from other investments. </a:t>
          </a:r>
        </a:p>
      </dgm:t>
    </dgm:pt>
    <dgm:pt modelId="{35463BFD-7618-470D-BFFD-7002AA8728C8}" type="parTrans" cxnId="{C681CB25-3EF2-4360-9EEA-818652CE00C3}">
      <dgm:prSet/>
      <dgm:spPr/>
      <dgm:t>
        <a:bodyPr/>
        <a:lstStyle/>
        <a:p>
          <a:endParaRPr lang="en-US"/>
        </a:p>
      </dgm:t>
    </dgm:pt>
    <dgm:pt modelId="{E9C4CCC8-1938-45D7-983B-098E80DAB3A2}" type="sibTrans" cxnId="{C681CB25-3EF2-4360-9EEA-818652CE00C3}">
      <dgm:prSet/>
      <dgm:spPr/>
      <dgm:t>
        <a:bodyPr/>
        <a:lstStyle/>
        <a:p>
          <a:endParaRPr lang="en-US"/>
        </a:p>
      </dgm:t>
    </dgm:pt>
    <dgm:pt modelId="{C837A42B-2790-443E-8D5D-804416D35542}">
      <dgm:prSet phldrT="[Text]"/>
      <dgm:spPr/>
      <dgm:t>
        <a:bodyPr/>
        <a:lstStyle/>
        <a:p>
          <a:r>
            <a:rPr lang="en-US" b="1" dirty="0"/>
            <a:t>What is the J. Crew blocker?</a:t>
          </a:r>
        </a:p>
      </dgm:t>
    </dgm:pt>
    <dgm:pt modelId="{1DDED880-170F-4AE6-81B9-208CFAFD7F8E}" type="parTrans" cxnId="{252EBAE4-DBA6-4A3F-93EB-D9D0F1CDD62B}">
      <dgm:prSet/>
      <dgm:spPr/>
      <dgm:t>
        <a:bodyPr/>
        <a:lstStyle/>
        <a:p>
          <a:endParaRPr lang="en-US"/>
        </a:p>
      </dgm:t>
    </dgm:pt>
    <dgm:pt modelId="{0C830A6B-AD92-436E-AD13-B52904E563B7}" type="sibTrans" cxnId="{252EBAE4-DBA6-4A3F-93EB-D9D0F1CDD62B}">
      <dgm:prSet/>
      <dgm:spPr/>
      <dgm:t>
        <a:bodyPr/>
        <a:lstStyle/>
        <a:p>
          <a:endParaRPr lang="en-US"/>
        </a:p>
      </dgm:t>
    </dgm:pt>
    <dgm:pt modelId="{7445BE4E-B87D-48ED-8321-D528CA59C7C7}">
      <dgm:prSet custT="1"/>
      <dgm:spPr/>
      <dgm:t>
        <a:bodyPr/>
        <a:lstStyle/>
        <a:p>
          <a:pPr>
            <a:spcAft>
              <a:spcPts val="800"/>
            </a:spcAft>
          </a:pPr>
          <a:r>
            <a:rPr lang="en-US" sz="1050" dirty="0"/>
            <a:t>The assets were then used to collateralize notes of the unrestricted subsidiary, and those notes were offered in exchange for unsecured holdco PIK notes with an impending maturity. </a:t>
          </a:r>
        </a:p>
      </dgm:t>
    </dgm:pt>
    <dgm:pt modelId="{C3762274-A800-40EE-8A39-1E7740BBE881}" type="parTrans" cxnId="{D42332D8-AB40-4D23-BD6F-DCAA9A8050E9}">
      <dgm:prSet/>
      <dgm:spPr/>
      <dgm:t>
        <a:bodyPr/>
        <a:lstStyle/>
        <a:p>
          <a:endParaRPr lang="en-US"/>
        </a:p>
      </dgm:t>
    </dgm:pt>
    <dgm:pt modelId="{89DDF4E1-B8CD-40D3-BDBB-5A729EE34A53}" type="sibTrans" cxnId="{D42332D8-AB40-4D23-BD6F-DCAA9A8050E9}">
      <dgm:prSet/>
      <dgm:spPr/>
      <dgm:t>
        <a:bodyPr/>
        <a:lstStyle/>
        <a:p>
          <a:endParaRPr lang="en-US"/>
        </a:p>
      </dgm:t>
    </dgm:pt>
    <dgm:pt modelId="{09BA05CC-9E9A-4A76-A52C-81ED680DFF84}">
      <dgm:prSet custT="1"/>
      <dgm:spPr/>
      <dgm:t>
        <a:bodyPr/>
        <a:lstStyle/>
        <a:p>
          <a:pPr>
            <a:spcAft>
              <a:spcPts val="800"/>
            </a:spcAft>
          </a:pPr>
          <a:r>
            <a:rPr lang="en-US" sz="1050" dirty="0"/>
            <a:t>This resulted in structurally junior obligations (the holdco PIK notes) being swapped for new obligations that were senior to the existing term loans with respect to the transferred IP assets.</a:t>
          </a:r>
        </a:p>
      </dgm:t>
    </dgm:pt>
    <dgm:pt modelId="{4B632FE4-2545-4B20-9D55-4CBC3EBF94EA}" type="parTrans" cxnId="{45FA8693-2DA8-4C6C-825D-A67DAFEA1F78}">
      <dgm:prSet/>
      <dgm:spPr/>
      <dgm:t>
        <a:bodyPr/>
        <a:lstStyle/>
        <a:p>
          <a:endParaRPr lang="en-US"/>
        </a:p>
      </dgm:t>
    </dgm:pt>
    <dgm:pt modelId="{7A9D675F-9CB9-4F76-97CE-1C7155C5ABF4}" type="sibTrans" cxnId="{45FA8693-2DA8-4C6C-825D-A67DAFEA1F78}">
      <dgm:prSet/>
      <dgm:spPr/>
      <dgm:t>
        <a:bodyPr/>
        <a:lstStyle/>
        <a:p>
          <a:endParaRPr lang="en-US"/>
        </a:p>
      </dgm:t>
    </dgm:pt>
    <dgm:pt modelId="{01E3535A-7DEC-4DAA-B48D-A60F34727B5D}">
      <dgm:prSet phldrT="[Text]" custT="1"/>
      <dgm:spPr/>
      <dgm:t>
        <a:bodyPr/>
        <a:lstStyle/>
        <a:p>
          <a:r>
            <a:rPr lang="en-US" sz="1050" dirty="0"/>
            <a:t>A basic formulation of the J. Crew blocker prohibits the borrower from transferring material intellectual property to an unrestricted subsidiary. </a:t>
          </a:r>
        </a:p>
      </dgm:t>
    </dgm:pt>
    <dgm:pt modelId="{5D9199FA-2086-4E20-AEFD-917565F840BF}" type="parTrans" cxnId="{F1DDA5FF-6466-4AB1-A08D-19F741DC7C36}">
      <dgm:prSet/>
      <dgm:spPr/>
      <dgm:t>
        <a:bodyPr/>
        <a:lstStyle/>
        <a:p>
          <a:endParaRPr lang="en-US"/>
        </a:p>
      </dgm:t>
    </dgm:pt>
    <dgm:pt modelId="{EEA7BB26-3C3E-4D86-A26D-CF4D41920D40}" type="sibTrans" cxnId="{F1DDA5FF-6466-4AB1-A08D-19F741DC7C36}">
      <dgm:prSet/>
      <dgm:spPr/>
      <dgm:t>
        <a:bodyPr/>
        <a:lstStyle/>
        <a:p>
          <a:endParaRPr lang="en-US"/>
        </a:p>
      </dgm:t>
    </dgm:pt>
    <dgm:pt modelId="{2729BF5E-0BCC-4FE8-8AB5-63ABE22A03C5}">
      <dgm:prSet phldrT="[Text]"/>
      <dgm:spPr/>
      <dgm:t>
        <a:bodyPr/>
        <a:lstStyle/>
        <a:p>
          <a:r>
            <a:rPr lang="en-US" b="1" dirty="0"/>
            <a:t>Potential loopholes that should be addressed</a:t>
          </a:r>
        </a:p>
      </dgm:t>
    </dgm:pt>
    <dgm:pt modelId="{E291DF52-6064-4E97-90CF-2D326AB7E601}" type="parTrans" cxnId="{E931F1E4-D497-4AC2-8656-721728B3F012}">
      <dgm:prSet/>
      <dgm:spPr/>
      <dgm:t>
        <a:bodyPr/>
        <a:lstStyle/>
        <a:p>
          <a:endParaRPr lang="en-US"/>
        </a:p>
      </dgm:t>
    </dgm:pt>
    <dgm:pt modelId="{4BAA74F4-87EC-4D60-BB24-2180102CE767}" type="sibTrans" cxnId="{E931F1E4-D497-4AC2-8656-721728B3F012}">
      <dgm:prSet/>
      <dgm:spPr/>
      <dgm:t>
        <a:bodyPr/>
        <a:lstStyle/>
        <a:p>
          <a:endParaRPr lang="en-US"/>
        </a:p>
      </dgm:t>
    </dgm:pt>
    <dgm:pt modelId="{F30EEBC2-E11C-4C15-9894-5804A2C37084}">
      <dgm:prSet phldrT="[Text]" custT="1"/>
      <dgm:spPr/>
      <dgm:t>
        <a:bodyPr/>
        <a:lstStyle/>
        <a:p>
          <a:pPr>
            <a:spcAft>
              <a:spcPts val="800"/>
            </a:spcAft>
          </a:pPr>
          <a:r>
            <a:rPr lang="en-US" sz="1050" dirty="0"/>
            <a:t>Covering all potential methods of transfer (e.g., selling, investing, disposing, dividending or exclusively licensing)</a:t>
          </a:r>
        </a:p>
      </dgm:t>
    </dgm:pt>
    <dgm:pt modelId="{13C94D3E-B713-4BD1-8AF0-045952D57275}" type="parTrans" cxnId="{54C3E6EF-F46E-4659-AA63-EBDFB2067166}">
      <dgm:prSet/>
      <dgm:spPr/>
      <dgm:t>
        <a:bodyPr/>
        <a:lstStyle/>
        <a:p>
          <a:endParaRPr lang="en-US"/>
        </a:p>
      </dgm:t>
    </dgm:pt>
    <dgm:pt modelId="{AB3D0A7F-304F-47D8-AB8D-09D5DF8C21E9}" type="sibTrans" cxnId="{54C3E6EF-F46E-4659-AA63-EBDFB2067166}">
      <dgm:prSet/>
      <dgm:spPr/>
      <dgm:t>
        <a:bodyPr/>
        <a:lstStyle/>
        <a:p>
          <a:endParaRPr lang="en-US"/>
        </a:p>
      </dgm:t>
    </dgm:pt>
    <dgm:pt modelId="{EFB7865C-116A-4979-ACC8-B2B7CA1AFA79}">
      <dgm:prSet custT="1"/>
      <dgm:spPr/>
      <dgm:t>
        <a:bodyPr/>
        <a:lstStyle/>
        <a:p>
          <a:pPr>
            <a:spcAft>
              <a:spcPts val="800"/>
            </a:spcAft>
          </a:pPr>
          <a:r>
            <a:rPr lang="en-US" sz="1050" dirty="0"/>
            <a:t>Covering transfers by the borrower and all restricted subsidiaries (vs. just loan parties)</a:t>
          </a:r>
        </a:p>
      </dgm:t>
    </dgm:pt>
    <dgm:pt modelId="{62C9631A-A4B3-4130-9FB4-AADDD2E0DC6E}" type="parTrans" cxnId="{2C3E1619-67C7-4260-9E21-5E90F702BE6D}">
      <dgm:prSet/>
      <dgm:spPr/>
      <dgm:t>
        <a:bodyPr/>
        <a:lstStyle/>
        <a:p>
          <a:endParaRPr lang="en-US"/>
        </a:p>
      </dgm:t>
    </dgm:pt>
    <dgm:pt modelId="{1A4B83A8-8782-49B5-A5D3-B21D5F3FA837}" type="sibTrans" cxnId="{2C3E1619-67C7-4260-9E21-5E90F702BE6D}">
      <dgm:prSet/>
      <dgm:spPr/>
      <dgm:t>
        <a:bodyPr/>
        <a:lstStyle/>
        <a:p>
          <a:endParaRPr lang="en-US"/>
        </a:p>
      </dgm:t>
    </dgm:pt>
    <dgm:pt modelId="{8A133393-0465-43DF-AE34-3E58AE49BDC3}">
      <dgm:prSet custT="1"/>
      <dgm:spPr/>
      <dgm:t>
        <a:bodyPr/>
        <a:lstStyle/>
        <a:p>
          <a:pPr>
            <a:spcAft>
              <a:spcPts val="800"/>
            </a:spcAft>
          </a:pPr>
          <a:r>
            <a:rPr lang="en-US" sz="1050" dirty="0"/>
            <a:t>Including a designation prong in addition to the transfer prong – i.e., borrower is prohibited from designating a subsidiary as an unrestricted subsidiary if it owns or licenses (on an exclusive basis) material intellectual property</a:t>
          </a:r>
        </a:p>
      </dgm:t>
    </dgm:pt>
    <dgm:pt modelId="{0D65C9FE-28E6-4767-85A4-AE0EFB6D96F9}" type="parTrans" cxnId="{8D054AAC-FFE6-4FC3-A3B1-5F722FC515B3}">
      <dgm:prSet/>
      <dgm:spPr/>
      <dgm:t>
        <a:bodyPr/>
        <a:lstStyle/>
        <a:p>
          <a:endParaRPr lang="en-US"/>
        </a:p>
      </dgm:t>
    </dgm:pt>
    <dgm:pt modelId="{87BAC94C-3FE5-4630-83EA-D91D2290D589}" type="sibTrans" cxnId="{8D054AAC-FFE6-4FC3-A3B1-5F722FC515B3}">
      <dgm:prSet/>
      <dgm:spPr/>
      <dgm:t>
        <a:bodyPr/>
        <a:lstStyle/>
        <a:p>
          <a:endParaRPr lang="en-US"/>
        </a:p>
      </dgm:t>
    </dgm:pt>
    <dgm:pt modelId="{DE173F7C-598E-4972-9301-5CD70B5EF78B}" type="pres">
      <dgm:prSet presAssocID="{93F77907-CBBA-44C6-8002-0EF0FBFF0F10}" presName="linear" presStyleCnt="0">
        <dgm:presLayoutVars>
          <dgm:dir/>
          <dgm:animLvl val="lvl"/>
          <dgm:resizeHandles val="exact"/>
        </dgm:presLayoutVars>
      </dgm:prSet>
      <dgm:spPr/>
    </dgm:pt>
    <dgm:pt modelId="{67FE997D-99F9-4F78-809B-7C34D1C775AA}" type="pres">
      <dgm:prSet presAssocID="{A5377758-F34C-4CD6-9E2B-4962ACBD936D}" presName="parentLin" presStyleCnt="0"/>
      <dgm:spPr/>
    </dgm:pt>
    <dgm:pt modelId="{62C0CA8A-959B-4D61-B9A7-ABA0F9227B3F}" type="pres">
      <dgm:prSet presAssocID="{A5377758-F34C-4CD6-9E2B-4962ACBD936D}" presName="parentLeftMargin" presStyleLbl="node1" presStyleIdx="0" presStyleCnt="3"/>
      <dgm:spPr/>
    </dgm:pt>
    <dgm:pt modelId="{39622FD0-1547-4A6E-8980-1A852AD70D21}" type="pres">
      <dgm:prSet presAssocID="{A5377758-F34C-4CD6-9E2B-4962ACBD936D}" presName="parentText" presStyleLbl="node1" presStyleIdx="0" presStyleCnt="3">
        <dgm:presLayoutVars>
          <dgm:chMax val="0"/>
          <dgm:bulletEnabled val="1"/>
        </dgm:presLayoutVars>
      </dgm:prSet>
      <dgm:spPr/>
    </dgm:pt>
    <dgm:pt modelId="{6118C56B-8445-44D2-8DD7-81DAF9EA0AA2}" type="pres">
      <dgm:prSet presAssocID="{A5377758-F34C-4CD6-9E2B-4962ACBD936D}" presName="negativeSpace" presStyleCnt="0"/>
      <dgm:spPr/>
    </dgm:pt>
    <dgm:pt modelId="{B9819D92-5D58-4402-88AA-ADED1053DBBC}" type="pres">
      <dgm:prSet presAssocID="{A5377758-F34C-4CD6-9E2B-4962ACBD936D}" presName="childText" presStyleLbl="conFgAcc1" presStyleIdx="0" presStyleCnt="3">
        <dgm:presLayoutVars>
          <dgm:bulletEnabled val="1"/>
        </dgm:presLayoutVars>
      </dgm:prSet>
      <dgm:spPr/>
    </dgm:pt>
    <dgm:pt modelId="{BF89C1BC-9DA9-4F60-B4FE-0B90B73AF4AB}" type="pres">
      <dgm:prSet presAssocID="{ACCC509C-6F83-4D69-AA66-5EEC8AB796AE}" presName="spaceBetweenRectangles" presStyleCnt="0"/>
      <dgm:spPr/>
    </dgm:pt>
    <dgm:pt modelId="{BD037886-87ED-4723-BB30-7F0DA9F1067A}" type="pres">
      <dgm:prSet presAssocID="{C837A42B-2790-443E-8D5D-804416D35542}" presName="parentLin" presStyleCnt="0"/>
      <dgm:spPr/>
    </dgm:pt>
    <dgm:pt modelId="{24133FA1-6BCF-47A2-88B2-B542D29DFE88}" type="pres">
      <dgm:prSet presAssocID="{C837A42B-2790-443E-8D5D-804416D35542}" presName="parentLeftMargin" presStyleLbl="node1" presStyleIdx="0" presStyleCnt="3"/>
      <dgm:spPr/>
    </dgm:pt>
    <dgm:pt modelId="{7AB8FB76-E9D2-4FDC-8726-FB8A72D82CBB}" type="pres">
      <dgm:prSet presAssocID="{C837A42B-2790-443E-8D5D-804416D35542}" presName="parentText" presStyleLbl="node1" presStyleIdx="1" presStyleCnt="3">
        <dgm:presLayoutVars>
          <dgm:chMax val="0"/>
          <dgm:bulletEnabled val="1"/>
        </dgm:presLayoutVars>
      </dgm:prSet>
      <dgm:spPr/>
    </dgm:pt>
    <dgm:pt modelId="{F7CD38F1-2578-45CA-8BD3-FE33F5FE4C2B}" type="pres">
      <dgm:prSet presAssocID="{C837A42B-2790-443E-8D5D-804416D35542}" presName="negativeSpace" presStyleCnt="0"/>
      <dgm:spPr/>
    </dgm:pt>
    <dgm:pt modelId="{A2B5A31C-8F9B-4437-9E1D-2F9213896FC1}" type="pres">
      <dgm:prSet presAssocID="{C837A42B-2790-443E-8D5D-804416D35542}" presName="childText" presStyleLbl="conFgAcc1" presStyleIdx="1" presStyleCnt="3">
        <dgm:presLayoutVars>
          <dgm:bulletEnabled val="1"/>
        </dgm:presLayoutVars>
      </dgm:prSet>
      <dgm:spPr/>
    </dgm:pt>
    <dgm:pt modelId="{02D7A706-6E4F-49F2-93FE-59AC9F85CE02}" type="pres">
      <dgm:prSet presAssocID="{0C830A6B-AD92-436E-AD13-B52904E563B7}" presName="spaceBetweenRectangles" presStyleCnt="0"/>
      <dgm:spPr/>
    </dgm:pt>
    <dgm:pt modelId="{4979F7B1-0E44-45BA-B8E0-2E5220DB44AE}" type="pres">
      <dgm:prSet presAssocID="{2729BF5E-0BCC-4FE8-8AB5-63ABE22A03C5}" presName="parentLin" presStyleCnt="0"/>
      <dgm:spPr/>
    </dgm:pt>
    <dgm:pt modelId="{8A3DF4E2-9D53-4AAD-BD80-E6C2BE5C97BD}" type="pres">
      <dgm:prSet presAssocID="{2729BF5E-0BCC-4FE8-8AB5-63ABE22A03C5}" presName="parentLeftMargin" presStyleLbl="node1" presStyleIdx="1" presStyleCnt="3"/>
      <dgm:spPr/>
    </dgm:pt>
    <dgm:pt modelId="{699549A3-99A5-4F88-AA4C-5395858AD035}" type="pres">
      <dgm:prSet presAssocID="{2729BF5E-0BCC-4FE8-8AB5-63ABE22A03C5}" presName="parentText" presStyleLbl="node1" presStyleIdx="2" presStyleCnt="3">
        <dgm:presLayoutVars>
          <dgm:chMax val="0"/>
          <dgm:bulletEnabled val="1"/>
        </dgm:presLayoutVars>
      </dgm:prSet>
      <dgm:spPr/>
    </dgm:pt>
    <dgm:pt modelId="{893BDC7C-B86D-42E4-BB10-E393DEC4B633}" type="pres">
      <dgm:prSet presAssocID="{2729BF5E-0BCC-4FE8-8AB5-63ABE22A03C5}" presName="negativeSpace" presStyleCnt="0"/>
      <dgm:spPr/>
    </dgm:pt>
    <dgm:pt modelId="{6C18AFBF-DF98-4472-B89E-36EC29282C23}" type="pres">
      <dgm:prSet presAssocID="{2729BF5E-0BCC-4FE8-8AB5-63ABE22A03C5}" presName="childText" presStyleLbl="conFgAcc1" presStyleIdx="2" presStyleCnt="3">
        <dgm:presLayoutVars>
          <dgm:bulletEnabled val="1"/>
        </dgm:presLayoutVars>
      </dgm:prSet>
      <dgm:spPr/>
    </dgm:pt>
  </dgm:ptLst>
  <dgm:cxnLst>
    <dgm:cxn modelId="{6FC3D412-609A-48B7-A9B5-5CA9AB9A4471}" type="presOf" srcId="{2729BF5E-0BCC-4FE8-8AB5-63ABE22A03C5}" destId="{8A3DF4E2-9D53-4AAD-BD80-E6C2BE5C97BD}" srcOrd="0" destOrd="0" presId="urn:microsoft.com/office/officeart/2005/8/layout/list1"/>
    <dgm:cxn modelId="{2C3E1619-67C7-4260-9E21-5E90F702BE6D}" srcId="{2729BF5E-0BCC-4FE8-8AB5-63ABE22A03C5}" destId="{EFB7865C-116A-4979-ACC8-B2B7CA1AFA79}" srcOrd="1" destOrd="0" parTransId="{62C9631A-A4B3-4130-9FB4-AADDD2E0DC6E}" sibTransId="{1A4B83A8-8782-49B5-A5D3-B21D5F3FA837}"/>
    <dgm:cxn modelId="{63EA9419-AC12-4737-A295-172EC82F7716}" type="presOf" srcId="{C837A42B-2790-443E-8D5D-804416D35542}" destId="{7AB8FB76-E9D2-4FDC-8726-FB8A72D82CBB}" srcOrd="1" destOrd="0" presId="urn:microsoft.com/office/officeart/2005/8/layout/list1"/>
    <dgm:cxn modelId="{441C1E23-922D-4600-B738-7211D189A8A3}" type="presOf" srcId="{EFB7865C-116A-4979-ACC8-B2B7CA1AFA79}" destId="{6C18AFBF-DF98-4472-B89E-36EC29282C23}" srcOrd="0" destOrd="1" presId="urn:microsoft.com/office/officeart/2005/8/layout/list1"/>
    <dgm:cxn modelId="{C681CB25-3EF2-4360-9EEA-818652CE00C3}" srcId="{A5377758-F34C-4CD6-9E2B-4962ACBD936D}" destId="{59099A75-CE69-4D1C-AFD1-06DBF78E9795}" srcOrd="0" destOrd="0" parTransId="{35463BFD-7618-470D-BFFD-7002AA8728C8}" sibTransId="{E9C4CCC8-1938-45D7-983B-098E80DAB3A2}"/>
    <dgm:cxn modelId="{A7E4D732-FCFE-4767-9E14-FB4833B46377}" type="presOf" srcId="{59099A75-CE69-4D1C-AFD1-06DBF78E9795}" destId="{B9819D92-5D58-4402-88AA-ADED1053DBBC}" srcOrd="0" destOrd="0" presId="urn:microsoft.com/office/officeart/2005/8/layout/list1"/>
    <dgm:cxn modelId="{DDD6903A-7851-47CB-9622-BEC26A590E88}" type="presOf" srcId="{8A133393-0465-43DF-AE34-3E58AE49BDC3}" destId="{6C18AFBF-DF98-4472-B89E-36EC29282C23}" srcOrd="0" destOrd="2" presId="urn:microsoft.com/office/officeart/2005/8/layout/list1"/>
    <dgm:cxn modelId="{5DA8B040-0EC4-43B6-9E60-E0D601788CE3}" srcId="{93F77907-CBBA-44C6-8002-0EF0FBFF0F10}" destId="{A5377758-F34C-4CD6-9E2B-4962ACBD936D}" srcOrd="0" destOrd="0" parTransId="{8BD24B28-96B2-4001-9E60-507659458F50}" sibTransId="{ACCC509C-6F83-4D69-AA66-5EEC8AB796AE}"/>
    <dgm:cxn modelId="{3BB0FE70-F0DA-42DD-9E8B-310C975D5AB5}" type="presOf" srcId="{A5377758-F34C-4CD6-9E2B-4962ACBD936D}" destId="{62C0CA8A-959B-4D61-B9A7-ABA0F9227B3F}" srcOrd="0" destOrd="0" presId="urn:microsoft.com/office/officeart/2005/8/layout/list1"/>
    <dgm:cxn modelId="{3C32D975-CF1E-4CCF-86CA-2F202466BA2E}" type="presOf" srcId="{A5377758-F34C-4CD6-9E2B-4962ACBD936D}" destId="{39622FD0-1547-4A6E-8980-1A852AD70D21}" srcOrd="1" destOrd="0" presId="urn:microsoft.com/office/officeart/2005/8/layout/list1"/>
    <dgm:cxn modelId="{33D47578-1859-4F41-AD8A-10BBC3DF961D}" type="presOf" srcId="{7445BE4E-B87D-48ED-8321-D528CA59C7C7}" destId="{B9819D92-5D58-4402-88AA-ADED1053DBBC}" srcOrd="0" destOrd="1" presId="urn:microsoft.com/office/officeart/2005/8/layout/list1"/>
    <dgm:cxn modelId="{45FA8693-2DA8-4C6C-825D-A67DAFEA1F78}" srcId="{A5377758-F34C-4CD6-9E2B-4962ACBD936D}" destId="{09BA05CC-9E9A-4A76-A52C-81ED680DFF84}" srcOrd="2" destOrd="0" parTransId="{4B632FE4-2545-4B20-9D55-4CBC3EBF94EA}" sibTransId="{7A9D675F-9CB9-4F76-97CE-1C7155C5ABF4}"/>
    <dgm:cxn modelId="{F4AD01A6-2DA7-4ACD-8B3A-279A84AF5A64}" type="presOf" srcId="{C837A42B-2790-443E-8D5D-804416D35542}" destId="{24133FA1-6BCF-47A2-88B2-B542D29DFE88}" srcOrd="0" destOrd="0" presId="urn:microsoft.com/office/officeart/2005/8/layout/list1"/>
    <dgm:cxn modelId="{8D054AAC-FFE6-4FC3-A3B1-5F722FC515B3}" srcId="{2729BF5E-0BCC-4FE8-8AB5-63ABE22A03C5}" destId="{8A133393-0465-43DF-AE34-3E58AE49BDC3}" srcOrd="2" destOrd="0" parTransId="{0D65C9FE-28E6-4767-85A4-AE0EFB6D96F9}" sibTransId="{87BAC94C-3FE5-4630-83EA-D91D2290D589}"/>
    <dgm:cxn modelId="{8F4B73B2-F053-49F7-8B56-8E4271DCC13E}" type="presOf" srcId="{01E3535A-7DEC-4DAA-B48D-A60F34727B5D}" destId="{A2B5A31C-8F9B-4437-9E1D-2F9213896FC1}" srcOrd="0" destOrd="0" presId="urn:microsoft.com/office/officeart/2005/8/layout/list1"/>
    <dgm:cxn modelId="{DB8982B3-1930-4305-A978-1810EB45C311}" type="presOf" srcId="{09BA05CC-9E9A-4A76-A52C-81ED680DFF84}" destId="{B9819D92-5D58-4402-88AA-ADED1053DBBC}" srcOrd="0" destOrd="2" presId="urn:microsoft.com/office/officeart/2005/8/layout/list1"/>
    <dgm:cxn modelId="{F4C387BB-7D62-4EEE-AE94-1A1AE7200C59}" type="presOf" srcId="{F30EEBC2-E11C-4C15-9894-5804A2C37084}" destId="{6C18AFBF-DF98-4472-B89E-36EC29282C23}" srcOrd="0" destOrd="0" presId="urn:microsoft.com/office/officeart/2005/8/layout/list1"/>
    <dgm:cxn modelId="{51F8F0C1-B019-4423-B11B-CCDF0E379D0E}" type="presOf" srcId="{93F77907-CBBA-44C6-8002-0EF0FBFF0F10}" destId="{DE173F7C-598E-4972-9301-5CD70B5EF78B}" srcOrd="0" destOrd="0" presId="urn:microsoft.com/office/officeart/2005/8/layout/list1"/>
    <dgm:cxn modelId="{D42332D8-AB40-4D23-BD6F-DCAA9A8050E9}" srcId="{A5377758-F34C-4CD6-9E2B-4962ACBD936D}" destId="{7445BE4E-B87D-48ED-8321-D528CA59C7C7}" srcOrd="1" destOrd="0" parTransId="{C3762274-A800-40EE-8A39-1E7740BBE881}" sibTransId="{89DDF4E1-B8CD-40D3-BDBB-5A729EE34A53}"/>
    <dgm:cxn modelId="{1A2591D8-C8C3-436F-8DE9-A058CDB8D38A}" type="presOf" srcId="{2729BF5E-0BCC-4FE8-8AB5-63ABE22A03C5}" destId="{699549A3-99A5-4F88-AA4C-5395858AD035}" srcOrd="1" destOrd="0" presId="urn:microsoft.com/office/officeart/2005/8/layout/list1"/>
    <dgm:cxn modelId="{252EBAE4-DBA6-4A3F-93EB-D9D0F1CDD62B}" srcId="{93F77907-CBBA-44C6-8002-0EF0FBFF0F10}" destId="{C837A42B-2790-443E-8D5D-804416D35542}" srcOrd="1" destOrd="0" parTransId="{1DDED880-170F-4AE6-81B9-208CFAFD7F8E}" sibTransId="{0C830A6B-AD92-436E-AD13-B52904E563B7}"/>
    <dgm:cxn modelId="{E931F1E4-D497-4AC2-8656-721728B3F012}" srcId="{93F77907-CBBA-44C6-8002-0EF0FBFF0F10}" destId="{2729BF5E-0BCC-4FE8-8AB5-63ABE22A03C5}" srcOrd="2" destOrd="0" parTransId="{E291DF52-6064-4E97-90CF-2D326AB7E601}" sibTransId="{4BAA74F4-87EC-4D60-BB24-2180102CE767}"/>
    <dgm:cxn modelId="{54C3E6EF-F46E-4659-AA63-EBDFB2067166}" srcId="{2729BF5E-0BCC-4FE8-8AB5-63ABE22A03C5}" destId="{F30EEBC2-E11C-4C15-9894-5804A2C37084}" srcOrd="0" destOrd="0" parTransId="{13C94D3E-B713-4BD1-8AF0-045952D57275}" sibTransId="{AB3D0A7F-304F-47D8-AB8D-09D5DF8C21E9}"/>
    <dgm:cxn modelId="{F1DDA5FF-6466-4AB1-A08D-19F741DC7C36}" srcId="{C837A42B-2790-443E-8D5D-804416D35542}" destId="{01E3535A-7DEC-4DAA-B48D-A60F34727B5D}" srcOrd="0" destOrd="0" parTransId="{5D9199FA-2086-4E20-AEFD-917565F840BF}" sibTransId="{EEA7BB26-3C3E-4D86-A26D-CF4D41920D40}"/>
    <dgm:cxn modelId="{FD139E56-034D-451C-889C-CA080525495F}" type="presParOf" srcId="{DE173F7C-598E-4972-9301-5CD70B5EF78B}" destId="{67FE997D-99F9-4F78-809B-7C34D1C775AA}" srcOrd="0" destOrd="0" presId="urn:microsoft.com/office/officeart/2005/8/layout/list1"/>
    <dgm:cxn modelId="{60EA0A89-A865-4F68-93BD-760A18C0A2E3}" type="presParOf" srcId="{67FE997D-99F9-4F78-809B-7C34D1C775AA}" destId="{62C0CA8A-959B-4D61-B9A7-ABA0F9227B3F}" srcOrd="0" destOrd="0" presId="urn:microsoft.com/office/officeart/2005/8/layout/list1"/>
    <dgm:cxn modelId="{8C6417CD-FBE1-4BBA-8D24-0D884467C7A9}" type="presParOf" srcId="{67FE997D-99F9-4F78-809B-7C34D1C775AA}" destId="{39622FD0-1547-4A6E-8980-1A852AD70D21}" srcOrd="1" destOrd="0" presId="urn:microsoft.com/office/officeart/2005/8/layout/list1"/>
    <dgm:cxn modelId="{8EEB4AA6-1476-4A91-B08B-70E2E35739E2}" type="presParOf" srcId="{DE173F7C-598E-4972-9301-5CD70B5EF78B}" destId="{6118C56B-8445-44D2-8DD7-81DAF9EA0AA2}" srcOrd="1" destOrd="0" presId="urn:microsoft.com/office/officeart/2005/8/layout/list1"/>
    <dgm:cxn modelId="{CC518CF9-D2DD-41D4-B324-CDE95CA3A8A2}" type="presParOf" srcId="{DE173F7C-598E-4972-9301-5CD70B5EF78B}" destId="{B9819D92-5D58-4402-88AA-ADED1053DBBC}" srcOrd="2" destOrd="0" presId="urn:microsoft.com/office/officeart/2005/8/layout/list1"/>
    <dgm:cxn modelId="{85F5F2DB-FE84-43EB-A89B-0F45A5DBED3B}" type="presParOf" srcId="{DE173F7C-598E-4972-9301-5CD70B5EF78B}" destId="{BF89C1BC-9DA9-4F60-B4FE-0B90B73AF4AB}" srcOrd="3" destOrd="0" presId="urn:microsoft.com/office/officeart/2005/8/layout/list1"/>
    <dgm:cxn modelId="{CA05768A-2620-456D-84F7-4069A567B549}" type="presParOf" srcId="{DE173F7C-598E-4972-9301-5CD70B5EF78B}" destId="{BD037886-87ED-4723-BB30-7F0DA9F1067A}" srcOrd="4" destOrd="0" presId="urn:microsoft.com/office/officeart/2005/8/layout/list1"/>
    <dgm:cxn modelId="{86EF67B8-18D0-4019-8691-74F104C63741}" type="presParOf" srcId="{BD037886-87ED-4723-BB30-7F0DA9F1067A}" destId="{24133FA1-6BCF-47A2-88B2-B542D29DFE88}" srcOrd="0" destOrd="0" presId="urn:microsoft.com/office/officeart/2005/8/layout/list1"/>
    <dgm:cxn modelId="{51D21279-5EB9-40DF-8A1E-93BD5524D4CC}" type="presParOf" srcId="{BD037886-87ED-4723-BB30-7F0DA9F1067A}" destId="{7AB8FB76-E9D2-4FDC-8726-FB8A72D82CBB}" srcOrd="1" destOrd="0" presId="urn:microsoft.com/office/officeart/2005/8/layout/list1"/>
    <dgm:cxn modelId="{1F6BA792-6057-4AB0-8E19-F6DF3301BA75}" type="presParOf" srcId="{DE173F7C-598E-4972-9301-5CD70B5EF78B}" destId="{F7CD38F1-2578-45CA-8BD3-FE33F5FE4C2B}" srcOrd="5" destOrd="0" presId="urn:microsoft.com/office/officeart/2005/8/layout/list1"/>
    <dgm:cxn modelId="{F4C3CB2F-4FB9-4625-9381-92FBF2E24F7B}" type="presParOf" srcId="{DE173F7C-598E-4972-9301-5CD70B5EF78B}" destId="{A2B5A31C-8F9B-4437-9E1D-2F9213896FC1}" srcOrd="6" destOrd="0" presId="urn:microsoft.com/office/officeart/2005/8/layout/list1"/>
    <dgm:cxn modelId="{A08091F9-2605-498B-A2E6-AF590FFE6C88}" type="presParOf" srcId="{DE173F7C-598E-4972-9301-5CD70B5EF78B}" destId="{02D7A706-6E4F-49F2-93FE-59AC9F85CE02}" srcOrd="7" destOrd="0" presId="urn:microsoft.com/office/officeart/2005/8/layout/list1"/>
    <dgm:cxn modelId="{3F37AD23-894C-4BF3-96D1-1087ECA92455}" type="presParOf" srcId="{DE173F7C-598E-4972-9301-5CD70B5EF78B}" destId="{4979F7B1-0E44-45BA-B8E0-2E5220DB44AE}" srcOrd="8" destOrd="0" presId="urn:microsoft.com/office/officeart/2005/8/layout/list1"/>
    <dgm:cxn modelId="{A0453D8C-5244-4A6F-9306-9801D1BB3C4F}" type="presParOf" srcId="{4979F7B1-0E44-45BA-B8E0-2E5220DB44AE}" destId="{8A3DF4E2-9D53-4AAD-BD80-E6C2BE5C97BD}" srcOrd="0" destOrd="0" presId="urn:microsoft.com/office/officeart/2005/8/layout/list1"/>
    <dgm:cxn modelId="{093C0C17-3F59-4C5A-B423-8A44F1957DAB}" type="presParOf" srcId="{4979F7B1-0E44-45BA-B8E0-2E5220DB44AE}" destId="{699549A3-99A5-4F88-AA4C-5395858AD035}" srcOrd="1" destOrd="0" presId="urn:microsoft.com/office/officeart/2005/8/layout/list1"/>
    <dgm:cxn modelId="{C4037AF1-EC46-4643-8090-94408533B088}" type="presParOf" srcId="{DE173F7C-598E-4972-9301-5CD70B5EF78B}" destId="{893BDC7C-B86D-42E4-BB10-E393DEC4B633}" srcOrd="9" destOrd="0" presId="urn:microsoft.com/office/officeart/2005/8/layout/list1"/>
    <dgm:cxn modelId="{84BC720D-A59E-425A-A2E6-1EE2CADC4C3D}" type="presParOf" srcId="{DE173F7C-598E-4972-9301-5CD70B5EF78B}" destId="{6C18AFBF-DF98-4472-B89E-36EC29282C23}"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F77907-CBBA-44C6-8002-0EF0FBFF0F1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5377758-F34C-4CD6-9E2B-4962ACBD936D}">
      <dgm:prSet phldrT="[Text]" custT="1"/>
      <dgm:spPr/>
      <dgm:t>
        <a:bodyPr/>
        <a:lstStyle/>
        <a:p>
          <a:r>
            <a:rPr lang="en-US" sz="1200" b="1" dirty="0"/>
            <a:t>Background</a:t>
          </a:r>
        </a:p>
      </dgm:t>
    </dgm:pt>
    <dgm:pt modelId="{8BD24B28-96B2-4001-9E60-507659458F50}" type="parTrans" cxnId="{5DA8B040-0EC4-43B6-9E60-E0D601788CE3}">
      <dgm:prSet/>
      <dgm:spPr/>
      <dgm:t>
        <a:bodyPr/>
        <a:lstStyle/>
        <a:p>
          <a:endParaRPr lang="en-US"/>
        </a:p>
      </dgm:t>
    </dgm:pt>
    <dgm:pt modelId="{ACCC509C-6F83-4D69-AA66-5EEC8AB796AE}" type="sibTrans" cxnId="{5DA8B040-0EC4-43B6-9E60-E0D601788CE3}">
      <dgm:prSet/>
      <dgm:spPr/>
      <dgm:t>
        <a:bodyPr/>
        <a:lstStyle/>
        <a:p>
          <a:endParaRPr lang="en-US"/>
        </a:p>
      </dgm:t>
    </dgm:pt>
    <dgm:pt modelId="{59099A75-CE69-4D1C-AFD1-06DBF78E9795}">
      <dgm:prSet phldrT="[Text]" custT="1"/>
      <dgm:spPr/>
      <dgm:t>
        <a:bodyPr/>
        <a:lstStyle/>
        <a:p>
          <a:pPr>
            <a:spcAft>
              <a:spcPts val="800"/>
            </a:spcAft>
          </a:pPr>
          <a:r>
            <a:rPr lang="en-US" sz="1050" dirty="0"/>
            <a:t>In the Pluralsight transaction (2024), the borrower transferred IP assets to a non-guarantor restricted subsidiary, and then the sponsor made an investment in such entity. </a:t>
          </a:r>
        </a:p>
      </dgm:t>
    </dgm:pt>
    <dgm:pt modelId="{35463BFD-7618-470D-BFFD-7002AA8728C8}" type="parTrans" cxnId="{C681CB25-3EF2-4360-9EEA-818652CE00C3}">
      <dgm:prSet/>
      <dgm:spPr/>
      <dgm:t>
        <a:bodyPr/>
        <a:lstStyle/>
        <a:p>
          <a:endParaRPr lang="en-US"/>
        </a:p>
      </dgm:t>
    </dgm:pt>
    <dgm:pt modelId="{E9C4CCC8-1938-45D7-983B-098E80DAB3A2}" type="sibTrans" cxnId="{C681CB25-3EF2-4360-9EEA-818652CE00C3}">
      <dgm:prSet/>
      <dgm:spPr/>
      <dgm:t>
        <a:bodyPr/>
        <a:lstStyle/>
        <a:p>
          <a:endParaRPr lang="en-US"/>
        </a:p>
      </dgm:t>
    </dgm:pt>
    <dgm:pt modelId="{C837A42B-2790-443E-8D5D-804416D35542}">
      <dgm:prSet phldrT="[Text]" custT="1"/>
      <dgm:spPr/>
      <dgm:t>
        <a:bodyPr/>
        <a:lstStyle/>
        <a:p>
          <a:r>
            <a:rPr lang="en-US" sz="1200" b="1" dirty="0"/>
            <a:t>Pluralsight blocker: J. Crew +</a:t>
          </a:r>
        </a:p>
      </dgm:t>
    </dgm:pt>
    <dgm:pt modelId="{1DDED880-170F-4AE6-81B9-208CFAFD7F8E}" type="parTrans" cxnId="{252EBAE4-DBA6-4A3F-93EB-D9D0F1CDD62B}">
      <dgm:prSet/>
      <dgm:spPr/>
      <dgm:t>
        <a:bodyPr/>
        <a:lstStyle/>
        <a:p>
          <a:endParaRPr lang="en-US"/>
        </a:p>
      </dgm:t>
    </dgm:pt>
    <dgm:pt modelId="{0C830A6B-AD92-436E-AD13-B52904E563B7}" type="sibTrans" cxnId="{252EBAE4-DBA6-4A3F-93EB-D9D0F1CDD62B}">
      <dgm:prSet/>
      <dgm:spPr/>
      <dgm:t>
        <a:bodyPr/>
        <a:lstStyle/>
        <a:p>
          <a:endParaRPr lang="en-US"/>
        </a:p>
      </dgm:t>
    </dgm:pt>
    <dgm:pt modelId="{01E3535A-7DEC-4DAA-B48D-A60F34727B5D}">
      <dgm:prSet phldrT="[Text]" custT="1"/>
      <dgm:spPr/>
      <dgm:t>
        <a:bodyPr/>
        <a:lstStyle/>
        <a:p>
          <a:r>
            <a:rPr lang="en-US" sz="1050" dirty="0"/>
            <a:t>The Pluralsight blocker refers to enhancing the J. Crew blocker to restrict the transfer of material IP / assets to unrestricted subsidiaries and non-guarantor restricted subsidiaries (vs. only unrestricted subsidiaries).</a:t>
          </a:r>
        </a:p>
      </dgm:t>
    </dgm:pt>
    <dgm:pt modelId="{5D9199FA-2086-4E20-AEFD-917565F840BF}" type="parTrans" cxnId="{F1DDA5FF-6466-4AB1-A08D-19F741DC7C36}">
      <dgm:prSet/>
      <dgm:spPr/>
      <dgm:t>
        <a:bodyPr/>
        <a:lstStyle/>
        <a:p>
          <a:endParaRPr lang="en-US"/>
        </a:p>
      </dgm:t>
    </dgm:pt>
    <dgm:pt modelId="{EEA7BB26-3C3E-4D86-A26D-CF4D41920D40}" type="sibTrans" cxnId="{F1DDA5FF-6466-4AB1-A08D-19F741DC7C36}">
      <dgm:prSet/>
      <dgm:spPr/>
      <dgm:t>
        <a:bodyPr/>
        <a:lstStyle/>
        <a:p>
          <a:endParaRPr lang="en-US"/>
        </a:p>
      </dgm:t>
    </dgm:pt>
    <dgm:pt modelId="{CC25B8D2-6E33-4F26-A38A-1025F62F3002}">
      <dgm:prSet phldrT="[Text]" custT="1"/>
      <dgm:spPr/>
      <dgm:t>
        <a:bodyPr/>
        <a:lstStyle/>
        <a:p>
          <a:pPr>
            <a:spcAft>
              <a:spcPts val="800"/>
            </a:spcAft>
          </a:pPr>
          <a:r>
            <a:rPr lang="en-US" sz="1050" dirty="0"/>
            <a:t>The transfer of the IP assets to the non-guarantor restricted subsidiary effectuated a release of the liens held by the borrower’s existing lenders, resulting in the sponsor having a claim on such IP assets that was structurally senior to the claim of the existing lenders.</a:t>
          </a:r>
        </a:p>
      </dgm:t>
    </dgm:pt>
    <dgm:pt modelId="{769B290F-0710-4C8A-8C4D-5D10014FE695}" type="parTrans" cxnId="{63F31488-DD1E-44B9-9CC6-2636C970F552}">
      <dgm:prSet/>
      <dgm:spPr/>
      <dgm:t>
        <a:bodyPr/>
        <a:lstStyle/>
        <a:p>
          <a:endParaRPr lang="en-US"/>
        </a:p>
      </dgm:t>
    </dgm:pt>
    <dgm:pt modelId="{D6CBDB8D-8782-477D-AABE-E4C9715898E0}" type="sibTrans" cxnId="{63F31488-DD1E-44B9-9CC6-2636C970F552}">
      <dgm:prSet/>
      <dgm:spPr/>
      <dgm:t>
        <a:bodyPr/>
        <a:lstStyle/>
        <a:p>
          <a:endParaRPr lang="en-US"/>
        </a:p>
      </dgm:t>
    </dgm:pt>
    <dgm:pt modelId="{E883068A-9467-4A1D-9989-D444845F5A7D}">
      <dgm:prSet phldrT="[Text]" custT="1"/>
      <dgm:spPr/>
      <dgm:t>
        <a:bodyPr/>
        <a:lstStyle/>
        <a:p>
          <a:pPr>
            <a:spcAft>
              <a:spcPts val="800"/>
            </a:spcAft>
          </a:pPr>
          <a:r>
            <a:rPr lang="en-US" sz="1050" dirty="0"/>
            <a:t>The proceeds from the investment were used to pay a dividend to the borrower, which allowed the borrower to meet an upcoming interest payment on its existing debt. </a:t>
          </a:r>
        </a:p>
      </dgm:t>
    </dgm:pt>
    <dgm:pt modelId="{E36E93A4-3861-4C61-B934-6DD2C64D8F01}" type="parTrans" cxnId="{39F32AD3-A4A0-4CB0-A7C2-BED908592601}">
      <dgm:prSet/>
      <dgm:spPr/>
      <dgm:t>
        <a:bodyPr/>
        <a:lstStyle/>
        <a:p>
          <a:endParaRPr lang="en-US"/>
        </a:p>
      </dgm:t>
    </dgm:pt>
    <dgm:pt modelId="{71763CE8-B508-45F2-8DD7-ECB5B655AD17}" type="sibTrans" cxnId="{39F32AD3-A4A0-4CB0-A7C2-BED908592601}">
      <dgm:prSet/>
      <dgm:spPr/>
      <dgm:t>
        <a:bodyPr/>
        <a:lstStyle/>
        <a:p>
          <a:endParaRPr lang="en-US"/>
        </a:p>
      </dgm:t>
    </dgm:pt>
    <dgm:pt modelId="{DE173F7C-598E-4972-9301-5CD70B5EF78B}" type="pres">
      <dgm:prSet presAssocID="{93F77907-CBBA-44C6-8002-0EF0FBFF0F10}" presName="linear" presStyleCnt="0">
        <dgm:presLayoutVars>
          <dgm:dir/>
          <dgm:animLvl val="lvl"/>
          <dgm:resizeHandles val="exact"/>
        </dgm:presLayoutVars>
      </dgm:prSet>
      <dgm:spPr/>
    </dgm:pt>
    <dgm:pt modelId="{67FE997D-99F9-4F78-809B-7C34D1C775AA}" type="pres">
      <dgm:prSet presAssocID="{A5377758-F34C-4CD6-9E2B-4962ACBD936D}" presName="parentLin" presStyleCnt="0"/>
      <dgm:spPr/>
    </dgm:pt>
    <dgm:pt modelId="{62C0CA8A-959B-4D61-B9A7-ABA0F9227B3F}" type="pres">
      <dgm:prSet presAssocID="{A5377758-F34C-4CD6-9E2B-4962ACBD936D}" presName="parentLeftMargin" presStyleLbl="node1" presStyleIdx="0" presStyleCnt="2"/>
      <dgm:spPr/>
    </dgm:pt>
    <dgm:pt modelId="{39622FD0-1547-4A6E-8980-1A852AD70D21}" type="pres">
      <dgm:prSet presAssocID="{A5377758-F34C-4CD6-9E2B-4962ACBD936D}" presName="parentText" presStyleLbl="node1" presStyleIdx="0" presStyleCnt="2">
        <dgm:presLayoutVars>
          <dgm:chMax val="0"/>
          <dgm:bulletEnabled val="1"/>
        </dgm:presLayoutVars>
      </dgm:prSet>
      <dgm:spPr/>
    </dgm:pt>
    <dgm:pt modelId="{6118C56B-8445-44D2-8DD7-81DAF9EA0AA2}" type="pres">
      <dgm:prSet presAssocID="{A5377758-F34C-4CD6-9E2B-4962ACBD936D}" presName="negativeSpace" presStyleCnt="0"/>
      <dgm:spPr/>
    </dgm:pt>
    <dgm:pt modelId="{B9819D92-5D58-4402-88AA-ADED1053DBBC}" type="pres">
      <dgm:prSet presAssocID="{A5377758-F34C-4CD6-9E2B-4962ACBD936D}" presName="childText" presStyleLbl="conFgAcc1" presStyleIdx="0" presStyleCnt="2">
        <dgm:presLayoutVars>
          <dgm:bulletEnabled val="1"/>
        </dgm:presLayoutVars>
      </dgm:prSet>
      <dgm:spPr/>
    </dgm:pt>
    <dgm:pt modelId="{BF89C1BC-9DA9-4F60-B4FE-0B90B73AF4AB}" type="pres">
      <dgm:prSet presAssocID="{ACCC509C-6F83-4D69-AA66-5EEC8AB796AE}" presName="spaceBetweenRectangles" presStyleCnt="0"/>
      <dgm:spPr/>
    </dgm:pt>
    <dgm:pt modelId="{BD037886-87ED-4723-BB30-7F0DA9F1067A}" type="pres">
      <dgm:prSet presAssocID="{C837A42B-2790-443E-8D5D-804416D35542}" presName="parentLin" presStyleCnt="0"/>
      <dgm:spPr/>
    </dgm:pt>
    <dgm:pt modelId="{24133FA1-6BCF-47A2-88B2-B542D29DFE88}" type="pres">
      <dgm:prSet presAssocID="{C837A42B-2790-443E-8D5D-804416D35542}" presName="parentLeftMargin" presStyleLbl="node1" presStyleIdx="0" presStyleCnt="2"/>
      <dgm:spPr/>
    </dgm:pt>
    <dgm:pt modelId="{7AB8FB76-E9D2-4FDC-8726-FB8A72D82CBB}" type="pres">
      <dgm:prSet presAssocID="{C837A42B-2790-443E-8D5D-804416D35542}" presName="parentText" presStyleLbl="node1" presStyleIdx="1" presStyleCnt="2">
        <dgm:presLayoutVars>
          <dgm:chMax val="0"/>
          <dgm:bulletEnabled val="1"/>
        </dgm:presLayoutVars>
      </dgm:prSet>
      <dgm:spPr/>
    </dgm:pt>
    <dgm:pt modelId="{F7CD38F1-2578-45CA-8BD3-FE33F5FE4C2B}" type="pres">
      <dgm:prSet presAssocID="{C837A42B-2790-443E-8D5D-804416D35542}" presName="negativeSpace" presStyleCnt="0"/>
      <dgm:spPr/>
    </dgm:pt>
    <dgm:pt modelId="{A2B5A31C-8F9B-4437-9E1D-2F9213896FC1}" type="pres">
      <dgm:prSet presAssocID="{C837A42B-2790-443E-8D5D-804416D35542}" presName="childText" presStyleLbl="conFgAcc1" presStyleIdx="1" presStyleCnt="2">
        <dgm:presLayoutVars>
          <dgm:bulletEnabled val="1"/>
        </dgm:presLayoutVars>
      </dgm:prSet>
      <dgm:spPr/>
    </dgm:pt>
  </dgm:ptLst>
  <dgm:cxnLst>
    <dgm:cxn modelId="{63EA9419-AC12-4737-A295-172EC82F7716}" type="presOf" srcId="{C837A42B-2790-443E-8D5D-804416D35542}" destId="{7AB8FB76-E9D2-4FDC-8726-FB8A72D82CBB}" srcOrd="1" destOrd="0" presId="urn:microsoft.com/office/officeart/2005/8/layout/list1"/>
    <dgm:cxn modelId="{C681CB25-3EF2-4360-9EEA-818652CE00C3}" srcId="{A5377758-F34C-4CD6-9E2B-4962ACBD936D}" destId="{59099A75-CE69-4D1C-AFD1-06DBF78E9795}" srcOrd="0" destOrd="0" parTransId="{35463BFD-7618-470D-BFFD-7002AA8728C8}" sibTransId="{E9C4CCC8-1938-45D7-983B-098E80DAB3A2}"/>
    <dgm:cxn modelId="{A7E4D732-FCFE-4767-9E14-FB4833B46377}" type="presOf" srcId="{59099A75-CE69-4D1C-AFD1-06DBF78E9795}" destId="{B9819D92-5D58-4402-88AA-ADED1053DBBC}" srcOrd="0" destOrd="0" presId="urn:microsoft.com/office/officeart/2005/8/layout/list1"/>
    <dgm:cxn modelId="{E58A6E37-437E-4F10-A53C-B3EBD4721FA7}" type="presOf" srcId="{CC25B8D2-6E33-4F26-A38A-1025F62F3002}" destId="{B9819D92-5D58-4402-88AA-ADED1053DBBC}" srcOrd="0" destOrd="2" presId="urn:microsoft.com/office/officeart/2005/8/layout/list1"/>
    <dgm:cxn modelId="{5DA8B040-0EC4-43B6-9E60-E0D601788CE3}" srcId="{93F77907-CBBA-44C6-8002-0EF0FBFF0F10}" destId="{A5377758-F34C-4CD6-9E2B-4962ACBD936D}" srcOrd="0" destOrd="0" parTransId="{8BD24B28-96B2-4001-9E60-507659458F50}" sibTransId="{ACCC509C-6F83-4D69-AA66-5EEC8AB796AE}"/>
    <dgm:cxn modelId="{2BB2D249-A721-4FCF-9827-7EACC44629B7}" type="presOf" srcId="{E883068A-9467-4A1D-9989-D444845F5A7D}" destId="{B9819D92-5D58-4402-88AA-ADED1053DBBC}" srcOrd="0" destOrd="1" presId="urn:microsoft.com/office/officeart/2005/8/layout/list1"/>
    <dgm:cxn modelId="{3BB0FE70-F0DA-42DD-9E8B-310C975D5AB5}" type="presOf" srcId="{A5377758-F34C-4CD6-9E2B-4962ACBD936D}" destId="{62C0CA8A-959B-4D61-B9A7-ABA0F9227B3F}" srcOrd="0" destOrd="0" presId="urn:microsoft.com/office/officeart/2005/8/layout/list1"/>
    <dgm:cxn modelId="{3C32D975-CF1E-4CCF-86CA-2F202466BA2E}" type="presOf" srcId="{A5377758-F34C-4CD6-9E2B-4962ACBD936D}" destId="{39622FD0-1547-4A6E-8980-1A852AD70D21}" srcOrd="1" destOrd="0" presId="urn:microsoft.com/office/officeart/2005/8/layout/list1"/>
    <dgm:cxn modelId="{63F31488-DD1E-44B9-9CC6-2636C970F552}" srcId="{A5377758-F34C-4CD6-9E2B-4962ACBD936D}" destId="{CC25B8D2-6E33-4F26-A38A-1025F62F3002}" srcOrd="2" destOrd="0" parTransId="{769B290F-0710-4C8A-8C4D-5D10014FE695}" sibTransId="{D6CBDB8D-8782-477D-AABE-E4C9715898E0}"/>
    <dgm:cxn modelId="{F4AD01A6-2DA7-4ACD-8B3A-279A84AF5A64}" type="presOf" srcId="{C837A42B-2790-443E-8D5D-804416D35542}" destId="{24133FA1-6BCF-47A2-88B2-B542D29DFE88}" srcOrd="0" destOrd="0" presId="urn:microsoft.com/office/officeart/2005/8/layout/list1"/>
    <dgm:cxn modelId="{8F4B73B2-F053-49F7-8B56-8E4271DCC13E}" type="presOf" srcId="{01E3535A-7DEC-4DAA-B48D-A60F34727B5D}" destId="{A2B5A31C-8F9B-4437-9E1D-2F9213896FC1}" srcOrd="0" destOrd="0" presId="urn:microsoft.com/office/officeart/2005/8/layout/list1"/>
    <dgm:cxn modelId="{51F8F0C1-B019-4423-B11B-CCDF0E379D0E}" type="presOf" srcId="{93F77907-CBBA-44C6-8002-0EF0FBFF0F10}" destId="{DE173F7C-598E-4972-9301-5CD70B5EF78B}" srcOrd="0" destOrd="0" presId="urn:microsoft.com/office/officeart/2005/8/layout/list1"/>
    <dgm:cxn modelId="{39F32AD3-A4A0-4CB0-A7C2-BED908592601}" srcId="{A5377758-F34C-4CD6-9E2B-4962ACBD936D}" destId="{E883068A-9467-4A1D-9989-D444845F5A7D}" srcOrd="1" destOrd="0" parTransId="{E36E93A4-3861-4C61-B934-6DD2C64D8F01}" sibTransId="{71763CE8-B508-45F2-8DD7-ECB5B655AD17}"/>
    <dgm:cxn modelId="{252EBAE4-DBA6-4A3F-93EB-D9D0F1CDD62B}" srcId="{93F77907-CBBA-44C6-8002-0EF0FBFF0F10}" destId="{C837A42B-2790-443E-8D5D-804416D35542}" srcOrd="1" destOrd="0" parTransId="{1DDED880-170F-4AE6-81B9-208CFAFD7F8E}" sibTransId="{0C830A6B-AD92-436E-AD13-B52904E563B7}"/>
    <dgm:cxn modelId="{F1DDA5FF-6466-4AB1-A08D-19F741DC7C36}" srcId="{C837A42B-2790-443E-8D5D-804416D35542}" destId="{01E3535A-7DEC-4DAA-B48D-A60F34727B5D}" srcOrd="0" destOrd="0" parTransId="{5D9199FA-2086-4E20-AEFD-917565F840BF}" sibTransId="{EEA7BB26-3C3E-4D86-A26D-CF4D41920D40}"/>
    <dgm:cxn modelId="{FD139E56-034D-451C-889C-CA080525495F}" type="presParOf" srcId="{DE173F7C-598E-4972-9301-5CD70B5EF78B}" destId="{67FE997D-99F9-4F78-809B-7C34D1C775AA}" srcOrd="0" destOrd="0" presId="urn:microsoft.com/office/officeart/2005/8/layout/list1"/>
    <dgm:cxn modelId="{60EA0A89-A865-4F68-93BD-760A18C0A2E3}" type="presParOf" srcId="{67FE997D-99F9-4F78-809B-7C34D1C775AA}" destId="{62C0CA8A-959B-4D61-B9A7-ABA0F9227B3F}" srcOrd="0" destOrd="0" presId="urn:microsoft.com/office/officeart/2005/8/layout/list1"/>
    <dgm:cxn modelId="{8C6417CD-FBE1-4BBA-8D24-0D884467C7A9}" type="presParOf" srcId="{67FE997D-99F9-4F78-809B-7C34D1C775AA}" destId="{39622FD0-1547-4A6E-8980-1A852AD70D21}" srcOrd="1" destOrd="0" presId="urn:microsoft.com/office/officeart/2005/8/layout/list1"/>
    <dgm:cxn modelId="{8EEB4AA6-1476-4A91-B08B-70E2E35739E2}" type="presParOf" srcId="{DE173F7C-598E-4972-9301-5CD70B5EF78B}" destId="{6118C56B-8445-44D2-8DD7-81DAF9EA0AA2}" srcOrd="1" destOrd="0" presId="urn:microsoft.com/office/officeart/2005/8/layout/list1"/>
    <dgm:cxn modelId="{CC518CF9-D2DD-41D4-B324-CDE95CA3A8A2}" type="presParOf" srcId="{DE173F7C-598E-4972-9301-5CD70B5EF78B}" destId="{B9819D92-5D58-4402-88AA-ADED1053DBBC}" srcOrd="2" destOrd="0" presId="urn:microsoft.com/office/officeart/2005/8/layout/list1"/>
    <dgm:cxn modelId="{85F5F2DB-FE84-43EB-A89B-0F45A5DBED3B}" type="presParOf" srcId="{DE173F7C-598E-4972-9301-5CD70B5EF78B}" destId="{BF89C1BC-9DA9-4F60-B4FE-0B90B73AF4AB}" srcOrd="3" destOrd="0" presId="urn:microsoft.com/office/officeart/2005/8/layout/list1"/>
    <dgm:cxn modelId="{CA05768A-2620-456D-84F7-4069A567B549}" type="presParOf" srcId="{DE173F7C-598E-4972-9301-5CD70B5EF78B}" destId="{BD037886-87ED-4723-BB30-7F0DA9F1067A}" srcOrd="4" destOrd="0" presId="urn:microsoft.com/office/officeart/2005/8/layout/list1"/>
    <dgm:cxn modelId="{86EF67B8-18D0-4019-8691-74F104C63741}" type="presParOf" srcId="{BD037886-87ED-4723-BB30-7F0DA9F1067A}" destId="{24133FA1-6BCF-47A2-88B2-B542D29DFE88}" srcOrd="0" destOrd="0" presId="urn:microsoft.com/office/officeart/2005/8/layout/list1"/>
    <dgm:cxn modelId="{51D21279-5EB9-40DF-8A1E-93BD5524D4CC}" type="presParOf" srcId="{BD037886-87ED-4723-BB30-7F0DA9F1067A}" destId="{7AB8FB76-E9D2-4FDC-8726-FB8A72D82CBB}" srcOrd="1" destOrd="0" presId="urn:microsoft.com/office/officeart/2005/8/layout/list1"/>
    <dgm:cxn modelId="{1F6BA792-6057-4AB0-8E19-F6DF3301BA75}" type="presParOf" srcId="{DE173F7C-598E-4972-9301-5CD70B5EF78B}" destId="{F7CD38F1-2578-45CA-8BD3-FE33F5FE4C2B}" srcOrd="5" destOrd="0" presId="urn:microsoft.com/office/officeart/2005/8/layout/list1"/>
    <dgm:cxn modelId="{F4C3CB2F-4FB9-4625-9381-92FBF2E24F7B}" type="presParOf" srcId="{DE173F7C-598E-4972-9301-5CD70B5EF78B}" destId="{A2B5A31C-8F9B-4437-9E1D-2F9213896FC1}"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3F77907-CBBA-44C6-8002-0EF0FBFF0F1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5377758-F34C-4CD6-9E2B-4962ACBD936D}">
      <dgm:prSet phldrT="[Text]" custT="1"/>
      <dgm:spPr/>
      <dgm:t>
        <a:bodyPr/>
        <a:lstStyle/>
        <a:p>
          <a:r>
            <a:rPr lang="en-US" sz="1200" b="1" dirty="0"/>
            <a:t>Background</a:t>
          </a:r>
        </a:p>
      </dgm:t>
    </dgm:pt>
    <dgm:pt modelId="{8BD24B28-96B2-4001-9E60-507659458F50}" type="parTrans" cxnId="{5DA8B040-0EC4-43B6-9E60-E0D601788CE3}">
      <dgm:prSet/>
      <dgm:spPr/>
      <dgm:t>
        <a:bodyPr/>
        <a:lstStyle/>
        <a:p>
          <a:endParaRPr lang="en-US"/>
        </a:p>
      </dgm:t>
    </dgm:pt>
    <dgm:pt modelId="{ACCC509C-6F83-4D69-AA66-5EEC8AB796AE}" type="sibTrans" cxnId="{5DA8B040-0EC4-43B6-9E60-E0D601788CE3}">
      <dgm:prSet/>
      <dgm:spPr/>
      <dgm:t>
        <a:bodyPr/>
        <a:lstStyle/>
        <a:p>
          <a:endParaRPr lang="en-US"/>
        </a:p>
      </dgm:t>
    </dgm:pt>
    <dgm:pt modelId="{59099A75-CE69-4D1C-AFD1-06DBF78E9795}">
      <dgm:prSet phldrT="[Text]" custT="1"/>
      <dgm:spPr/>
      <dgm:t>
        <a:bodyPr/>
        <a:lstStyle/>
        <a:p>
          <a:pPr>
            <a:spcAft>
              <a:spcPts val="800"/>
            </a:spcAft>
          </a:pPr>
          <a:r>
            <a:rPr lang="en-US" sz="1050" dirty="0"/>
            <a:t>In the Envision transaction (2022), the borrower combined a drop-down transaction with an up-tiering transaction. </a:t>
          </a:r>
        </a:p>
      </dgm:t>
    </dgm:pt>
    <dgm:pt modelId="{35463BFD-7618-470D-BFFD-7002AA8728C8}" type="parTrans" cxnId="{C681CB25-3EF2-4360-9EEA-818652CE00C3}">
      <dgm:prSet/>
      <dgm:spPr/>
      <dgm:t>
        <a:bodyPr/>
        <a:lstStyle/>
        <a:p>
          <a:endParaRPr lang="en-US"/>
        </a:p>
      </dgm:t>
    </dgm:pt>
    <dgm:pt modelId="{E9C4CCC8-1938-45D7-983B-098E80DAB3A2}" type="sibTrans" cxnId="{C681CB25-3EF2-4360-9EEA-818652CE00C3}">
      <dgm:prSet/>
      <dgm:spPr/>
      <dgm:t>
        <a:bodyPr/>
        <a:lstStyle/>
        <a:p>
          <a:endParaRPr lang="en-US"/>
        </a:p>
      </dgm:t>
    </dgm:pt>
    <dgm:pt modelId="{C837A42B-2790-443E-8D5D-804416D35542}">
      <dgm:prSet phldrT="[Text]" custT="1"/>
      <dgm:spPr/>
      <dgm:t>
        <a:bodyPr/>
        <a:lstStyle/>
        <a:p>
          <a:r>
            <a:rPr lang="en-US" sz="1200" b="1" dirty="0"/>
            <a:t>What is the Envision blocker?</a:t>
          </a:r>
        </a:p>
      </dgm:t>
    </dgm:pt>
    <dgm:pt modelId="{1DDED880-170F-4AE6-81B9-208CFAFD7F8E}" type="parTrans" cxnId="{252EBAE4-DBA6-4A3F-93EB-D9D0F1CDD62B}">
      <dgm:prSet/>
      <dgm:spPr/>
      <dgm:t>
        <a:bodyPr/>
        <a:lstStyle/>
        <a:p>
          <a:endParaRPr lang="en-US"/>
        </a:p>
      </dgm:t>
    </dgm:pt>
    <dgm:pt modelId="{0C830A6B-AD92-436E-AD13-B52904E563B7}" type="sibTrans" cxnId="{252EBAE4-DBA6-4A3F-93EB-D9D0F1CDD62B}">
      <dgm:prSet/>
      <dgm:spPr/>
      <dgm:t>
        <a:bodyPr/>
        <a:lstStyle/>
        <a:p>
          <a:endParaRPr lang="en-US"/>
        </a:p>
      </dgm:t>
    </dgm:pt>
    <dgm:pt modelId="{01E3535A-7DEC-4DAA-B48D-A60F34727B5D}">
      <dgm:prSet phldrT="[Text]" custT="1"/>
      <dgm:spPr/>
      <dgm:t>
        <a:bodyPr/>
        <a:lstStyle/>
        <a:p>
          <a:pPr>
            <a:spcAft>
              <a:spcPts val="800"/>
            </a:spcAft>
          </a:pPr>
          <a:r>
            <a:rPr lang="en-US" sz="1050" dirty="0"/>
            <a:t>The Envision blocker typically refers to a provision providing that only the unrestricted subsidiary investment basket may be used to make investments in unrestricted subsidiaries.</a:t>
          </a:r>
        </a:p>
      </dgm:t>
    </dgm:pt>
    <dgm:pt modelId="{5D9199FA-2086-4E20-AEFD-917565F840BF}" type="parTrans" cxnId="{F1DDA5FF-6466-4AB1-A08D-19F741DC7C36}">
      <dgm:prSet/>
      <dgm:spPr/>
      <dgm:t>
        <a:bodyPr/>
        <a:lstStyle/>
        <a:p>
          <a:endParaRPr lang="en-US"/>
        </a:p>
      </dgm:t>
    </dgm:pt>
    <dgm:pt modelId="{EEA7BB26-3C3E-4D86-A26D-CF4D41920D40}" type="sibTrans" cxnId="{F1DDA5FF-6466-4AB1-A08D-19F741DC7C36}">
      <dgm:prSet/>
      <dgm:spPr/>
      <dgm:t>
        <a:bodyPr/>
        <a:lstStyle/>
        <a:p>
          <a:endParaRPr lang="en-US"/>
        </a:p>
      </dgm:t>
    </dgm:pt>
    <dgm:pt modelId="{2729BF5E-0BCC-4FE8-8AB5-63ABE22A03C5}">
      <dgm:prSet phldrT="[Text]" custT="1"/>
      <dgm:spPr/>
      <dgm:t>
        <a:bodyPr/>
        <a:lstStyle/>
        <a:p>
          <a:r>
            <a:rPr lang="en-US" sz="1200" b="1" dirty="0"/>
            <a:t>Variations / negotiation points</a:t>
          </a:r>
        </a:p>
      </dgm:t>
    </dgm:pt>
    <dgm:pt modelId="{E291DF52-6064-4E97-90CF-2D326AB7E601}" type="parTrans" cxnId="{E931F1E4-D497-4AC2-8656-721728B3F012}">
      <dgm:prSet/>
      <dgm:spPr/>
      <dgm:t>
        <a:bodyPr/>
        <a:lstStyle/>
        <a:p>
          <a:endParaRPr lang="en-US"/>
        </a:p>
      </dgm:t>
    </dgm:pt>
    <dgm:pt modelId="{4BAA74F4-87EC-4D60-BB24-2180102CE767}" type="sibTrans" cxnId="{E931F1E4-D497-4AC2-8656-721728B3F012}">
      <dgm:prSet/>
      <dgm:spPr/>
      <dgm:t>
        <a:bodyPr/>
        <a:lstStyle/>
        <a:p>
          <a:endParaRPr lang="en-US"/>
        </a:p>
      </dgm:t>
    </dgm:pt>
    <dgm:pt modelId="{F30EEBC2-E11C-4C15-9894-5804A2C37084}">
      <dgm:prSet phldrT="[Text]" custT="1"/>
      <dgm:spPr/>
      <dgm:t>
        <a:bodyPr/>
        <a:lstStyle/>
        <a:p>
          <a:pPr>
            <a:spcAft>
              <a:spcPts val="800"/>
            </a:spcAft>
          </a:pPr>
          <a:r>
            <a:rPr lang="en-US" sz="1050" dirty="0"/>
            <a:t>In addition to the unrestricted subsidiary investment basket, certain other discrete investment baskets may also be permitted to be used for investments in unrestricted subsidiaries (e.g., a general dollar-based basket).</a:t>
          </a:r>
        </a:p>
      </dgm:t>
    </dgm:pt>
    <dgm:pt modelId="{13C94D3E-B713-4BD1-8AF0-045952D57275}" type="parTrans" cxnId="{54C3E6EF-F46E-4659-AA63-EBDFB2067166}">
      <dgm:prSet/>
      <dgm:spPr/>
      <dgm:t>
        <a:bodyPr/>
        <a:lstStyle/>
        <a:p>
          <a:endParaRPr lang="en-US"/>
        </a:p>
      </dgm:t>
    </dgm:pt>
    <dgm:pt modelId="{AB3D0A7F-304F-47D8-AB8D-09D5DF8C21E9}" type="sibTrans" cxnId="{54C3E6EF-F46E-4659-AA63-EBDFB2067166}">
      <dgm:prSet/>
      <dgm:spPr/>
      <dgm:t>
        <a:bodyPr/>
        <a:lstStyle/>
        <a:p>
          <a:endParaRPr lang="en-US"/>
        </a:p>
      </dgm:t>
    </dgm:pt>
    <dgm:pt modelId="{1C03D83B-C083-4AA2-AB05-D6C0AEDB43E0}">
      <dgm:prSet phldrT="[Text]" custT="1"/>
      <dgm:spPr/>
      <dgm:t>
        <a:bodyPr/>
        <a:lstStyle/>
        <a:p>
          <a:pPr>
            <a:spcAft>
              <a:spcPts val="800"/>
            </a:spcAft>
          </a:pPr>
          <a:r>
            <a:rPr lang="en-US" sz="1050" dirty="0"/>
            <a:t>Without the Envision blocker language, a borrower can use any available investment basket to make investments in unrestricted subsidiaries (including any general basket, ratio-based capacity, cumulative credit, etc.), which can provide substantial capacity for investments in unrestricted subsidiaries.</a:t>
          </a:r>
        </a:p>
      </dgm:t>
    </dgm:pt>
    <dgm:pt modelId="{07F338D9-A830-4D32-8E98-F0528AED9869}" type="parTrans" cxnId="{24963424-ED24-4B80-BABB-4B8CA6E48F34}">
      <dgm:prSet/>
      <dgm:spPr/>
      <dgm:t>
        <a:bodyPr/>
        <a:lstStyle/>
        <a:p>
          <a:endParaRPr lang="en-US"/>
        </a:p>
      </dgm:t>
    </dgm:pt>
    <dgm:pt modelId="{2268C301-F894-42F1-B36A-2CCF6C5AFB59}" type="sibTrans" cxnId="{24963424-ED24-4B80-BABB-4B8CA6E48F34}">
      <dgm:prSet/>
      <dgm:spPr/>
      <dgm:t>
        <a:bodyPr/>
        <a:lstStyle/>
        <a:p>
          <a:endParaRPr lang="en-US"/>
        </a:p>
      </dgm:t>
    </dgm:pt>
    <dgm:pt modelId="{F39D7CE5-C03F-4379-AF4A-DBF04D5FF262}">
      <dgm:prSet phldrT="[Text]" custT="1"/>
      <dgm:spPr/>
      <dgm:t>
        <a:bodyPr/>
        <a:lstStyle/>
        <a:p>
          <a:pPr>
            <a:spcAft>
              <a:spcPts val="800"/>
            </a:spcAft>
          </a:pPr>
          <a:r>
            <a:rPr lang="en-US" sz="1050" dirty="0"/>
            <a:t>The borrower used investment capacity to designate a subsidiary holding 83% of its profitable </a:t>
          </a:r>
          <a:r>
            <a:rPr lang="en-US" sz="1050" dirty="0" err="1"/>
            <a:t>AmSurg</a:t>
          </a:r>
          <a:r>
            <a:rPr lang="en-US" sz="1050" dirty="0"/>
            <a:t> business as an unrestricted subsidiary and then used that unrestricted subsidiary to incur $2.6 billion of first and second lien secured debt. </a:t>
          </a:r>
        </a:p>
      </dgm:t>
    </dgm:pt>
    <dgm:pt modelId="{4FB3CEBA-FA6A-4D47-BE82-1FC555C6D28F}" type="parTrans" cxnId="{6395751A-A950-4700-8958-68A4C36F1DE5}">
      <dgm:prSet/>
      <dgm:spPr/>
      <dgm:t>
        <a:bodyPr/>
        <a:lstStyle/>
        <a:p>
          <a:endParaRPr lang="en-US"/>
        </a:p>
      </dgm:t>
    </dgm:pt>
    <dgm:pt modelId="{B345E47D-FE83-49E0-B8AA-980CD4AF5148}" type="sibTrans" cxnId="{6395751A-A950-4700-8958-68A4C36F1DE5}">
      <dgm:prSet/>
      <dgm:spPr/>
      <dgm:t>
        <a:bodyPr/>
        <a:lstStyle/>
        <a:p>
          <a:endParaRPr lang="en-US"/>
        </a:p>
      </dgm:t>
    </dgm:pt>
    <dgm:pt modelId="{114AE008-8BF7-4AAE-83FE-73412546D0E2}">
      <dgm:prSet phldrT="[Text]" custT="1"/>
      <dgm:spPr/>
      <dgm:t>
        <a:bodyPr/>
        <a:lstStyle/>
        <a:p>
          <a:pPr>
            <a:spcAft>
              <a:spcPts val="800"/>
            </a:spcAft>
          </a:pPr>
          <a:r>
            <a:rPr lang="en-US" sz="1050" dirty="0"/>
            <a:t>In connection with such debt incurrence, the borrower negotiated exchange transactions with a group of existing lenders and created three priming tranches of debt.</a:t>
          </a:r>
        </a:p>
      </dgm:t>
    </dgm:pt>
    <dgm:pt modelId="{249FD31C-5B38-4AFA-83C0-BAE20F7218F4}" type="parTrans" cxnId="{2F3E3BA8-10B0-4112-8ACD-3E369AB79397}">
      <dgm:prSet/>
      <dgm:spPr/>
      <dgm:t>
        <a:bodyPr/>
        <a:lstStyle/>
        <a:p>
          <a:endParaRPr lang="en-US"/>
        </a:p>
      </dgm:t>
    </dgm:pt>
    <dgm:pt modelId="{9A1A2D55-6945-435A-AE7D-4F1B7E0B20C1}" type="sibTrans" cxnId="{2F3E3BA8-10B0-4112-8ACD-3E369AB79397}">
      <dgm:prSet/>
      <dgm:spPr/>
      <dgm:t>
        <a:bodyPr/>
        <a:lstStyle/>
        <a:p>
          <a:endParaRPr lang="en-US"/>
        </a:p>
      </dgm:t>
    </dgm:pt>
    <dgm:pt modelId="{DE173F7C-598E-4972-9301-5CD70B5EF78B}" type="pres">
      <dgm:prSet presAssocID="{93F77907-CBBA-44C6-8002-0EF0FBFF0F10}" presName="linear" presStyleCnt="0">
        <dgm:presLayoutVars>
          <dgm:dir/>
          <dgm:animLvl val="lvl"/>
          <dgm:resizeHandles val="exact"/>
        </dgm:presLayoutVars>
      </dgm:prSet>
      <dgm:spPr/>
    </dgm:pt>
    <dgm:pt modelId="{67FE997D-99F9-4F78-809B-7C34D1C775AA}" type="pres">
      <dgm:prSet presAssocID="{A5377758-F34C-4CD6-9E2B-4962ACBD936D}" presName="parentLin" presStyleCnt="0"/>
      <dgm:spPr/>
    </dgm:pt>
    <dgm:pt modelId="{62C0CA8A-959B-4D61-B9A7-ABA0F9227B3F}" type="pres">
      <dgm:prSet presAssocID="{A5377758-F34C-4CD6-9E2B-4962ACBD936D}" presName="parentLeftMargin" presStyleLbl="node1" presStyleIdx="0" presStyleCnt="3"/>
      <dgm:spPr/>
    </dgm:pt>
    <dgm:pt modelId="{39622FD0-1547-4A6E-8980-1A852AD70D21}" type="pres">
      <dgm:prSet presAssocID="{A5377758-F34C-4CD6-9E2B-4962ACBD936D}" presName="parentText" presStyleLbl="node1" presStyleIdx="0" presStyleCnt="3">
        <dgm:presLayoutVars>
          <dgm:chMax val="0"/>
          <dgm:bulletEnabled val="1"/>
        </dgm:presLayoutVars>
      </dgm:prSet>
      <dgm:spPr/>
    </dgm:pt>
    <dgm:pt modelId="{6118C56B-8445-44D2-8DD7-81DAF9EA0AA2}" type="pres">
      <dgm:prSet presAssocID="{A5377758-F34C-4CD6-9E2B-4962ACBD936D}" presName="negativeSpace" presStyleCnt="0"/>
      <dgm:spPr/>
    </dgm:pt>
    <dgm:pt modelId="{B9819D92-5D58-4402-88AA-ADED1053DBBC}" type="pres">
      <dgm:prSet presAssocID="{A5377758-F34C-4CD6-9E2B-4962ACBD936D}" presName="childText" presStyleLbl="conFgAcc1" presStyleIdx="0" presStyleCnt="3">
        <dgm:presLayoutVars>
          <dgm:bulletEnabled val="1"/>
        </dgm:presLayoutVars>
      </dgm:prSet>
      <dgm:spPr/>
    </dgm:pt>
    <dgm:pt modelId="{BF89C1BC-9DA9-4F60-B4FE-0B90B73AF4AB}" type="pres">
      <dgm:prSet presAssocID="{ACCC509C-6F83-4D69-AA66-5EEC8AB796AE}" presName="spaceBetweenRectangles" presStyleCnt="0"/>
      <dgm:spPr/>
    </dgm:pt>
    <dgm:pt modelId="{BD037886-87ED-4723-BB30-7F0DA9F1067A}" type="pres">
      <dgm:prSet presAssocID="{C837A42B-2790-443E-8D5D-804416D35542}" presName="parentLin" presStyleCnt="0"/>
      <dgm:spPr/>
    </dgm:pt>
    <dgm:pt modelId="{24133FA1-6BCF-47A2-88B2-B542D29DFE88}" type="pres">
      <dgm:prSet presAssocID="{C837A42B-2790-443E-8D5D-804416D35542}" presName="parentLeftMargin" presStyleLbl="node1" presStyleIdx="0" presStyleCnt="3"/>
      <dgm:spPr/>
    </dgm:pt>
    <dgm:pt modelId="{7AB8FB76-E9D2-4FDC-8726-FB8A72D82CBB}" type="pres">
      <dgm:prSet presAssocID="{C837A42B-2790-443E-8D5D-804416D35542}" presName="parentText" presStyleLbl="node1" presStyleIdx="1" presStyleCnt="3">
        <dgm:presLayoutVars>
          <dgm:chMax val="0"/>
          <dgm:bulletEnabled val="1"/>
        </dgm:presLayoutVars>
      </dgm:prSet>
      <dgm:spPr/>
    </dgm:pt>
    <dgm:pt modelId="{F7CD38F1-2578-45CA-8BD3-FE33F5FE4C2B}" type="pres">
      <dgm:prSet presAssocID="{C837A42B-2790-443E-8D5D-804416D35542}" presName="negativeSpace" presStyleCnt="0"/>
      <dgm:spPr/>
    </dgm:pt>
    <dgm:pt modelId="{A2B5A31C-8F9B-4437-9E1D-2F9213896FC1}" type="pres">
      <dgm:prSet presAssocID="{C837A42B-2790-443E-8D5D-804416D35542}" presName="childText" presStyleLbl="conFgAcc1" presStyleIdx="1" presStyleCnt="3">
        <dgm:presLayoutVars>
          <dgm:bulletEnabled val="1"/>
        </dgm:presLayoutVars>
      </dgm:prSet>
      <dgm:spPr/>
    </dgm:pt>
    <dgm:pt modelId="{02D7A706-6E4F-49F2-93FE-59AC9F85CE02}" type="pres">
      <dgm:prSet presAssocID="{0C830A6B-AD92-436E-AD13-B52904E563B7}" presName="spaceBetweenRectangles" presStyleCnt="0"/>
      <dgm:spPr/>
    </dgm:pt>
    <dgm:pt modelId="{4979F7B1-0E44-45BA-B8E0-2E5220DB44AE}" type="pres">
      <dgm:prSet presAssocID="{2729BF5E-0BCC-4FE8-8AB5-63ABE22A03C5}" presName="parentLin" presStyleCnt="0"/>
      <dgm:spPr/>
    </dgm:pt>
    <dgm:pt modelId="{8A3DF4E2-9D53-4AAD-BD80-E6C2BE5C97BD}" type="pres">
      <dgm:prSet presAssocID="{2729BF5E-0BCC-4FE8-8AB5-63ABE22A03C5}" presName="parentLeftMargin" presStyleLbl="node1" presStyleIdx="1" presStyleCnt="3"/>
      <dgm:spPr/>
    </dgm:pt>
    <dgm:pt modelId="{699549A3-99A5-4F88-AA4C-5395858AD035}" type="pres">
      <dgm:prSet presAssocID="{2729BF5E-0BCC-4FE8-8AB5-63ABE22A03C5}" presName="parentText" presStyleLbl="node1" presStyleIdx="2" presStyleCnt="3">
        <dgm:presLayoutVars>
          <dgm:chMax val="0"/>
          <dgm:bulletEnabled val="1"/>
        </dgm:presLayoutVars>
      </dgm:prSet>
      <dgm:spPr/>
    </dgm:pt>
    <dgm:pt modelId="{893BDC7C-B86D-42E4-BB10-E393DEC4B633}" type="pres">
      <dgm:prSet presAssocID="{2729BF5E-0BCC-4FE8-8AB5-63ABE22A03C5}" presName="negativeSpace" presStyleCnt="0"/>
      <dgm:spPr/>
    </dgm:pt>
    <dgm:pt modelId="{6C18AFBF-DF98-4472-B89E-36EC29282C23}" type="pres">
      <dgm:prSet presAssocID="{2729BF5E-0BCC-4FE8-8AB5-63ABE22A03C5}" presName="childText" presStyleLbl="conFgAcc1" presStyleIdx="2" presStyleCnt="3">
        <dgm:presLayoutVars>
          <dgm:bulletEnabled val="1"/>
        </dgm:presLayoutVars>
      </dgm:prSet>
      <dgm:spPr/>
    </dgm:pt>
  </dgm:ptLst>
  <dgm:cxnLst>
    <dgm:cxn modelId="{6FC3D412-609A-48B7-A9B5-5CA9AB9A4471}" type="presOf" srcId="{2729BF5E-0BCC-4FE8-8AB5-63ABE22A03C5}" destId="{8A3DF4E2-9D53-4AAD-BD80-E6C2BE5C97BD}" srcOrd="0" destOrd="0" presId="urn:microsoft.com/office/officeart/2005/8/layout/list1"/>
    <dgm:cxn modelId="{63EA9419-AC12-4737-A295-172EC82F7716}" type="presOf" srcId="{C837A42B-2790-443E-8D5D-804416D35542}" destId="{7AB8FB76-E9D2-4FDC-8726-FB8A72D82CBB}" srcOrd="1" destOrd="0" presId="urn:microsoft.com/office/officeart/2005/8/layout/list1"/>
    <dgm:cxn modelId="{6395751A-A950-4700-8958-68A4C36F1DE5}" srcId="{A5377758-F34C-4CD6-9E2B-4962ACBD936D}" destId="{F39D7CE5-C03F-4379-AF4A-DBF04D5FF262}" srcOrd="1" destOrd="0" parTransId="{4FB3CEBA-FA6A-4D47-BE82-1FC555C6D28F}" sibTransId="{B345E47D-FE83-49E0-B8AA-980CD4AF5148}"/>
    <dgm:cxn modelId="{5343C91A-8EBC-4D98-93B2-768737E64936}" type="presOf" srcId="{1C03D83B-C083-4AA2-AB05-D6C0AEDB43E0}" destId="{A2B5A31C-8F9B-4437-9E1D-2F9213896FC1}" srcOrd="0" destOrd="1" presId="urn:microsoft.com/office/officeart/2005/8/layout/list1"/>
    <dgm:cxn modelId="{24963424-ED24-4B80-BABB-4B8CA6E48F34}" srcId="{C837A42B-2790-443E-8D5D-804416D35542}" destId="{1C03D83B-C083-4AA2-AB05-D6C0AEDB43E0}" srcOrd="1" destOrd="0" parTransId="{07F338D9-A830-4D32-8E98-F0528AED9869}" sibTransId="{2268C301-F894-42F1-B36A-2CCF6C5AFB59}"/>
    <dgm:cxn modelId="{C681CB25-3EF2-4360-9EEA-818652CE00C3}" srcId="{A5377758-F34C-4CD6-9E2B-4962ACBD936D}" destId="{59099A75-CE69-4D1C-AFD1-06DBF78E9795}" srcOrd="0" destOrd="0" parTransId="{35463BFD-7618-470D-BFFD-7002AA8728C8}" sibTransId="{E9C4CCC8-1938-45D7-983B-098E80DAB3A2}"/>
    <dgm:cxn modelId="{A7E4D732-FCFE-4767-9E14-FB4833B46377}" type="presOf" srcId="{59099A75-CE69-4D1C-AFD1-06DBF78E9795}" destId="{B9819D92-5D58-4402-88AA-ADED1053DBBC}" srcOrd="0" destOrd="0" presId="urn:microsoft.com/office/officeart/2005/8/layout/list1"/>
    <dgm:cxn modelId="{5DA8B040-0EC4-43B6-9E60-E0D601788CE3}" srcId="{93F77907-CBBA-44C6-8002-0EF0FBFF0F10}" destId="{A5377758-F34C-4CD6-9E2B-4962ACBD936D}" srcOrd="0" destOrd="0" parTransId="{8BD24B28-96B2-4001-9E60-507659458F50}" sibTransId="{ACCC509C-6F83-4D69-AA66-5EEC8AB796AE}"/>
    <dgm:cxn modelId="{3BB0FE70-F0DA-42DD-9E8B-310C975D5AB5}" type="presOf" srcId="{A5377758-F34C-4CD6-9E2B-4962ACBD936D}" destId="{62C0CA8A-959B-4D61-B9A7-ABA0F9227B3F}" srcOrd="0" destOrd="0" presId="urn:microsoft.com/office/officeart/2005/8/layout/list1"/>
    <dgm:cxn modelId="{3C32D975-CF1E-4CCF-86CA-2F202466BA2E}" type="presOf" srcId="{A5377758-F34C-4CD6-9E2B-4962ACBD936D}" destId="{39622FD0-1547-4A6E-8980-1A852AD70D21}" srcOrd="1" destOrd="0" presId="urn:microsoft.com/office/officeart/2005/8/layout/list1"/>
    <dgm:cxn modelId="{0CC4C78E-1E77-47A7-B2E4-5463F3BD36F2}" type="presOf" srcId="{114AE008-8BF7-4AAE-83FE-73412546D0E2}" destId="{B9819D92-5D58-4402-88AA-ADED1053DBBC}" srcOrd="0" destOrd="2" presId="urn:microsoft.com/office/officeart/2005/8/layout/list1"/>
    <dgm:cxn modelId="{F4AD01A6-2DA7-4ACD-8B3A-279A84AF5A64}" type="presOf" srcId="{C837A42B-2790-443E-8D5D-804416D35542}" destId="{24133FA1-6BCF-47A2-88B2-B542D29DFE88}" srcOrd="0" destOrd="0" presId="urn:microsoft.com/office/officeart/2005/8/layout/list1"/>
    <dgm:cxn modelId="{2F3E3BA8-10B0-4112-8ACD-3E369AB79397}" srcId="{A5377758-F34C-4CD6-9E2B-4962ACBD936D}" destId="{114AE008-8BF7-4AAE-83FE-73412546D0E2}" srcOrd="2" destOrd="0" parTransId="{249FD31C-5B38-4AFA-83C0-BAE20F7218F4}" sibTransId="{9A1A2D55-6945-435A-AE7D-4F1B7E0B20C1}"/>
    <dgm:cxn modelId="{8F4B73B2-F053-49F7-8B56-8E4271DCC13E}" type="presOf" srcId="{01E3535A-7DEC-4DAA-B48D-A60F34727B5D}" destId="{A2B5A31C-8F9B-4437-9E1D-2F9213896FC1}" srcOrd="0" destOrd="0" presId="urn:microsoft.com/office/officeart/2005/8/layout/list1"/>
    <dgm:cxn modelId="{F4C387BB-7D62-4EEE-AE94-1A1AE7200C59}" type="presOf" srcId="{F30EEBC2-E11C-4C15-9894-5804A2C37084}" destId="{6C18AFBF-DF98-4472-B89E-36EC29282C23}" srcOrd="0" destOrd="0" presId="urn:microsoft.com/office/officeart/2005/8/layout/list1"/>
    <dgm:cxn modelId="{51F8F0C1-B019-4423-B11B-CCDF0E379D0E}" type="presOf" srcId="{93F77907-CBBA-44C6-8002-0EF0FBFF0F10}" destId="{DE173F7C-598E-4972-9301-5CD70B5EF78B}" srcOrd="0" destOrd="0" presId="urn:microsoft.com/office/officeart/2005/8/layout/list1"/>
    <dgm:cxn modelId="{1A2591D8-C8C3-436F-8DE9-A058CDB8D38A}" type="presOf" srcId="{2729BF5E-0BCC-4FE8-8AB5-63ABE22A03C5}" destId="{699549A3-99A5-4F88-AA4C-5395858AD035}" srcOrd="1" destOrd="0" presId="urn:microsoft.com/office/officeart/2005/8/layout/list1"/>
    <dgm:cxn modelId="{252EBAE4-DBA6-4A3F-93EB-D9D0F1CDD62B}" srcId="{93F77907-CBBA-44C6-8002-0EF0FBFF0F10}" destId="{C837A42B-2790-443E-8D5D-804416D35542}" srcOrd="1" destOrd="0" parTransId="{1DDED880-170F-4AE6-81B9-208CFAFD7F8E}" sibTransId="{0C830A6B-AD92-436E-AD13-B52904E563B7}"/>
    <dgm:cxn modelId="{E931F1E4-D497-4AC2-8656-721728B3F012}" srcId="{93F77907-CBBA-44C6-8002-0EF0FBFF0F10}" destId="{2729BF5E-0BCC-4FE8-8AB5-63ABE22A03C5}" srcOrd="2" destOrd="0" parTransId="{E291DF52-6064-4E97-90CF-2D326AB7E601}" sibTransId="{4BAA74F4-87EC-4D60-BB24-2180102CE767}"/>
    <dgm:cxn modelId="{294E00EE-4BE2-4FF5-A1E4-A6CF9B0A9810}" type="presOf" srcId="{F39D7CE5-C03F-4379-AF4A-DBF04D5FF262}" destId="{B9819D92-5D58-4402-88AA-ADED1053DBBC}" srcOrd="0" destOrd="1" presId="urn:microsoft.com/office/officeart/2005/8/layout/list1"/>
    <dgm:cxn modelId="{54C3E6EF-F46E-4659-AA63-EBDFB2067166}" srcId="{2729BF5E-0BCC-4FE8-8AB5-63ABE22A03C5}" destId="{F30EEBC2-E11C-4C15-9894-5804A2C37084}" srcOrd="0" destOrd="0" parTransId="{13C94D3E-B713-4BD1-8AF0-045952D57275}" sibTransId="{AB3D0A7F-304F-47D8-AB8D-09D5DF8C21E9}"/>
    <dgm:cxn modelId="{F1DDA5FF-6466-4AB1-A08D-19F741DC7C36}" srcId="{C837A42B-2790-443E-8D5D-804416D35542}" destId="{01E3535A-7DEC-4DAA-B48D-A60F34727B5D}" srcOrd="0" destOrd="0" parTransId="{5D9199FA-2086-4E20-AEFD-917565F840BF}" sibTransId="{EEA7BB26-3C3E-4D86-A26D-CF4D41920D40}"/>
    <dgm:cxn modelId="{FD139E56-034D-451C-889C-CA080525495F}" type="presParOf" srcId="{DE173F7C-598E-4972-9301-5CD70B5EF78B}" destId="{67FE997D-99F9-4F78-809B-7C34D1C775AA}" srcOrd="0" destOrd="0" presId="urn:microsoft.com/office/officeart/2005/8/layout/list1"/>
    <dgm:cxn modelId="{60EA0A89-A865-4F68-93BD-760A18C0A2E3}" type="presParOf" srcId="{67FE997D-99F9-4F78-809B-7C34D1C775AA}" destId="{62C0CA8A-959B-4D61-B9A7-ABA0F9227B3F}" srcOrd="0" destOrd="0" presId="urn:microsoft.com/office/officeart/2005/8/layout/list1"/>
    <dgm:cxn modelId="{8C6417CD-FBE1-4BBA-8D24-0D884467C7A9}" type="presParOf" srcId="{67FE997D-99F9-4F78-809B-7C34D1C775AA}" destId="{39622FD0-1547-4A6E-8980-1A852AD70D21}" srcOrd="1" destOrd="0" presId="urn:microsoft.com/office/officeart/2005/8/layout/list1"/>
    <dgm:cxn modelId="{8EEB4AA6-1476-4A91-B08B-70E2E35739E2}" type="presParOf" srcId="{DE173F7C-598E-4972-9301-5CD70B5EF78B}" destId="{6118C56B-8445-44D2-8DD7-81DAF9EA0AA2}" srcOrd="1" destOrd="0" presId="urn:microsoft.com/office/officeart/2005/8/layout/list1"/>
    <dgm:cxn modelId="{CC518CF9-D2DD-41D4-B324-CDE95CA3A8A2}" type="presParOf" srcId="{DE173F7C-598E-4972-9301-5CD70B5EF78B}" destId="{B9819D92-5D58-4402-88AA-ADED1053DBBC}" srcOrd="2" destOrd="0" presId="urn:microsoft.com/office/officeart/2005/8/layout/list1"/>
    <dgm:cxn modelId="{85F5F2DB-FE84-43EB-A89B-0F45A5DBED3B}" type="presParOf" srcId="{DE173F7C-598E-4972-9301-5CD70B5EF78B}" destId="{BF89C1BC-9DA9-4F60-B4FE-0B90B73AF4AB}" srcOrd="3" destOrd="0" presId="urn:microsoft.com/office/officeart/2005/8/layout/list1"/>
    <dgm:cxn modelId="{CA05768A-2620-456D-84F7-4069A567B549}" type="presParOf" srcId="{DE173F7C-598E-4972-9301-5CD70B5EF78B}" destId="{BD037886-87ED-4723-BB30-7F0DA9F1067A}" srcOrd="4" destOrd="0" presId="urn:microsoft.com/office/officeart/2005/8/layout/list1"/>
    <dgm:cxn modelId="{86EF67B8-18D0-4019-8691-74F104C63741}" type="presParOf" srcId="{BD037886-87ED-4723-BB30-7F0DA9F1067A}" destId="{24133FA1-6BCF-47A2-88B2-B542D29DFE88}" srcOrd="0" destOrd="0" presId="urn:microsoft.com/office/officeart/2005/8/layout/list1"/>
    <dgm:cxn modelId="{51D21279-5EB9-40DF-8A1E-93BD5524D4CC}" type="presParOf" srcId="{BD037886-87ED-4723-BB30-7F0DA9F1067A}" destId="{7AB8FB76-E9D2-4FDC-8726-FB8A72D82CBB}" srcOrd="1" destOrd="0" presId="urn:microsoft.com/office/officeart/2005/8/layout/list1"/>
    <dgm:cxn modelId="{1F6BA792-6057-4AB0-8E19-F6DF3301BA75}" type="presParOf" srcId="{DE173F7C-598E-4972-9301-5CD70B5EF78B}" destId="{F7CD38F1-2578-45CA-8BD3-FE33F5FE4C2B}" srcOrd="5" destOrd="0" presId="urn:microsoft.com/office/officeart/2005/8/layout/list1"/>
    <dgm:cxn modelId="{F4C3CB2F-4FB9-4625-9381-92FBF2E24F7B}" type="presParOf" srcId="{DE173F7C-598E-4972-9301-5CD70B5EF78B}" destId="{A2B5A31C-8F9B-4437-9E1D-2F9213896FC1}" srcOrd="6" destOrd="0" presId="urn:microsoft.com/office/officeart/2005/8/layout/list1"/>
    <dgm:cxn modelId="{A08091F9-2605-498B-A2E6-AF590FFE6C88}" type="presParOf" srcId="{DE173F7C-598E-4972-9301-5CD70B5EF78B}" destId="{02D7A706-6E4F-49F2-93FE-59AC9F85CE02}" srcOrd="7" destOrd="0" presId="urn:microsoft.com/office/officeart/2005/8/layout/list1"/>
    <dgm:cxn modelId="{3F37AD23-894C-4BF3-96D1-1087ECA92455}" type="presParOf" srcId="{DE173F7C-598E-4972-9301-5CD70B5EF78B}" destId="{4979F7B1-0E44-45BA-B8E0-2E5220DB44AE}" srcOrd="8" destOrd="0" presId="urn:microsoft.com/office/officeart/2005/8/layout/list1"/>
    <dgm:cxn modelId="{A0453D8C-5244-4A6F-9306-9801D1BB3C4F}" type="presParOf" srcId="{4979F7B1-0E44-45BA-B8E0-2E5220DB44AE}" destId="{8A3DF4E2-9D53-4AAD-BD80-E6C2BE5C97BD}" srcOrd="0" destOrd="0" presId="urn:microsoft.com/office/officeart/2005/8/layout/list1"/>
    <dgm:cxn modelId="{093C0C17-3F59-4C5A-B423-8A44F1957DAB}" type="presParOf" srcId="{4979F7B1-0E44-45BA-B8E0-2E5220DB44AE}" destId="{699549A3-99A5-4F88-AA4C-5395858AD035}" srcOrd="1" destOrd="0" presId="urn:microsoft.com/office/officeart/2005/8/layout/list1"/>
    <dgm:cxn modelId="{C4037AF1-EC46-4643-8090-94408533B088}" type="presParOf" srcId="{DE173F7C-598E-4972-9301-5CD70B5EF78B}" destId="{893BDC7C-B86D-42E4-BB10-E393DEC4B633}" srcOrd="9" destOrd="0" presId="urn:microsoft.com/office/officeart/2005/8/layout/list1"/>
    <dgm:cxn modelId="{84BC720D-A59E-425A-A2E6-1EE2CADC4C3D}" type="presParOf" srcId="{DE173F7C-598E-4972-9301-5CD70B5EF78B}" destId="{6C18AFBF-DF98-4472-B89E-36EC29282C23}"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3F77907-CBBA-44C6-8002-0EF0FBFF0F1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5377758-F34C-4CD6-9E2B-4962ACBD936D}">
      <dgm:prSet phldrT="[Text]" custT="1"/>
      <dgm:spPr/>
      <dgm:t>
        <a:bodyPr/>
        <a:lstStyle/>
        <a:p>
          <a:r>
            <a:rPr lang="en-US" sz="1200" b="1" dirty="0"/>
            <a:t>Background</a:t>
          </a:r>
        </a:p>
      </dgm:t>
    </dgm:pt>
    <dgm:pt modelId="{8BD24B28-96B2-4001-9E60-507659458F50}" type="parTrans" cxnId="{5DA8B040-0EC4-43B6-9E60-E0D601788CE3}">
      <dgm:prSet/>
      <dgm:spPr/>
      <dgm:t>
        <a:bodyPr/>
        <a:lstStyle/>
        <a:p>
          <a:endParaRPr lang="en-US"/>
        </a:p>
      </dgm:t>
    </dgm:pt>
    <dgm:pt modelId="{ACCC509C-6F83-4D69-AA66-5EEC8AB796AE}" type="sibTrans" cxnId="{5DA8B040-0EC4-43B6-9E60-E0D601788CE3}">
      <dgm:prSet/>
      <dgm:spPr/>
      <dgm:t>
        <a:bodyPr/>
        <a:lstStyle/>
        <a:p>
          <a:endParaRPr lang="en-US"/>
        </a:p>
      </dgm:t>
    </dgm:pt>
    <dgm:pt modelId="{59099A75-CE69-4D1C-AFD1-06DBF78E9795}">
      <dgm:prSet phldrT="[Text]" custT="1"/>
      <dgm:spPr/>
      <dgm:t>
        <a:bodyPr/>
        <a:lstStyle/>
        <a:p>
          <a:pPr>
            <a:spcAft>
              <a:spcPts val="800"/>
            </a:spcAft>
          </a:pPr>
          <a:r>
            <a:rPr lang="en-US" sz="1050" dirty="0"/>
            <a:t>In the PetSmart / Chewy transaction (2018), the borrower transferred a portion of the equity of a subsidiary guarantor to a separate sponsor-owned entity using an RP basket. </a:t>
          </a:r>
        </a:p>
      </dgm:t>
    </dgm:pt>
    <dgm:pt modelId="{35463BFD-7618-470D-BFFD-7002AA8728C8}" type="parTrans" cxnId="{C681CB25-3EF2-4360-9EEA-818652CE00C3}">
      <dgm:prSet/>
      <dgm:spPr/>
      <dgm:t>
        <a:bodyPr/>
        <a:lstStyle/>
        <a:p>
          <a:endParaRPr lang="en-US"/>
        </a:p>
      </dgm:t>
    </dgm:pt>
    <dgm:pt modelId="{E9C4CCC8-1938-45D7-983B-098E80DAB3A2}" type="sibTrans" cxnId="{C681CB25-3EF2-4360-9EEA-818652CE00C3}">
      <dgm:prSet/>
      <dgm:spPr/>
      <dgm:t>
        <a:bodyPr/>
        <a:lstStyle/>
        <a:p>
          <a:endParaRPr lang="en-US"/>
        </a:p>
      </dgm:t>
    </dgm:pt>
    <dgm:pt modelId="{C837A42B-2790-443E-8D5D-804416D35542}">
      <dgm:prSet phldrT="[Text]" custT="1"/>
      <dgm:spPr/>
      <dgm:t>
        <a:bodyPr/>
        <a:lstStyle/>
        <a:p>
          <a:r>
            <a:rPr lang="en-US" sz="1200" b="1" dirty="0"/>
            <a:t>What is the Chewy blocker?</a:t>
          </a:r>
        </a:p>
      </dgm:t>
    </dgm:pt>
    <dgm:pt modelId="{1DDED880-170F-4AE6-81B9-208CFAFD7F8E}" type="parTrans" cxnId="{252EBAE4-DBA6-4A3F-93EB-D9D0F1CDD62B}">
      <dgm:prSet/>
      <dgm:spPr/>
      <dgm:t>
        <a:bodyPr/>
        <a:lstStyle/>
        <a:p>
          <a:endParaRPr lang="en-US"/>
        </a:p>
      </dgm:t>
    </dgm:pt>
    <dgm:pt modelId="{0C830A6B-AD92-436E-AD13-B52904E563B7}" type="sibTrans" cxnId="{252EBAE4-DBA6-4A3F-93EB-D9D0F1CDD62B}">
      <dgm:prSet/>
      <dgm:spPr/>
      <dgm:t>
        <a:bodyPr/>
        <a:lstStyle/>
        <a:p>
          <a:endParaRPr lang="en-US"/>
        </a:p>
      </dgm:t>
    </dgm:pt>
    <dgm:pt modelId="{01E3535A-7DEC-4DAA-B48D-A60F34727B5D}">
      <dgm:prSet phldrT="[Text]" custT="1"/>
      <dgm:spPr/>
      <dgm:t>
        <a:bodyPr/>
        <a:lstStyle/>
        <a:p>
          <a:pPr>
            <a:spcAft>
              <a:spcPts val="800"/>
            </a:spcAft>
          </a:pPr>
          <a:r>
            <a:rPr lang="en-US" sz="1050" dirty="0"/>
            <a:t>A typical Chewy blocker consists of a provision providing that a guarantor may not be automatically released from its guarantee / collateral obligations as a result of becoming non-wholly owned unless certain conditions are satisfied.</a:t>
          </a:r>
        </a:p>
      </dgm:t>
    </dgm:pt>
    <dgm:pt modelId="{5D9199FA-2086-4E20-AEFD-917565F840BF}" type="parTrans" cxnId="{F1DDA5FF-6466-4AB1-A08D-19F741DC7C36}">
      <dgm:prSet/>
      <dgm:spPr/>
      <dgm:t>
        <a:bodyPr/>
        <a:lstStyle/>
        <a:p>
          <a:endParaRPr lang="en-US"/>
        </a:p>
      </dgm:t>
    </dgm:pt>
    <dgm:pt modelId="{EEA7BB26-3C3E-4D86-A26D-CF4D41920D40}" type="sibTrans" cxnId="{F1DDA5FF-6466-4AB1-A08D-19F741DC7C36}">
      <dgm:prSet/>
      <dgm:spPr/>
      <dgm:t>
        <a:bodyPr/>
        <a:lstStyle/>
        <a:p>
          <a:endParaRPr lang="en-US"/>
        </a:p>
      </dgm:t>
    </dgm:pt>
    <dgm:pt modelId="{5B8DB1C8-DBF1-4E8F-9940-A785A18850CD}">
      <dgm:prSet phldrT="[Text]" custT="1"/>
      <dgm:spPr/>
      <dgm:t>
        <a:bodyPr/>
        <a:lstStyle/>
        <a:p>
          <a:pPr>
            <a:spcAft>
              <a:spcPts val="800"/>
            </a:spcAft>
          </a:pPr>
          <a:r>
            <a:rPr lang="en-US" sz="1050" dirty="0"/>
            <a:t>Once the subsidiary became non-wholly owned, it was automatically released from its guarantee obligation (and the security interest in the subsidiary’s assets were automatically released) pursuant to the credit agreement provision providing for an automatic release if the subsidiary guarantor ceases to be a wholly-owned subsidiary.</a:t>
          </a:r>
        </a:p>
      </dgm:t>
    </dgm:pt>
    <dgm:pt modelId="{5D1FEA58-FEE7-4F08-B850-4030635F7709}" type="parTrans" cxnId="{A6C08F7A-4EC7-466D-AAB8-3A241196A70B}">
      <dgm:prSet/>
      <dgm:spPr/>
      <dgm:t>
        <a:bodyPr/>
        <a:lstStyle/>
        <a:p>
          <a:endParaRPr lang="en-US"/>
        </a:p>
      </dgm:t>
    </dgm:pt>
    <dgm:pt modelId="{8A7BCA4F-E6DF-462E-80E7-7376492D6F6F}" type="sibTrans" cxnId="{A6C08F7A-4EC7-466D-AAB8-3A241196A70B}">
      <dgm:prSet/>
      <dgm:spPr/>
      <dgm:t>
        <a:bodyPr/>
        <a:lstStyle/>
        <a:p>
          <a:endParaRPr lang="en-US"/>
        </a:p>
      </dgm:t>
    </dgm:pt>
    <dgm:pt modelId="{8D9A26BC-C78C-4AB1-9E55-7047B7D5B6C7}">
      <dgm:prSet phldrT="[Text]" custT="1"/>
      <dgm:spPr/>
      <dgm:t>
        <a:bodyPr/>
        <a:lstStyle/>
        <a:p>
          <a:pPr>
            <a:spcAft>
              <a:spcPts val="800"/>
            </a:spcAft>
          </a:pPr>
          <a:r>
            <a:rPr lang="en-US" sz="1200" b="1" dirty="0"/>
            <a:t>Asset sale covenant</a:t>
          </a:r>
        </a:p>
      </dgm:t>
    </dgm:pt>
    <dgm:pt modelId="{22D2954B-2888-4DDB-9442-6860ADF63AFA}" type="parTrans" cxnId="{4333D7F7-463A-4BE8-87F9-6D7596810AE2}">
      <dgm:prSet/>
      <dgm:spPr/>
      <dgm:t>
        <a:bodyPr/>
        <a:lstStyle/>
        <a:p>
          <a:endParaRPr lang="en-US"/>
        </a:p>
      </dgm:t>
    </dgm:pt>
    <dgm:pt modelId="{0853139E-DE75-4CED-AEDA-0EA68F515741}" type="sibTrans" cxnId="{4333D7F7-463A-4BE8-87F9-6D7596810AE2}">
      <dgm:prSet/>
      <dgm:spPr/>
      <dgm:t>
        <a:bodyPr/>
        <a:lstStyle/>
        <a:p>
          <a:endParaRPr lang="en-US"/>
        </a:p>
      </dgm:t>
    </dgm:pt>
    <dgm:pt modelId="{24FB96C7-B1C3-40A8-9030-4FFEA1B65D28}">
      <dgm:prSet phldrT="[Text]" custT="1"/>
      <dgm:spPr/>
      <dgm:t>
        <a:bodyPr/>
        <a:lstStyle/>
        <a:p>
          <a:pPr>
            <a:spcAft>
              <a:spcPts val="800"/>
            </a:spcAft>
          </a:pPr>
          <a:r>
            <a:rPr lang="en-US" sz="1050" dirty="0"/>
            <a:t>As an alternative (or in addition) to the Chewy blocker, some credit agreements contain a provision in the asset sale covenant that (i) prohibits the transfer of less than all of the equity interests in a subsidiary (or a subsidiary guarantor) and/or (ii) prohibits the issuance by such subsidiary (or subsidiary guarantor) of equity interests except to its direct parent or to another loan party. </a:t>
          </a:r>
        </a:p>
      </dgm:t>
    </dgm:pt>
    <dgm:pt modelId="{1E4A29CE-DD1C-4F2D-ACD0-2B979C1E9A8A}" type="parTrans" cxnId="{EE94464E-A057-4E32-B5B9-4AF72268B0D5}">
      <dgm:prSet/>
      <dgm:spPr/>
      <dgm:t>
        <a:bodyPr/>
        <a:lstStyle/>
        <a:p>
          <a:endParaRPr lang="en-US"/>
        </a:p>
      </dgm:t>
    </dgm:pt>
    <dgm:pt modelId="{5BE736AF-8BE9-442E-8C2D-BAC2265FF108}" type="sibTrans" cxnId="{EE94464E-A057-4E32-B5B9-4AF72268B0D5}">
      <dgm:prSet/>
      <dgm:spPr/>
      <dgm:t>
        <a:bodyPr/>
        <a:lstStyle/>
        <a:p>
          <a:endParaRPr lang="en-US"/>
        </a:p>
      </dgm:t>
    </dgm:pt>
    <dgm:pt modelId="{DE173F7C-598E-4972-9301-5CD70B5EF78B}" type="pres">
      <dgm:prSet presAssocID="{93F77907-CBBA-44C6-8002-0EF0FBFF0F10}" presName="linear" presStyleCnt="0">
        <dgm:presLayoutVars>
          <dgm:dir/>
          <dgm:animLvl val="lvl"/>
          <dgm:resizeHandles val="exact"/>
        </dgm:presLayoutVars>
      </dgm:prSet>
      <dgm:spPr/>
    </dgm:pt>
    <dgm:pt modelId="{67FE997D-99F9-4F78-809B-7C34D1C775AA}" type="pres">
      <dgm:prSet presAssocID="{A5377758-F34C-4CD6-9E2B-4962ACBD936D}" presName="parentLin" presStyleCnt="0"/>
      <dgm:spPr/>
    </dgm:pt>
    <dgm:pt modelId="{62C0CA8A-959B-4D61-B9A7-ABA0F9227B3F}" type="pres">
      <dgm:prSet presAssocID="{A5377758-F34C-4CD6-9E2B-4962ACBD936D}" presName="parentLeftMargin" presStyleLbl="node1" presStyleIdx="0" presStyleCnt="3"/>
      <dgm:spPr/>
    </dgm:pt>
    <dgm:pt modelId="{39622FD0-1547-4A6E-8980-1A852AD70D21}" type="pres">
      <dgm:prSet presAssocID="{A5377758-F34C-4CD6-9E2B-4962ACBD936D}" presName="parentText" presStyleLbl="node1" presStyleIdx="0" presStyleCnt="3">
        <dgm:presLayoutVars>
          <dgm:chMax val="0"/>
          <dgm:bulletEnabled val="1"/>
        </dgm:presLayoutVars>
      </dgm:prSet>
      <dgm:spPr/>
    </dgm:pt>
    <dgm:pt modelId="{6118C56B-8445-44D2-8DD7-81DAF9EA0AA2}" type="pres">
      <dgm:prSet presAssocID="{A5377758-F34C-4CD6-9E2B-4962ACBD936D}" presName="negativeSpace" presStyleCnt="0"/>
      <dgm:spPr/>
    </dgm:pt>
    <dgm:pt modelId="{B9819D92-5D58-4402-88AA-ADED1053DBBC}" type="pres">
      <dgm:prSet presAssocID="{A5377758-F34C-4CD6-9E2B-4962ACBD936D}" presName="childText" presStyleLbl="conFgAcc1" presStyleIdx="0" presStyleCnt="3">
        <dgm:presLayoutVars>
          <dgm:bulletEnabled val="1"/>
        </dgm:presLayoutVars>
      </dgm:prSet>
      <dgm:spPr/>
    </dgm:pt>
    <dgm:pt modelId="{BF89C1BC-9DA9-4F60-B4FE-0B90B73AF4AB}" type="pres">
      <dgm:prSet presAssocID="{ACCC509C-6F83-4D69-AA66-5EEC8AB796AE}" presName="spaceBetweenRectangles" presStyleCnt="0"/>
      <dgm:spPr/>
    </dgm:pt>
    <dgm:pt modelId="{BD037886-87ED-4723-BB30-7F0DA9F1067A}" type="pres">
      <dgm:prSet presAssocID="{C837A42B-2790-443E-8D5D-804416D35542}" presName="parentLin" presStyleCnt="0"/>
      <dgm:spPr/>
    </dgm:pt>
    <dgm:pt modelId="{24133FA1-6BCF-47A2-88B2-B542D29DFE88}" type="pres">
      <dgm:prSet presAssocID="{C837A42B-2790-443E-8D5D-804416D35542}" presName="parentLeftMargin" presStyleLbl="node1" presStyleIdx="0" presStyleCnt="3"/>
      <dgm:spPr/>
    </dgm:pt>
    <dgm:pt modelId="{7AB8FB76-E9D2-4FDC-8726-FB8A72D82CBB}" type="pres">
      <dgm:prSet presAssocID="{C837A42B-2790-443E-8D5D-804416D35542}" presName="parentText" presStyleLbl="node1" presStyleIdx="1" presStyleCnt="3">
        <dgm:presLayoutVars>
          <dgm:chMax val="0"/>
          <dgm:bulletEnabled val="1"/>
        </dgm:presLayoutVars>
      </dgm:prSet>
      <dgm:spPr/>
    </dgm:pt>
    <dgm:pt modelId="{F7CD38F1-2578-45CA-8BD3-FE33F5FE4C2B}" type="pres">
      <dgm:prSet presAssocID="{C837A42B-2790-443E-8D5D-804416D35542}" presName="negativeSpace" presStyleCnt="0"/>
      <dgm:spPr/>
    </dgm:pt>
    <dgm:pt modelId="{A2B5A31C-8F9B-4437-9E1D-2F9213896FC1}" type="pres">
      <dgm:prSet presAssocID="{C837A42B-2790-443E-8D5D-804416D35542}" presName="childText" presStyleLbl="conFgAcc1" presStyleIdx="1" presStyleCnt="3">
        <dgm:presLayoutVars>
          <dgm:bulletEnabled val="1"/>
        </dgm:presLayoutVars>
      </dgm:prSet>
      <dgm:spPr/>
    </dgm:pt>
    <dgm:pt modelId="{02D7A706-6E4F-49F2-93FE-59AC9F85CE02}" type="pres">
      <dgm:prSet presAssocID="{0C830A6B-AD92-436E-AD13-B52904E563B7}" presName="spaceBetweenRectangles" presStyleCnt="0"/>
      <dgm:spPr/>
    </dgm:pt>
    <dgm:pt modelId="{66D7DEF0-3D6D-4AE5-92F1-D2C11DF964CF}" type="pres">
      <dgm:prSet presAssocID="{8D9A26BC-C78C-4AB1-9E55-7047B7D5B6C7}" presName="parentLin" presStyleCnt="0"/>
      <dgm:spPr/>
    </dgm:pt>
    <dgm:pt modelId="{96CF1778-14E7-4958-808B-027D1870B4CC}" type="pres">
      <dgm:prSet presAssocID="{8D9A26BC-C78C-4AB1-9E55-7047B7D5B6C7}" presName="parentLeftMargin" presStyleLbl="node1" presStyleIdx="1" presStyleCnt="3"/>
      <dgm:spPr/>
    </dgm:pt>
    <dgm:pt modelId="{A0D50F8D-64F6-4262-A81E-4B1F9DC3BE82}" type="pres">
      <dgm:prSet presAssocID="{8D9A26BC-C78C-4AB1-9E55-7047B7D5B6C7}" presName="parentText" presStyleLbl="node1" presStyleIdx="2" presStyleCnt="3">
        <dgm:presLayoutVars>
          <dgm:chMax val="0"/>
          <dgm:bulletEnabled val="1"/>
        </dgm:presLayoutVars>
      </dgm:prSet>
      <dgm:spPr/>
    </dgm:pt>
    <dgm:pt modelId="{E2EB16D8-AF81-430E-A115-05220CB6D8D5}" type="pres">
      <dgm:prSet presAssocID="{8D9A26BC-C78C-4AB1-9E55-7047B7D5B6C7}" presName="negativeSpace" presStyleCnt="0"/>
      <dgm:spPr/>
    </dgm:pt>
    <dgm:pt modelId="{4F1C8708-3455-495E-A7C9-368FBB11557B}" type="pres">
      <dgm:prSet presAssocID="{8D9A26BC-C78C-4AB1-9E55-7047B7D5B6C7}" presName="childText" presStyleLbl="conFgAcc1" presStyleIdx="2" presStyleCnt="3">
        <dgm:presLayoutVars>
          <dgm:bulletEnabled val="1"/>
        </dgm:presLayoutVars>
      </dgm:prSet>
      <dgm:spPr/>
    </dgm:pt>
  </dgm:ptLst>
  <dgm:cxnLst>
    <dgm:cxn modelId="{63EA9419-AC12-4737-A295-172EC82F7716}" type="presOf" srcId="{C837A42B-2790-443E-8D5D-804416D35542}" destId="{7AB8FB76-E9D2-4FDC-8726-FB8A72D82CBB}" srcOrd="1" destOrd="0" presId="urn:microsoft.com/office/officeart/2005/8/layout/list1"/>
    <dgm:cxn modelId="{C681CB25-3EF2-4360-9EEA-818652CE00C3}" srcId="{A5377758-F34C-4CD6-9E2B-4962ACBD936D}" destId="{59099A75-CE69-4D1C-AFD1-06DBF78E9795}" srcOrd="0" destOrd="0" parTransId="{35463BFD-7618-470D-BFFD-7002AA8728C8}" sibTransId="{E9C4CCC8-1938-45D7-983B-098E80DAB3A2}"/>
    <dgm:cxn modelId="{91F24931-1067-4BE2-B4EA-3FA0F8982F9C}" type="presOf" srcId="{8D9A26BC-C78C-4AB1-9E55-7047B7D5B6C7}" destId="{A0D50F8D-64F6-4262-A81E-4B1F9DC3BE82}" srcOrd="1" destOrd="0" presId="urn:microsoft.com/office/officeart/2005/8/layout/list1"/>
    <dgm:cxn modelId="{A7E4D732-FCFE-4767-9E14-FB4833B46377}" type="presOf" srcId="{59099A75-CE69-4D1C-AFD1-06DBF78E9795}" destId="{B9819D92-5D58-4402-88AA-ADED1053DBBC}" srcOrd="0" destOrd="0" presId="urn:microsoft.com/office/officeart/2005/8/layout/list1"/>
    <dgm:cxn modelId="{5DA8B040-0EC4-43B6-9E60-E0D601788CE3}" srcId="{93F77907-CBBA-44C6-8002-0EF0FBFF0F10}" destId="{A5377758-F34C-4CD6-9E2B-4962ACBD936D}" srcOrd="0" destOrd="0" parTransId="{8BD24B28-96B2-4001-9E60-507659458F50}" sibTransId="{ACCC509C-6F83-4D69-AA66-5EEC8AB796AE}"/>
    <dgm:cxn modelId="{EE94464E-A057-4E32-B5B9-4AF72268B0D5}" srcId="{8D9A26BC-C78C-4AB1-9E55-7047B7D5B6C7}" destId="{24FB96C7-B1C3-40A8-9030-4FFEA1B65D28}" srcOrd="0" destOrd="0" parTransId="{1E4A29CE-DD1C-4F2D-ACD0-2B979C1E9A8A}" sibTransId="{5BE736AF-8BE9-442E-8C2D-BAC2265FF108}"/>
    <dgm:cxn modelId="{3BB0FE70-F0DA-42DD-9E8B-310C975D5AB5}" type="presOf" srcId="{A5377758-F34C-4CD6-9E2B-4962ACBD936D}" destId="{62C0CA8A-959B-4D61-B9A7-ABA0F9227B3F}" srcOrd="0" destOrd="0" presId="urn:microsoft.com/office/officeart/2005/8/layout/list1"/>
    <dgm:cxn modelId="{3C32D975-CF1E-4CCF-86CA-2F202466BA2E}" type="presOf" srcId="{A5377758-F34C-4CD6-9E2B-4962ACBD936D}" destId="{39622FD0-1547-4A6E-8980-1A852AD70D21}" srcOrd="1" destOrd="0" presId="urn:microsoft.com/office/officeart/2005/8/layout/list1"/>
    <dgm:cxn modelId="{A6C08F7A-4EC7-466D-AAB8-3A241196A70B}" srcId="{A5377758-F34C-4CD6-9E2B-4962ACBD936D}" destId="{5B8DB1C8-DBF1-4E8F-9940-A785A18850CD}" srcOrd="1" destOrd="0" parTransId="{5D1FEA58-FEE7-4F08-B850-4030635F7709}" sibTransId="{8A7BCA4F-E6DF-462E-80E7-7376492D6F6F}"/>
    <dgm:cxn modelId="{ACEA9C82-7122-4F4F-B172-F82438846952}" type="presOf" srcId="{8D9A26BC-C78C-4AB1-9E55-7047B7D5B6C7}" destId="{96CF1778-14E7-4958-808B-027D1870B4CC}" srcOrd="0" destOrd="0" presId="urn:microsoft.com/office/officeart/2005/8/layout/list1"/>
    <dgm:cxn modelId="{F4AD01A6-2DA7-4ACD-8B3A-279A84AF5A64}" type="presOf" srcId="{C837A42B-2790-443E-8D5D-804416D35542}" destId="{24133FA1-6BCF-47A2-88B2-B542D29DFE88}" srcOrd="0" destOrd="0" presId="urn:microsoft.com/office/officeart/2005/8/layout/list1"/>
    <dgm:cxn modelId="{8F4B73B2-F053-49F7-8B56-8E4271DCC13E}" type="presOf" srcId="{01E3535A-7DEC-4DAA-B48D-A60F34727B5D}" destId="{A2B5A31C-8F9B-4437-9E1D-2F9213896FC1}" srcOrd="0" destOrd="0" presId="urn:microsoft.com/office/officeart/2005/8/layout/list1"/>
    <dgm:cxn modelId="{51F8F0C1-B019-4423-B11B-CCDF0E379D0E}" type="presOf" srcId="{93F77907-CBBA-44C6-8002-0EF0FBFF0F10}" destId="{DE173F7C-598E-4972-9301-5CD70B5EF78B}" srcOrd="0" destOrd="0" presId="urn:microsoft.com/office/officeart/2005/8/layout/list1"/>
    <dgm:cxn modelId="{9B3132C3-9599-49AA-9E87-3071ED131127}" type="presOf" srcId="{24FB96C7-B1C3-40A8-9030-4FFEA1B65D28}" destId="{4F1C8708-3455-495E-A7C9-368FBB11557B}" srcOrd="0" destOrd="0" presId="urn:microsoft.com/office/officeart/2005/8/layout/list1"/>
    <dgm:cxn modelId="{712984DB-B887-4707-A8DA-0693196000E2}" type="presOf" srcId="{5B8DB1C8-DBF1-4E8F-9940-A785A18850CD}" destId="{B9819D92-5D58-4402-88AA-ADED1053DBBC}" srcOrd="0" destOrd="1" presId="urn:microsoft.com/office/officeart/2005/8/layout/list1"/>
    <dgm:cxn modelId="{252EBAE4-DBA6-4A3F-93EB-D9D0F1CDD62B}" srcId="{93F77907-CBBA-44C6-8002-0EF0FBFF0F10}" destId="{C837A42B-2790-443E-8D5D-804416D35542}" srcOrd="1" destOrd="0" parTransId="{1DDED880-170F-4AE6-81B9-208CFAFD7F8E}" sibTransId="{0C830A6B-AD92-436E-AD13-B52904E563B7}"/>
    <dgm:cxn modelId="{4333D7F7-463A-4BE8-87F9-6D7596810AE2}" srcId="{93F77907-CBBA-44C6-8002-0EF0FBFF0F10}" destId="{8D9A26BC-C78C-4AB1-9E55-7047B7D5B6C7}" srcOrd="2" destOrd="0" parTransId="{22D2954B-2888-4DDB-9442-6860ADF63AFA}" sibTransId="{0853139E-DE75-4CED-AEDA-0EA68F515741}"/>
    <dgm:cxn modelId="{F1DDA5FF-6466-4AB1-A08D-19F741DC7C36}" srcId="{C837A42B-2790-443E-8D5D-804416D35542}" destId="{01E3535A-7DEC-4DAA-B48D-A60F34727B5D}" srcOrd="0" destOrd="0" parTransId="{5D9199FA-2086-4E20-AEFD-917565F840BF}" sibTransId="{EEA7BB26-3C3E-4D86-A26D-CF4D41920D40}"/>
    <dgm:cxn modelId="{FD139E56-034D-451C-889C-CA080525495F}" type="presParOf" srcId="{DE173F7C-598E-4972-9301-5CD70B5EF78B}" destId="{67FE997D-99F9-4F78-809B-7C34D1C775AA}" srcOrd="0" destOrd="0" presId="urn:microsoft.com/office/officeart/2005/8/layout/list1"/>
    <dgm:cxn modelId="{60EA0A89-A865-4F68-93BD-760A18C0A2E3}" type="presParOf" srcId="{67FE997D-99F9-4F78-809B-7C34D1C775AA}" destId="{62C0CA8A-959B-4D61-B9A7-ABA0F9227B3F}" srcOrd="0" destOrd="0" presId="urn:microsoft.com/office/officeart/2005/8/layout/list1"/>
    <dgm:cxn modelId="{8C6417CD-FBE1-4BBA-8D24-0D884467C7A9}" type="presParOf" srcId="{67FE997D-99F9-4F78-809B-7C34D1C775AA}" destId="{39622FD0-1547-4A6E-8980-1A852AD70D21}" srcOrd="1" destOrd="0" presId="urn:microsoft.com/office/officeart/2005/8/layout/list1"/>
    <dgm:cxn modelId="{8EEB4AA6-1476-4A91-B08B-70E2E35739E2}" type="presParOf" srcId="{DE173F7C-598E-4972-9301-5CD70B5EF78B}" destId="{6118C56B-8445-44D2-8DD7-81DAF9EA0AA2}" srcOrd="1" destOrd="0" presId="urn:microsoft.com/office/officeart/2005/8/layout/list1"/>
    <dgm:cxn modelId="{CC518CF9-D2DD-41D4-B324-CDE95CA3A8A2}" type="presParOf" srcId="{DE173F7C-598E-4972-9301-5CD70B5EF78B}" destId="{B9819D92-5D58-4402-88AA-ADED1053DBBC}" srcOrd="2" destOrd="0" presId="urn:microsoft.com/office/officeart/2005/8/layout/list1"/>
    <dgm:cxn modelId="{85F5F2DB-FE84-43EB-A89B-0F45A5DBED3B}" type="presParOf" srcId="{DE173F7C-598E-4972-9301-5CD70B5EF78B}" destId="{BF89C1BC-9DA9-4F60-B4FE-0B90B73AF4AB}" srcOrd="3" destOrd="0" presId="urn:microsoft.com/office/officeart/2005/8/layout/list1"/>
    <dgm:cxn modelId="{CA05768A-2620-456D-84F7-4069A567B549}" type="presParOf" srcId="{DE173F7C-598E-4972-9301-5CD70B5EF78B}" destId="{BD037886-87ED-4723-BB30-7F0DA9F1067A}" srcOrd="4" destOrd="0" presId="urn:microsoft.com/office/officeart/2005/8/layout/list1"/>
    <dgm:cxn modelId="{86EF67B8-18D0-4019-8691-74F104C63741}" type="presParOf" srcId="{BD037886-87ED-4723-BB30-7F0DA9F1067A}" destId="{24133FA1-6BCF-47A2-88B2-B542D29DFE88}" srcOrd="0" destOrd="0" presId="urn:microsoft.com/office/officeart/2005/8/layout/list1"/>
    <dgm:cxn modelId="{51D21279-5EB9-40DF-8A1E-93BD5524D4CC}" type="presParOf" srcId="{BD037886-87ED-4723-BB30-7F0DA9F1067A}" destId="{7AB8FB76-E9D2-4FDC-8726-FB8A72D82CBB}" srcOrd="1" destOrd="0" presId="urn:microsoft.com/office/officeart/2005/8/layout/list1"/>
    <dgm:cxn modelId="{1F6BA792-6057-4AB0-8E19-F6DF3301BA75}" type="presParOf" srcId="{DE173F7C-598E-4972-9301-5CD70B5EF78B}" destId="{F7CD38F1-2578-45CA-8BD3-FE33F5FE4C2B}" srcOrd="5" destOrd="0" presId="urn:microsoft.com/office/officeart/2005/8/layout/list1"/>
    <dgm:cxn modelId="{F4C3CB2F-4FB9-4625-9381-92FBF2E24F7B}" type="presParOf" srcId="{DE173F7C-598E-4972-9301-5CD70B5EF78B}" destId="{A2B5A31C-8F9B-4437-9E1D-2F9213896FC1}" srcOrd="6" destOrd="0" presId="urn:microsoft.com/office/officeart/2005/8/layout/list1"/>
    <dgm:cxn modelId="{A08091F9-2605-498B-A2E6-AF590FFE6C88}" type="presParOf" srcId="{DE173F7C-598E-4972-9301-5CD70B5EF78B}" destId="{02D7A706-6E4F-49F2-93FE-59AC9F85CE02}" srcOrd="7" destOrd="0" presId="urn:microsoft.com/office/officeart/2005/8/layout/list1"/>
    <dgm:cxn modelId="{F2C4DB9F-FB01-4D7E-8D9C-07688E70A87F}" type="presParOf" srcId="{DE173F7C-598E-4972-9301-5CD70B5EF78B}" destId="{66D7DEF0-3D6D-4AE5-92F1-D2C11DF964CF}" srcOrd="8" destOrd="0" presId="urn:microsoft.com/office/officeart/2005/8/layout/list1"/>
    <dgm:cxn modelId="{959A84B7-5ED2-49E9-B6B7-A0E10DE4B74F}" type="presParOf" srcId="{66D7DEF0-3D6D-4AE5-92F1-D2C11DF964CF}" destId="{96CF1778-14E7-4958-808B-027D1870B4CC}" srcOrd="0" destOrd="0" presId="urn:microsoft.com/office/officeart/2005/8/layout/list1"/>
    <dgm:cxn modelId="{7743A53E-9C1E-4F89-8A21-67D91BBD18D8}" type="presParOf" srcId="{66D7DEF0-3D6D-4AE5-92F1-D2C11DF964CF}" destId="{A0D50F8D-64F6-4262-A81E-4B1F9DC3BE82}" srcOrd="1" destOrd="0" presId="urn:microsoft.com/office/officeart/2005/8/layout/list1"/>
    <dgm:cxn modelId="{CDC66AA4-DD75-488F-B64A-88E0615AA584}" type="presParOf" srcId="{DE173F7C-598E-4972-9301-5CD70B5EF78B}" destId="{E2EB16D8-AF81-430E-A115-05220CB6D8D5}" srcOrd="9" destOrd="0" presId="urn:microsoft.com/office/officeart/2005/8/layout/list1"/>
    <dgm:cxn modelId="{9766C7BE-6729-4F4C-9A5D-2BEFD210460B}" type="presParOf" srcId="{DE173F7C-598E-4972-9301-5CD70B5EF78B}" destId="{4F1C8708-3455-495E-A7C9-368FBB11557B}"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1153446-3C8D-4BB5-ABA4-E1668E98E1BD}" type="doc">
      <dgm:prSet loTypeId="urn:microsoft.com/office/officeart/2005/8/layout/hProcess9" loCatId="process" qsTypeId="urn:microsoft.com/office/officeart/2005/8/quickstyle/simple1" qsCatId="simple" csTypeId="urn:microsoft.com/office/officeart/2005/8/colors/accent1_2" csCatId="accent1" phldr="1"/>
      <dgm:spPr/>
    </dgm:pt>
    <dgm:pt modelId="{34B61728-3849-45F7-B326-20B97C914802}">
      <dgm:prSet phldrT="[Text]"/>
      <dgm:spPr/>
      <dgm:t>
        <a:bodyPr/>
        <a:lstStyle/>
        <a:p>
          <a:r>
            <a:rPr lang="en-US" dirty="0"/>
            <a:t>A subsidiary guarantor is automatically released upon becoming non-wholly owned</a:t>
          </a:r>
        </a:p>
      </dgm:t>
    </dgm:pt>
    <dgm:pt modelId="{20FAD357-67DC-4085-B916-4440585FAED5}" type="parTrans" cxnId="{08103FB8-79D7-48ED-8A20-9CB5B46B07F0}">
      <dgm:prSet/>
      <dgm:spPr/>
      <dgm:t>
        <a:bodyPr/>
        <a:lstStyle/>
        <a:p>
          <a:endParaRPr lang="en-US"/>
        </a:p>
      </dgm:t>
    </dgm:pt>
    <dgm:pt modelId="{C8A22F66-52DF-4A2F-A4B3-F5468E972A33}" type="sibTrans" cxnId="{08103FB8-79D7-48ED-8A20-9CB5B46B07F0}">
      <dgm:prSet/>
      <dgm:spPr/>
      <dgm:t>
        <a:bodyPr/>
        <a:lstStyle/>
        <a:p>
          <a:endParaRPr lang="en-US"/>
        </a:p>
      </dgm:t>
    </dgm:pt>
    <dgm:pt modelId="{475A6660-5F37-405E-9DC3-48B6128F1EAB}">
      <dgm:prSet phldrT="[Text]"/>
      <dgm:spPr/>
      <dgm:t>
        <a:bodyPr/>
        <a:lstStyle/>
        <a:p>
          <a:r>
            <a:rPr lang="en-US" dirty="0"/>
            <a:t>A subsidiary guarantor is released upon becoming non-wholly owned if the required conditions are satisfied, e.g.:</a:t>
          </a:r>
        </a:p>
      </dgm:t>
    </dgm:pt>
    <dgm:pt modelId="{F88F93BB-398E-47EB-BD79-DBD9031A9BE8}" type="parTrans" cxnId="{A0CCF2BB-CA96-4050-9A49-BABE7013AB44}">
      <dgm:prSet/>
      <dgm:spPr/>
      <dgm:t>
        <a:bodyPr/>
        <a:lstStyle/>
        <a:p>
          <a:endParaRPr lang="en-US"/>
        </a:p>
      </dgm:t>
    </dgm:pt>
    <dgm:pt modelId="{972772A7-C15C-4D45-8BA2-B508CB172812}" type="sibTrans" cxnId="{A0CCF2BB-CA96-4050-9A49-BABE7013AB44}">
      <dgm:prSet/>
      <dgm:spPr/>
      <dgm:t>
        <a:bodyPr/>
        <a:lstStyle/>
        <a:p>
          <a:endParaRPr lang="en-US"/>
        </a:p>
      </dgm:t>
    </dgm:pt>
    <dgm:pt modelId="{16C59EC6-BB68-42FD-9947-4A5BD19B450D}">
      <dgm:prSet phldrT="[Text]"/>
      <dgm:spPr/>
      <dgm:t>
        <a:bodyPr/>
        <a:lstStyle/>
        <a:p>
          <a:r>
            <a:rPr lang="en-US" dirty="0"/>
            <a:t>A subsidiary guarantor may not be released as a result of becoming non-wholly owned if it is still majority owned by the borrower</a:t>
          </a:r>
        </a:p>
      </dgm:t>
    </dgm:pt>
    <dgm:pt modelId="{5F97494B-AD47-463B-B483-CEBBA1E7BB61}" type="parTrans" cxnId="{E832FF21-A175-4F7A-B5E0-98ACFDDF9C13}">
      <dgm:prSet/>
      <dgm:spPr/>
      <dgm:t>
        <a:bodyPr/>
        <a:lstStyle/>
        <a:p>
          <a:endParaRPr lang="en-US"/>
        </a:p>
      </dgm:t>
    </dgm:pt>
    <dgm:pt modelId="{3C8C5822-9A82-41E8-9A54-8CF2A401519B}" type="sibTrans" cxnId="{E832FF21-A175-4F7A-B5E0-98ACFDDF9C13}">
      <dgm:prSet/>
      <dgm:spPr/>
      <dgm:t>
        <a:bodyPr/>
        <a:lstStyle/>
        <a:p>
          <a:endParaRPr lang="en-US"/>
        </a:p>
      </dgm:t>
    </dgm:pt>
    <dgm:pt modelId="{35E56E59-A686-4ED5-98B5-37D3B4C5C539}" type="pres">
      <dgm:prSet presAssocID="{51153446-3C8D-4BB5-ABA4-E1668E98E1BD}" presName="CompostProcess" presStyleCnt="0">
        <dgm:presLayoutVars>
          <dgm:dir/>
          <dgm:resizeHandles val="exact"/>
        </dgm:presLayoutVars>
      </dgm:prSet>
      <dgm:spPr/>
    </dgm:pt>
    <dgm:pt modelId="{0D6D0DC2-DA65-43DD-A063-8B1E41FA00AB}" type="pres">
      <dgm:prSet presAssocID="{51153446-3C8D-4BB5-ABA4-E1668E98E1BD}" presName="arrow" presStyleLbl="bgShp" presStyleIdx="0" presStyleCnt="1" custLinFactNeighborY="4167"/>
      <dgm:spPr/>
    </dgm:pt>
    <dgm:pt modelId="{A47B1E20-1273-45AC-859B-5247D60D99E5}" type="pres">
      <dgm:prSet presAssocID="{51153446-3C8D-4BB5-ABA4-E1668E98E1BD}" presName="linearProcess" presStyleCnt="0"/>
      <dgm:spPr/>
    </dgm:pt>
    <dgm:pt modelId="{2825B1CC-EFD1-4EB9-B2C6-CB540B4BA6C7}" type="pres">
      <dgm:prSet presAssocID="{34B61728-3849-45F7-B326-20B97C914802}" presName="textNode" presStyleLbl="node1" presStyleIdx="0" presStyleCnt="3">
        <dgm:presLayoutVars>
          <dgm:bulletEnabled val="1"/>
        </dgm:presLayoutVars>
      </dgm:prSet>
      <dgm:spPr/>
    </dgm:pt>
    <dgm:pt modelId="{128B4B8C-D80B-4D40-B94D-0EDD0BEBC1E8}" type="pres">
      <dgm:prSet presAssocID="{C8A22F66-52DF-4A2F-A4B3-F5468E972A33}" presName="sibTrans" presStyleCnt="0"/>
      <dgm:spPr/>
    </dgm:pt>
    <dgm:pt modelId="{562369F8-4B74-4F39-8535-4556BF9B3AA5}" type="pres">
      <dgm:prSet presAssocID="{475A6660-5F37-405E-9DC3-48B6128F1EAB}" presName="textNode" presStyleLbl="node1" presStyleIdx="1" presStyleCnt="3">
        <dgm:presLayoutVars>
          <dgm:bulletEnabled val="1"/>
        </dgm:presLayoutVars>
      </dgm:prSet>
      <dgm:spPr/>
    </dgm:pt>
    <dgm:pt modelId="{3527C0BE-2E6C-485B-B09D-823EC98C47B6}" type="pres">
      <dgm:prSet presAssocID="{972772A7-C15C-4D45-8BA2-B508CB172812}" presName="sibTrans" presStyleCnt="0"/>
      <dgm:spPr/>
    </dgm:pt>
    <dgm:pt modelId="{868DF30A-3CA5-4603-9DA6-9BE47C6E44D4}" type="pres">
      <dgm:prSet presAssocID="{16C59EC6-BB68-42FD-9947-4A5BD19B450D}" presName="textNode" presStyleLbl="node1" presStyleIdx="2" presStyleCnt="3">
        <dgm:presLayoutVars>
          <dgm:bulletEnabled val="1"/>
        </dgm:presLayoutVars>
      </dgm:prSet>
      <dgm:spPr/>
    </dgm:pt>
  </dgm:ptLst>
  <dgm:cxnLst>
    <dgm:cxn modelId="{E832FF21-A175-4F7A-B5E0-98ACFDDF9C13}" srcId="{51153446-3C8D-4BB5-ABA4-E1668E98E1BD}" destId="{16C59EC6-BB68-42FD-9947-4A5BD19B450D}" srcOrd="2" destOrd="0" parTransId="{5F97494B-AD47-463B-B483-CEBBA1E7BB61}" sibTransId="{3C8C5822-9A82-41E8-9A54-8CF2A401519B}"/>
    <dgm:cxn modelId="{561E5627-888D-46EC-8FEA-6F16EDDCC546}" type="presOf" srcId="{51153446-3C8D-4BB5-ABA4-E1668E98E1BD}" destId="{35E56E59-A686-4ED5-98B5-37D3B4C5C539}" srcOrd="0" destOrd="0" presId="urn:microsoft.com/office/officeart/2005/8/layout/hProcess9"/>
    <dgm:cxn modelId="{71B04D2D-DB1F-4EA8-AF8A-5AC04EF663B1}" type="presOf" srcId="{16C59EC6-BB68-42FD-9947-4A5BD19B450D}" destId="{868DF30A-3CA5-4603-9DA6-9BE47C6E44D4}" srcOrd="0" destOrd="0" presId="urn:microsoft.com/office/officeart/2005/8/layout/hProcess9"/>
    <dgm:cxn modelId="{0AF9808F-62F7-4C50-9AA8-58F1528C00CE}" type="presOf" srcId="{475A6660-5F37-405E-9DC3-48B6128F1EAB}" destId="{562369F8-4B74-4F39-8535-4556BF9B3AA5}" srcOrd="0" destOrd="0" presId="urn:microsoft.com/office/officeart/2005/8/layout/hProcess9"/>
    <dgm:cxn modelId="{08103FB8-79D7-48ED-8A20-9CB5B46B07F0}" srcId="{51153446-3C8D-4BB5-ABA4-E1668E98E1BD}" destId="{34B61728-3849-45F7-B326-20B97C914802}" srcOrd="0" destOrd="0" parTransId="{20FAD357-67DC-4085-B916-4440585FAED5}" sibTransId="{C8A22F66-52DF-4A2F-A4B3-F5468E972A33}"/>
    <dgm:cxn modelId="{A0CCF2BB-CA96-4050-9A49-BABE7013AB44}" srcId="{51153446-3C8D-4BB5-ABA4-E1668E98E1BD}" destId="{475A6660-5F37-405E-9DC3-48B6128F1EAB}" srcOrd="1" destOrd="0" parTransId="{F88F93BB-398E-47EB-BD79-DBD9031A9BE8}" sibTransId="{972772A7-C15C-4D45-8BA2-B508CB172812}"/>
    <dgm:cxn modelId="{DC9708DC-F825-419C-8341-A10C9CE7DE24}" type="presOf" srcId="{34B61728-3849-45F7-B326-20B97C914802}" destId="{2825B1CC-EFD1-4EB9-B2C6-CB540B4BA6C7}" srcOrd="0" destOrd="0" presId="urn:microsoft.com/office/officeart/2005/8/layout/hProcess9"/>
    <dgm:cxn modelId="{29CAEE7D-2CC9-4048-9699-516BAE07686A}" type="presParOf" srcId="{35E56E59-A686-4ED5-98B5-37D3B4C5C539}" destId="{0D6D0DC2-DA65-43DD-A063-8B1E41FA00AB}" srcOrd="0" destOrd="0" presId="urn:microsoft.com/office/officeart/2005/8/layout/hProcess9"/>
    <dgm:cxn modelId="{4D9A5C5B-3D39-4AE1-BB6B-42A8F6293F29}" type="presParOf" srcId="{35E56E59-A686-4ED5-98B5-37D3B4C5C539}" destId="{A47B1E20-1273-45AC-859B-5247D60D99E5}" srcOrd="1" destOrd="0" presId="urn:microsoft.com/office/officeart/2005/8/layout/hProcess9"/>
    <dgm:cxn modelId="{D14F35BE-63CE-40CC-8711-2E1E4385EF8F}" type="presParOf" srcId="{A47B1E20-1273-45AC-859B-5247D60D99E5}" destId="{2825B1CC-EFD1-4EB9-B2C6-CB540B4BA6C7}" srcOrd="0" destOrd="0" presId="urn:microsoft.com/office/officeart/2005/8/layout/hProcess9"/>
    <dgm:cxn modelId="{8A1103EC-3D6A-470D-9061-CC27B5148D86}" type="presParOf" srcId="{A47B1E20-1273-45AC-859B-5247D60D99E5}" destId="{128B4B8C-D80B-4D40-B94D-0EDD0BEBC1E8}" srcOrd="1" destOrd="0" presId="urn:microsoft.com/office/officeart/2005/8/layout/hProcess9"/>
    <dgm:cxn modelId="{1159D75D-DA80-403F-BDBD-95A273ADADC7}" type="presParOf" srcId="{A47B1E20-1273-45AC-859B-5247D60D99E5}" destId="{562369F8-4B74-4F39-8535-4556BF9B3AA5}" srcOrd="2" destOrd="0" presId="urn:microsoft.com/office/officeart/2005/8/layout/hProcess9"/>
    <dgm:cxn modelId="{9860F4AF-A006-4B32-8F6B-01963CD6CE5B}" type="presParOf" srcId="{A47B1E20-1273-45AC-859B-5247D60D99E5}" destId="{3527C0BE-2E6C-485B-B09D-823EC98C47B6}" srcOrd="3" destOrd="0" presId="urn:microsoft.com/office/officeart/2005/8/layout/hProcess9"/>
    <dgm:cxn modelId="{7FEF8DA7-31EE-4C86-8B8A-FB6E61F8F231}" type="presParOf" srcId="{A47B1E20-1273-45AC-859B-5247D60D99E5}" destId="{868DF30A-3CA5-4603-9DA6-9BE47C6E44D4}"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B511636-C13D-4BBA-8802-4FF5283E5F5C}"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6AB8570-C817-4E66-A180-39A97EF941B2}">
      <dgm:prSet phldrT="[Text]" custT="1"/>
      <dgm:spPr/>
      <dgm:t>
        <a:bodyPr/>
        <a:lstStyle/>
        <a:p>
          <a:r>
            <a:rPr lang="en-US" sz="1200" b="1" dirty="0"/>
            <a:t>Unrestricted subsidiaries</a:t>
          </a:r>
        </a:p>
      </dgm:t>
    </dgm:pt>
    <dgm:pt modelId="{EAB42919-BD79-4141-AA08-B140F532C665}" type="parTrans" cxnId="{7DAA8A62-EA1F-4B21-9EE4-17EDB7006CB6}">
      <dgm:prSet/>
      <dgm:spPr/>
      <dgm:t>
        <a:bodyPr/>
        <a:lstStyle/>
        <a:p>
          <a:endParaRPr lang="en-US"/>
        </a:p>
      </dgm:t>
    </dgm:pt>
    <dgm:pt modelId="{4A4E2997-A55B-4928-A5A1-660806D8F929}" type="sibTrans" cxnId="{7DAA8A62-EA1F-4B21-9EE4-17EDB7006CB6}">
      <dgm:prSet/>
      <dgm:spPr/>
      <dgm:t>
        <a:bodyPr/>
        <a:lstStyle/>
        <a:p>
          <a:endParaRPr lang="en-US"/>
        </a:p>
      </dgm:t>
    </dgm:pt>
    <dgm:pt modelId="{1A32314A-F083-48C3-BE07-2E5C91CF9787}">
      <dgm:prSet phldrT="[Text]" custT="1"/>
      <dgm:spPr/>
      <dgm:t>
        <a:bodyPr/>
        <a:lstStyle/>
        <a:p>
          <a:pPr marL="57150">
            <a:spcAft>
              <a:spcPts val="800"/>
            </a:spcAft>
          </a:pPr>
          <a:r>
            <a:rPr lang="en-US" sz="1050" dirty="0"/>
            <a:t>Given the critical role that unrestricted subsidiaries play in drop-down transactions as well as certain other types of LMEs, there are a variety of different protections that lenders may seek to implement in order to restrict the designation and usage of unrestricted subsidiaries. </a:t>
          </a:r>
        </a:p>
      </dgm:t>
    </dgm:pt>
    <dgm:pt modelId="{BEE8C22A-A2BC-480C-A35A-CC273DAC3F34}" type="parTrans" cxnId="{3DEACB62-030E-442F-8578-9685D13C2923}">
      <dgm:prSet/>
      <dgm:spPr/>
      <dgm:t>
        <a:bodyPr/>
        <a:lstStyle/>
        <a:p>
          <a:endParaRPr lang="en-US"/>
        </a:p>
      </dgm:t>
    </dgm:pt>
    <dgm:pt modelId="{BE38D184-54D0-4353-833E-F3513A01A766}" type="sibTrans" cxnId="{3DEACB62-030E-442F-8578-9685D13C2923}">
      <dgm:prSet/>
      <dgm:spPr/>
      <dgm:t>
        <a:bodyPr/>
        <a:lstStyle/>
        <a:p>
          <a:endParaRPr lang="en-US"/>
        </a:p>
      </dgm:t>
    </dgm:pt>
    <dgm:pt modelId="{1F76726A-35A7-46D6-B6F3-201D44817C60}">
      <dgm:prSet phldrT="[Text]" custT="1"/>
      <dgm:spPr/>
      <dgm:t>
        <a:bodyPr/>
        <a:lstStyle/>
        <a:p>
          <a:pPr marL="57150">
            <a:spcAft>
              <a:spcPts val="800"/>
            </a:spcAft>
          </a:pPr>
          <a:r>
            <a:rPr lang="en-US" sz="1050" dirty="0"/>
            <a:t>Other protections may include:</a:t>
          </a:r>
        </a:p>
      </dgm:t>
    </dgm:pt>
    <dgm:pt modelId="{8E044016-64AD-4F2E-8E03-1CED4296AFC5}" type="parTrans" cxnId="{82DFCBD7-1F97-423D-ADFA-7A9A51D64238}">
      <dgm:prSet/>
      <dgm:spPr/>
      <dgm:t>
        <a:bodyPr/>
        <a:lstStyle/>
        <a:p>
          <a:endParaRPr lang="en-US"/>
        </a:p>
      </dgm:t>
    </dgm:pt>
    <dgm:pt modelId="{06E4D956-76E0-4090-BE93-5FC723C329C7}" type="sibTrans" cxnId="{82DFCBD7-1F97-423D-ADFA-7A9A51D64238}">
      <dgm:prSet/>
      <dgm:spPr/>
      <dgm:t>
        <a:bodyPr/>
        <a:lstStyle/>
        <a:p>
          <a:endParaRPr lang="en-US"/>
        </a:p>
      </dgm:t>
    </dgm:pt>
    <dgm:pt modelId="{96D296F2-A821-45BE-ABED-AEFDBB49A0BF}">
      <dgm:prSet phldrT="[Text]" custT="1"/>
      <dgm:spPr/>
      <dgm:t>
        <a:bodyPr/>
        <a:lstStyle/>
        <a:p>
          <a:r>
            <a:rPr lang="en-US" sz="1200" b="1" dirty="0"/>
            <a:t>Investment covenant</a:t>
          </a:r>
        </a:p>
      </dgm:t>
    </dgm:pt>
    <dgm:pt modelId="{34D52461-4189-4493-A667-548973682188}" type="parTrans" cxnId="{1F6C499E-822D-4542-B52B-371F979E65AC}">
      <dgm:prSet/>
      <dgm:spPr/>
      <dgm:t>
        <a:bodyPr/>
        <a:lstStyle/>
        <a:p>
          <a:endParaRPr lang="en-US"/>
        </a:p>
      </dgm:t>
    </dgm:pt>
    <dgm:pt modelId="{D12EC8F3-36C8-49BA-A5E4-13ABD66096D9}" type="sibTrans" cxnId="{1F6C499E-822D-4542-B52B-371F979E65AC}">
      <dgm:prSet/>
      <dgm:spPr/>
      <dgm:t>
        <a:bodyPr/>
        <a:lstStyle/>
        <a:p>
          <a:endParaRPr lang="en-US"/>
        </a:p>
      </dgm:t>
    </dgm:pt>
    <dgm:pt modelId="{EB91411A-3541-4327-9454-8E649C957660}">
      <dgm:prSet phldrT="[Text]" custT="1"/>
      <dgm:spPr/>
      <dgm:t>
        <a:bodyPr/>
        <a:lstStyle/>
        <a:p>
          <a:pPr marL="57150">
            <a:spcAft>
              <a:spcPts val="800"/>
            </a:spcAft>
          </a:pPr>
          <a:r>
            <a:rPr lang="en-US" sz="1050" dirty="0"/>
            <a:t>Blockers like J. Crew, Pluralsight, Envision and Chewy aim to cut off a specific avenue through which a credit support package  may be reduced. In conjunction with formulating specific blockers (and even more importantly if blockers are missing or present only in their weak form), lenders should pay attention to the general parameters of the investment covenant, e.g.:</a:t>
          </a:r>
        </a:p>
      </dgm:t>
    </dgm:pt>
    <dgm:pt modelId="{B34257F1-632B-49FB-8584-61828D9DDD94}" type="parTrans" cxnId="{AEBCEB12-7F72-42A6-ABB3-F1C4F889E0C2}">
      <dgm:prSet/>
      <dgm:spPr/>
      <dgm:t>
        <a:bodyPr/>
        <a:lstStyle/>
        <a:p>
          <a:endParaRPr lang="en-US"/>
        </a:p>
      </dgm:t>
    </dgm:pt>
    <dgm:pt modelId="{4E5BDE82-4311-47FD-B6E0-FC52BF6798C7}" type="sibTrans" cxnId="{AEBCEB12-7F72-42A6-ABB3-F1C4F889E0C2}">
      <dgm:prSet/>
      <dgm:spPr/>
      <dgm:t>
        <a:bodyPr/>
        <a:lstStyle/>
        <a:p>
          <a:endParaRPr lang="en-US"/>
        </a:p>
      </dgm:t>
    </dgm:pt>
    <dgm:pt modelId="{5D105582-3A2F-4F49-8860-47CB53B9200C}">
      <dgm:prSet custT="1"/>
      <dgm:spPr/>
      <dgm:t>
        <a:bodyPr/>
        <a:lstStyle/>
        <a:p>
          <a:pPr marL="301752">
            <a:spcAft>
              <a:spcPts val="800"/>
            </a:spcAft>
          </a:pPr>
          <a:r>
            <a:rPr lang="en-US" sz="1050" dirty="0"/>
            <a:t>Requiring pro forma compliance with the financial maintenance covenant or with a leverage test in order to designate an unrestricted subsidiary</a:t>
          </a:r>
        </a:p>
      </dgm:t>
    </dgm:pt>
    <dgm:pt modelId="{D4E3F048-70E3-4DC5-BDA7-CADAC915BF97}" type="parTrans" cxnId="{A6F16C0F-35C1-468D-8D68-8ABBA1F67E93}">
      <dgm:prSet/>
      <dgm:spPr/>
      <dgm:t>
        <a:bodyPr/>
        <a:lstStyle/>
        <a:p>
          <a:endParaRPr lang="en-US"/>
        </a:p>
      </dgm:t>
    </dgm:pt>
    <dgm:pt modelId="{01D5CD08-39A2-4CEF-8DF8-3B0955D8B690}" type="sibTrans" cxnId="{A6F16C0F-35C1-468D-8D68-8ABBA1F67E93}">
      <dgm:prSet/>
      <dgm:spPr/>
      <dgm:t>
        <a:bodyPr/>
        <a:lstStyle/>
        <a:p>
          <a:endParaRPr lang="en-US"/>
        </a:p>
      </dgm:t>
    </dgm:pt>
    <dgm:pt modelId="{CBF3F4D6-CDDA-43CC-98D8-9B1AE82CBAFD}">
      <dgm:prSet custT="1"/>
      <dgm:spPr/>
      <dgm:t>
        <a:bodyPr/>
        <a:lstStyle/>
        <a:p>
          <a:pPr marL="301752">
            <a:spcAft>
              <a:spcPts val="800"/>
            </a:spcAft>
          </a:pPr>
          <a:r>
            <a:rPr lang="en-US" sz="1050" dirty="0"/>
            <a:t>Requiring the absence of an event of default in order to designate an unrestricted subsidiary</a:t>
          </a:r>
        </a:p>
      </dgm:t>
    </dgm:pt>
    <dgm:pt modelId="{E05B9CB0-270E-41F3-8D7E-0DFA224B397C}" type="parTrans" cxnId="{A8718307-779D-44F1-A62E-8CC7111637BD}">
      <dgm:prSet/>
      <dgm:spPr/>
      <dgm:t>
        <a:bodyPr/>
        <a:lstStyle/>
        <a:p>
          <a:endParaRPr lang="en-US"/>
        </a:p>
      </dgm:t>
    </dgm:pt>
    <dgm:pt modelId="{261557D2-F760-4836-8159-024E7D596617}" type="sibTrans" cxnId="{A8718307-779D-44F1-A62E-8CC7111637BD}">
      <dgm:prSet/>
      <dgm:spPr/>
      <dgm:t>
        <a:bodyPr/>
        <a:lstStyle/>
        <a:p>
          <a:endParaRPr lang="en-US"/>
        </a:p>
      </dgm:t>
    </dgm:pt>
    <dgm:pt modelId="{90400414-FD0D-4B71-A3AE-D8D3C0B70B90}">
      <dgm:prSet custT="1"/>
      <dgm:spPr/>
      <dgm:t>
        <a:bodyPr/>
        <a:lstStyle/>
        <a:p>
          <a:pPr marL="301752">
            <a:spcAft>
              <a:spcPts val="800"/>
            </a:spcAft>
          </a:pPr>
          <a:r>
            <a:rPr lang="en-US" sz="1050" dirty="0"/>
            <a:t>Capping the total size of unrestricted subsidiaries, individually and/or in the aggregate (typically expressed as a percentage of the total consolidated EBITDA and assets of the restricted group)</a:t>
          </a:r>
        </a:p>
      </dgm:t>
    </dgm:pt>
    <dgm:pt modelId="{63C26C21-8DCD-41E8-9AFF-3E61B0EB36B6}" type="parTrans" cxnId="{3C8A7FB6-2374-4EC0-A607-A7E179EE89F9}">
      <dgm:prSet/>
      <dgm:spPr/>
      <dgm:t>
        <a:bodyPr/>
        <a:lstStyle/>
        <a:p>
          <a:endParaRPr lang="en-US"/>
        </a:p>
      </dgm:t>
    </dgm:pt>
    <dgm:pt modelId="{0034E39A-C178-48F8-B5D4-CD7DC5D5FA0A}" type="sibTrans" cxnId="{3C8A7FB6-2374-4EC0-A607-A7E179EE89F9}">
      <dgm:prSet/>
      <dgm:spPr/>
      <dgm:t>
        <a:bodyPr/>
        <a:lstStyle/>
        <a:p>
          <a:endParaRPr lang="en-US"/>
        </a:p>
      </dgm:t>
    </dgm:pt>
    <dgm:pt modelId="{FADAF08F-0ABE-49B7-96BE-A41C2A219A55}">
      <dgm:prSet custT="1"/>
      <dgm:spPr/>
      <dgm:t>
        <a:bodyPr/>
        <a:lstStyle/>
        <a:p>
          <a:pPr marL="301752">
            <a:spcAft>
              <a:spcPts val="800"/>
            </a:spcAft>
          </a:pPr>
          <a:r>
            <a:rPr lang="en-US" sz="1050" dirty="0"/>
            <a:t>Removing the concept of unrestricted subsidiaries altogether</a:t>
          </a:r>
        </a:p>
      </dgm:t>
    </dgm:pt>
    <dgm:pt modelId="{79C14335-FB1E-4E51-A49C-C7FC78049ED3}" type="parTrans" cxnId="{7B08D8FB-D7E4-41EC-BE22-F79BC2DA05EF}">
      <dgm:prSet/>
      <dgm:spPr/>
      <dgm:t>
        <a:bodyPr/>
        <a:lstStyle/>
        <a:p>
          <a:endParaRPr lang="en-US"/>
        </a:p>
      </dgm:t>
    </dgm:pt>
    <dgm:pt modelId="{9E8322A6-C0DC-4E10-B241-8113DC90034E}" type="sibTrans" cxnId="{7B08D8FB-D7E4-41EC-BE22-F79BC2DA05EF}">
      <dgm:prSet/>
      <dgm:spPr/>
      <dgm:t>
        <a:bodyPr/>
        <a:lstStyle/>
        <a:p>
          <a:endParaRPr lang="en-US"/>
        </a:p>
      </dgm:t>
    </dgm:pt>
    <dgm:pt modelId="{A06EFC66-3E5C-4F9E-B980-FFE9A7830109}">
      <dgm:prSet phldrT="[Text]" custT="1"/>
      <dgm:spPr/>
      <dgm:t>
        <a:bodyPr/>
        <a:lstStyle/>
        <a:p>
          <a:pPr marL="301752">
            <a:spcAft>
              <a:spcPts val="800"/>
            </a:spcAft>
          </a:pPr>
          <a:r>
            <a:rPr lang="en-US" sz="1050" b="0" dirty="0"/>
            <a:t>How much basket capacity is available (general basket, unrestricted sub basket, ratio-based capacity, cumulative credit, reallocation from RP capacity)?</a:t>
          </a:r>
          <a:endParaRPr lang="en-US" sz="1050" dirty="0"/>
        </a:p>
      </dgm:t>
    </dgm:pt>
    <dgm:pt modelId="{AD5E9482-2A3D-416D-AA6C-658FB20A0888}" type="parTrans" cxnId="{FD3D191C-B996-40DB-BB75-6B654550C55F}">
      <dgm:prSet/>
      <dgm:spPr/>
      <dgm:t>
        <a:bodyPr/>
        <a:lstStyle/>
        <a:p>
          <a:endParaRPr lang="en-US"/>
        </a:p>
      </dgm:t>
    </dgm:pt>
    <dgm:pt modelId="{E4979F09-A266-42F8-AECA-F0353CB32667}" type="sibTrans" cxnId="{FD3D191C-B996-40DB-BB75-6B654550C55F}">
      <dgm:prSet/>
      <dgm:spPr/>
      <dgm:t>
        <a:bodyPr/>
        <a:lstStyle/>
        <a:p>
          <a:endParaRPr lang="en-US"/>
        </a:p>
      </dgm:t>
    </dgm:pt>
    <dgm:pt modelId="{45842813-7053-4FA4-B92A-2A2E85379AC0}">
      <dgm:prSet phldrT="[Text]" custT="1"/>
      <dgm:spPr/>
      <dgm:t>
        <a:bodyPr/>
        <a:lstStyle/>
        <a:p>
          <a:pPr marL="301752">
            <a:spcAft>
              <a:spcPts val="800"/>
            </a:spcAft>
          </a:pPr>
          <a:r>
            <a:rPr lang="en-US" sz="1050" dirty="0"/>
            <a:t>Does the basket for investments in restricted subsidiaries include a cap on investments in non-loan parties?</a:t>
          </a:r>
        </a:p>
      </dgm:t>
    </dgm:pt>
    <dgm:pt modelId="{CAB636B3-4590-48DE-912C-BAC1B565964D}" type="parTrans" cxnId="{00CDDD3E-F6B0-466F-8E54-72A79DDEB0BE}">
      <dgm:prSet/>
      <dgm:spPr/>
      <dgm:t>
        <a:bodyPr/>
        <a:lstStyle/>
        <a:p>
          <a:endParaRPr lang="en-US"/>
        </a:p>
      </dgm:t>
    </dgm:pt>
    <dgm:pt modelId="{658263CC-2EA8-4EB2-B5E0-2F3B766B32B0}" type="sibTrans" cxnId="{00CDDD3E-F6B0-466F-8E54-72A79DDEB0BE}">
      <dgm:prSet/>
      <dgm:spPr/>
      <dgm:t>
        <a:bodyPr/>
        <a:lstStyle/>
        <a:p>
          <a:endParaRPr lang="en-US"/>
        </a:p>
      </dgm:t>
    </dgm:pt>
    <dgm:pt modelId="{C19BC26B-54BF-482E-9517-8D07253A2E2A}">
      <dgm:prSet custT="1"/>
      <dgm:spPr/>
      <dgm:t>
        <a:bodyPr/>
        <a:lstStyle/>
        <a:p>
          <a:pPr marL="301752">
            <a:spcAft>
              <a:spcPts val="800"/>
            </a:spcAft>
          </a:pPr>
          <a:r>
            <a:rPr lang="en-US" sz="1050" dirty="0"/>
            <a:t>Are there provisions that affect valuation of the transferred assets (and thus the amount of the available baskets that will be utilized/whether there is sufficient basket capacity), e.g., a requirement for a third party IP valuation opinion?</a:t>
          </a:r>
        </a:p>
      </dgm:t>
    </dgm:pt>
    <dgm:pt modelId="{D0457C77-B6D5-4D15-A40A-4FE70D8709F2}" type="parTrans" cxnId="{83CC2E79-014D-436D-83AC-A2343B4C889F}">
      <dgm:prSet/>
      <dgm:spPr/>
      <dgm:t>
        <a:bodyPr/>
        <a:lstStyle/>
        <a:p>
          <a:endParaRPr lang="en-US"/>
        </a:p>
      </dgm:t>
    </dgm:pt>
    <dgm:pt modelId="{9A0F130F-91E7-4F53-8710-714E227494D8}" type="sibTrans" cxnId="{83CC2E79-014D-436D-83AC-A2343B4C889F}">
      <dgm:prSet/>
      <dgm:spPr/>
      <dgm:t>
        <a:bodyPr/>
        <a:lstStyle/>
        <a:p>
          <a:endParaRPr lang="en-US"/>
        </a:p>
      </dgm:t>
    </dgm:pt>
    <dgm:pt modelId="{77CB570B-43C7-4E8D-85CC-520BE5BA78D9}">
      <dgm:prSet phldrT="[Text]" custT="1"/>
      <dgm:spPr/>
      <dgm:t>
        <a:bodyPr/>
        <a:lstStyle/>
        <a:p>
          <a:pPr marL="57150">
            <a:spcAft>
              <a:spcPts val="800"/>
            </a:spcAft>
          </a:pPr>
          <a:r>
            <a:rPr lang="en-US" sz="1050" dirty="0"/>
            <a:t>One of the basic protections that is typically included is treating the designation of an unrestricted subsidiary as an investment in such unrestricted subsidiary that must be permitted under existing investment capacity.</a:t>
          </a:r>
        </a:p>
      </dgm:t>
    </dgm:pt>
    <dgm:pt modelId="{5031695B-2876-48E8-9E12-24BCD5A10926}" type="parTrans" cxnId="{BEAC05EF-6787-4CF4-A432-C5591F54C123}">
      <dgm:prSet/>
      <dgm:spPr/>
      <dgm:t>
        <a:bodyPr/>
        <a:lstStyle/>
        <a:p>
          <a:endParaRPr lang="en-US"/>
        </a:p>
      </dgm:t>
    </dgm:pt>
    <dgm:pt modelId="{3A638547-6651-4646-A041-6D9789CE3CEA}" type="sibTrans" cxnId="{BEAC05EF-6787-4CF4-A432-C5591F54C123}">
      <dgm:prSet/>
      <dgm:spPr/>
      <dgm:t>
        <a:bodyPr/>
        <a:lstStyle/>
        <a:p>
          <a:endParaRPr lang="en-US"/>
        </a:p>
      </dgm:t>
    </dgm:pt>
    <dgm:pt modelId="{354BCB07-1391-4451-86B9-DDFA31FDABCE}" type="pres">
      <dgm:prSet presAssocID="{FB511636-C13D-4BBA-8802-4FF5283E5F5C}" presName="linear" presStyleCnt="0">
        <dgm:presLayoutVars>
          <dgm:dir/>
          <dgm:animLvl val="lvl"/>
          <dgm:resizeHandles val="exact"/>
        </dgm:presLayoutVars>
      </dgm:prSet>
      <dgm:spPr/>
    </dgm:pt>
    <dgm:pt modelId="{37BE40F3-5B97-416A-B9CE-3F093A155E25}" type="pres">
      <dgm:prSet presAssocID="{96AB8570-C817-4E66-A180-39A97EF941B2}" presName="parentLin" presStyleCnt="0"/>
      <dgm:spPr/>
    </dgm:pt>
    <dgm:pt modelId="{DEAD0E4E-E9BD-46D5-89AC-9A0F12B0B8CD}" type="pres">
      <dgm:prSet presAssocID="{96AB8570-C817-4E66-A180-39A97EF941B2}" presName="parentLeftMargin" presStyleLbl="node1" presStyleIdx="0" presStyleCnt="2"/>
      <dgm:spPr/>
    </dgm:pt>
    <dgm:pt modelId="{8FC6C89C-20CA-4494-B039-70C9E4D5D2F0}" type="pres">
      <dgm:prSet presAssocID="{96AB8570-C817-4E66-A180-39A97EF941B2}" presName="parentText" presStyleLbl="node1" presStyleIdx="0" presStyleCnt="2">
        <dgm:presLayoutVars>
          <dgm:chMax val="0"/>
          <dgm:bulletEnabled val="1"/>
        </dgm:presLayoutVars>
      </dgm:prSet>
      <dgm:spPr/>
    </dgm:pt>
    <dgm:pt modelId="{D61CE32F-572B-4DDE-8F6A-A8BE97F1BEF5}" type="pres">
      <dgm:prSet presAssocID="{96AB8570-C817-4E66-A180-39A97EF941B2}" presName="negativeSpace" presStyleCnt="0"/>
      <dgm:spPr/>
    </dgm:pt>
    <dgm:pt modelId="{EDEA6707-B1AA-4E2B-869D-0E72F2AB6172}" type="pres">
      <dgm:prSet presAssocID="{96AB8570-C817-4E66-A180-39A97EF941B2}" presName="childText" presStyleLbl="conFgAcc1" presStyleIdx="0" presStyleCnt="2">
        <dgm:presLayoutVars>
          <dgm:bulletEnabled val="1"/>
        </dgm:presLayoutVars>
      </dgm:prSet>
      <dgm:spPr/>
    </dgm:pt>
    <dgm:pt modelId="{9D30D53A-C8D0-472B-AF0A-BF54B0686607}" type="pres">
      <dgm:prSet presAssocID="{4A4E2997-A55B-4928-A5A1-660806D8F929}" presName="spaceBetweenRectangles" presStyleCnt="0"/>
      <dgm:spPr/>
    </dgm:pt>
    <dgm:pt modelId="{622D8E6E-66D2-4A93-A95C-045FEFEB54B9}" type="pres">
      <dgm:prSet presAssocID="{96D296F2-A821-45BE-ABED-AEFDBB49A0BF}" presName="parentLin" presStyleCnt="0"/>
      <dgm:spPr/>
    </dgm:pt>
    <dgm:pt modelId="{94756DB1-A8C2-45F9-99C1-3BA8266A0E04}" type="pres">
      <dgm:prSet presAssocID="{96D296F2-A821-45BE-ABED-AEFDBB49A0BF}" presName="parentLeftMargin" presStyleLbl="node1" presStyleIdx="0" presStyleCnt="2"/>
      <dgm:spPr/>
    </dgm:pt>
    <dgm:pt modelId="{2913FBE5-9CF4-4F5B-950A-C39BCB152DF5}" type="pres">
      <dgm:prSet presAssocID="{96D296F2-A821-45BE-ABED-AEFDBB49A0BF}" presName="parentText" presStyleLbl="node1" presStyleIdx="1" presStyleCnt="2">
        <dgm:presLayoutVars>
          <dgm:chMax val="0"/>
          <dgm:bulletEnabled val="1"/>
        </dgm:presLayoutVars>
      </dgm:prSet>
      <dgm:spPr/>
    </dgm:pt>
    <dgm:pt modelId="{F918E3DE-65D1-47FA-86D6-66CC56745C21}" type="pres">
      <dgm:prSet presAssocID="{96D296F2-A821-45BE-ABED-AEFDBB49A0BF}" presName="negativeSpace" presStyleCnt="0"/>
      <dgm:spPr/>
    </dgm:pt>
    <dgm:pt modelId="{83A7DA4D-9774-4FA9-8C27-034FB261C0B2}" type="pres">
      <dgm:prSet presAssocID="{96D296F2-A821-45BE-ABED-AEFDBB49A0BF}" presName="childText" presStyleLbl="conFgAcc1" presStyleIdx="1" presStyleCnt="2">
        <dgm:presLayoutVars>
          <dgm:bulletEnabled val="1"/>
        </dgm:presLayoutVars>
      </dgm:prSet>
      <dgm:spPr/>
    </dgm:pt>
  </dgm:ptLst>
  <dgm:cxnLst>
    <dgm:cxn modelId="{A8718307-779D-44F1-A62E-8CC7111637BD}" srcId="{1F76726A-35A7-46D6-B6F3-201D44817C60}" destId="{CBF3F4D6-CDDA-43CC-98D8-9B1AE82CBAFD}" srcOrd="1" destOrd="0" parTransId="{E05B9CB0-270E-41F3-8D7E-0DFA224B397C}" sibTransId="{261557D2-F760-4836-8159-024E7D596617}"/>
    <dgm:cxn modelId="{F5672D0F-7124-4E16-BD7B-5AE53003C35E}" type="presOf" srcId="{1F76726A-35A7-46D6-B6F3-201D44817C60}" destId="{EDEA6707-B1AA-4E2B-869D-0E72F2AB6172}" srcOrd="0" destOrd="2" presId="urn:microsoft.com/office/officeart/2005/8/layout/list1"/>
    <dgm:cxn modelId="{A6F16C0F-35C1-468D-8D68-8ABBA1F67E93}" srcId="{1F76726A-35A7-46D6-B6F3-201D44817C60}" destId="{5D105582-3A2F-4F49-8860-47CB53B9200C}" srcOrd="0" destOrd="0" parTransId="{D4E3F048-70E3-4DC5-BDA7-CADAC915BF97}" sibTransId="{01D5CD08-39A2-4CEF-8DF8-3B0955D8B690}"/>
    <dgm:cxn modelId="{FB87E30F-D4C0-456F-ADCD-0CDDBE667FD9}" type="presOf" srcId="{96AB8570-C817-4E66-A180-39A97EF941B2}" destId="{DEAD0E4E-E9BD-46D5-89AC-9A0F12B0B8CD}" srcOrd="0" destOrd="0" presId="urn:microsoft.com/office/officeart/2005/8/layout/list1"/>
    <dgm:cxn modelId="{AEBCEB12-7F72-42A6-ABB3-F1C4F889E0C2}" srcId="{96D296F2-A821-45BE-ABED-AEFDBB49A0BF}" destId="{EB91411A-3541-4327-9454-8E649C957660}" srcOrd="0" destOrd="0" parTransId="{B34257F1-632B-49FB-8584-61828D9DDD94}" sibTransId="{4E5BDE82-4311-47FD-B6E0-FC52BF6798C7}"/>
    <dgm:cxn modelId="{DFF3AB19-C367-4B1D-B6A1-770AF5606E8C}" type="presOf" srcId="{CBF3F4D6-CDDA-43CC-98D8-9B1AE82CBAFD}" destId="{EDEA6707-B1AA-4E2B-869D-0E72F2AB6172}" srcOrd="0" destOrd="4" presId="urn:microsoft.com/office/officeart/2005/8/layout/list1"/>
    <dgm:cxn modelId="{FD3D191C-B996-40DB-BB75-6B654550C55F}" srcId="{EB91411A-3541-4327-9454-8E649C957660}" destId="{A06EFC66-3E5C-4F9E-B980-FFE9A7830109}" srcOrd="0" destOrd="0" parTransId="{AD5E9482-2A3D-416D-AA6C-658FB20A0888}" sibTransId="{E4979F09-A266-42F8-AECA-F0353CB32667}"/>
    <dgm:cxn modelId="{00CDDD3E-F6B0-466F-8E54-72A79DDEB0BE}" srcId="{EB91411A-3541-4327-9454-8E649C957660}" destId="{45842813-7053-4FA4-B92A-2A2E85379AC0}" srcOrd="1" destOrd="0" parTransId="{CAB636B3-4590-48DE-912C-BAC1B565964D}" sibTransId="{658263CC-2EA8-4EB2-B5E0-2F3B766B32B0}"/>
    <dgm:cxn modelId="{69EE8655-1CDF-433D-8131-E66AA5B3E933}" type="presOf" srcId="{5D105582-3A2F-4F49-8860-47CB53B9200C}" destId="{EDEA6707-B1AA-4E2B-869D-0E72F2AB6172}" srcOrd="0" destOrd="3" presId="urn:microsoft.com/office/officeart/2005/8/layout/list1"/>
    <dgm:cxn modelId="{7DAA8A62-EA1F-4B21-9EE4-17EDB7006CB6}" srcId="{FB511636-C13D-4BBA-8802-4FF5283E5F5C}" destId="{96AB8570-C817-4E66-A180-39A97EF941B2}" srcOrd="0" destOrd="0" parTransId="{EAB42919-BD79-4141-AA08-B140F532C665}" sibTransId="{4A4E2997-A55B-4928-A5A1-660806D8F929}"/>
    <dgm:cxn modelId="{3DEACB62-030E-442F-8578-9685D13C2923}" srcId="{96AB8570-C817-4E66-A180-39A97EF941B2}" destId="{1A32314A-F083-48C3-BE07-2E5C91CF9787}" srcOrd="0" destOrd="0" parTransId="{BEE8C22A-A2BC-480C-A35A-CC273DAC3F34}" sibTransId="{BE38D184-54D0-4353-833E-F3513A01A766}"/>
    <dgm:cxn modelId="{4FEBF464-2D89-498B-8B5C-8F2E6DBEF0D6}" type="presOf" srcId="{45842813-7053-4FA4-B92A-2A2E85379AC0}" destId="{83A7DA4D-9774-4FA9-8C27-034FB261C0B2}" srcOrd="0" destOrd="2" presId="urn:microsoft.com/office/officeart/2005/8/layout/list1"/>
    <dgm:cxn modelId="{5F659369-17ED-43AF-8228-5CB6CA4C058B}" type="presOf" srcId="{A06EFC66-3E5C-4F9E-B980-FFE9A7830109}" destId="{83A7DA4D-9774-4FA9-8C27-034FB261C0B2}" srcOrd="0" destOrd="1" presId="urn:microsoft.com/office/officeart/2005/8/layout/list1"/>
    <dgm:cxn modelId="{83CC2E79-014D-436D-83AC-A2343B4C889F}" srcId="{EB91411A-3541-4327-9454-8E649C957660}" destId="{C19BC26B-54BF-482E-9517-8D07253A2E2A}" srcOrd="2" destOrd="0" parTransId="{D0457C77-B6D5-4D15-A40A-4FE70D8709F2}" sibTransId="{9A0F130F-91E7-4F53-8710-714E227494D8}"/>
    <dgm:cxn modelId="{1F6C499E-822D-4542-B52B-371F979E65AC}" srcId="{FB511636-C13D-4BBA-8802-4FF5283E5F5C}" destId="{96D296F2-A821-45BE-ABED-AEFDBB49A0BF}" srcOrd="1" destOrd="0" parTransId="{34D52461-4189-4493-A667-548973682188}" sibTransId="{D12EC8F3-36C8-49BA-A5E4-13ABD66096D9}"/>
    <dgm:cxn modelId="{7D6AFDA4-183A-40FA-A28D-8FDC66770E6A}" type="presOf" srcId="{FADAF08F-0ABE-49B7-96BE-A41C2A219A55}" destId="{EDEA6707-B1AA-4E2B-869D-0E72F2AB6172}" srcOrd="0" destOrd="6" presId="urn:microsoft.com/office/officeart/2005/8/layout/list1"/>
    <dgm:cxn modelId="{A3C432AD-315C-4544-8AAF-5887C8F8FEAA}" type="presOf" srcId="{EB91411A-3541-4327-9454-8E649C957660}" destId="{83A7DA4D-9774-4FA9-8C27-034FB261C0B2}" srcOrd="0" destOrd="0" presId="urn:microsoft.com/office/officeart/2005/8/layout/list1"/>
    <dgm:cxn modelId="{01C946B5-E95A-429F-A5A7-97840C1ABDDF}" type="presOf" srcId="{90400414-FD0D-4B71-A3AE-D8D3C0B70B90}" destId="{EDEA6707-B1AA-4E2B-869D-0E72F2AB6172}" srcOrd="0" destOrd="5" presId="urn:microsoft.com/office/officeart/2005/8/layout/list1"/>
    <dgm:cxn modelId="{3C8A7FB6-2374-4EC0-A607-A7E179EE89F9}" srcId="{1F76726A-35A7-46D6-B6F3-201D44817C60}" destId="{90400414-FD0D-4B71-A3AE-D8D3C0B70B90}" srcOrd="2" destOrd="0" parTransId="{63C26C21-8DCD-41E8-9AFF-3E61B0EB36B6}" sibTransId="{0034E39A-C178-48F8-B5D4-CD7DC5D5FA0A}"/>
    <dgm:cxn modelId="{B2444BC1-548C-41D2-85A4-E7A3ADCE2362}" type="presOf" srcId="{96AB8570-C817-4E66-A180-39A97EF941B2}" destId="{8FC6C89C-20CA-4494-B039-70C9E4D5D2F0}" srcOrd="1" destOrd="0" presId="urn:microsoft.com/office/officeart/2005/8/layout/list1"/>
    <dgm:cxn modelId="{E12A10C4-C07F-4942-AF2A-B5E9EAFD6D34}" type="presOf" srcId="{96D296F2-A821-45BE-ABED-AEFDBB49A0BF}" destId="{94756DB1-A8C2-45F9-99C1-3BA8266A0E04}" srcOrd="0" destOrd="0" presId="urn:microsoft.com/office/officeart/2005/8/layout/list1"/>
    <dgm:cxn modelId="{82DFCBD7-1F97-423D-ADFA-7A9A51D64238}" srcId="{96AB8570-C817-4E66-A180-39A97EF941B2}" destId="{1F76726A-35A7-46D6-B6F3-201D44817C60}" srcOrd="2" destOrd="0" parTransId="{8E044016-64AD-4F2E-8E03-1CED4296AFC5}" sibTransId="{06E4D956-76E0-4090-BE93-5FC723C329C7}"/>
    <dgm:cxn modelId="{FF859BDE-8CE7-40E3-BE7A-15A523C01AE9}" type="presOf" srcId="{C19BC26B-54BF-482E-9517-8D07253A2E2A}" destId="{83A7DA4D-9774-4FA9-8C27-034FB261C0B2}" srcOrd="0" destOrd="3" presId="urn:microsoft.com/office/officeart/2005/8/layout/list1"/>
    <dgm:cxn modelId="{0E1C20E2-49AD-4517-88B1-184826EA8F81}" type="presOf" srcId="{77CB570B-43C7-4E8D-85CC-520BE5BA78D9}" destId="{EDEA6707-B1AA-4E2B-869D-0E72F2AB6172}" srcOrd="0" destOrd="1" presId="urn:microsoft.com/office/officeart/2005/8/layout/list1"/>
    <dgm:cxn modelId="{6DF2FFE4-D2F9-4ADB-8346-A7B9C7ED4E52}" type="presOf" srcId="{FB511636-C13D-4BBA-8802-4FF5283E5F5C}" destId="{354BCB07-1391-4451-86B9-DDFA31FDABCE}" srcOrd="0" destOrd="0" presId="urn:microsoft.com/office/officeart/2005/8/layout/list1"/>
    <dgm:cxn modelId="{BEAC05EF-6787-4CF4-A432-C5591F54C123}" srcId="{96AB8570-C817-4E66-A180-39A97EF941B2}" destId="{77CB570B-43C7-4E8D-85CC-520BE5BA78D9}" srcOrd="1" destOrd="0" parTransId="{5031695B-2876-48E8-9E12-24BCD5A10926}" sibTransId="{3A638547-6651-4646-A041-6D9789CE3CEA}"/>
    <dgm:cxn modelId="{2C2968F5-D450-4F07-9C1B-10377047280C}" type="presOf" srcId="{1A32314A-F083-48C3-BE07-2E5C91CF9787}" destId="{EDEA6707-B1AA-4E2B-869D-0E72F2AB6172}" srcOrd="0" destOrd="0" presId="urn:microsoft.com/office/officeart/2005/8/layout/list1"/>
    <dgm:cxn modelId="{7B08D8FB-D7E4-41EC-BE22-F79BC2DA05EF}" srcId="{1F76726A-35A7-46D6-B6F3-201D44817C60}" destId="{FADAF08F-0ABE-49B7-96BE-A41C2A219A55}" srcOrd="3" destOrd="0" parTransId="{79C14335-FB1E-4E51-A49C-C7FC78049ED3}" sibTransId="{9E8322A6-C0DC-4E10-B241-8113DC90034E}"/>
    <dgm:cxn modelId="{6C8E4BFF-3511-4FEA-83C1-997BCFA0C2AD}" type="presOf" srcId="{96D296F2-A821-45BE-ABED-AEFDBB49A0BF}" destId="{2913FBE5-9CF4-4F5B-950A-C39BCB152DF5}" srcOrd="1" destOrd="0" presId="urn:microsoft.com/office/officeart/2005/8/layout/list1"/>
    <dgm:cxn modelId="{EDF371A7-8D30-4CFD-AA08-EF13EBF48FFC}" type="presParOf" srcId="{354BCB07-1391-4451-86B9-DDFA31FDABCE}" destId="{37BE40F3-5B97-416A-B9CE-3F093A155E25}" srcOrd="0" destOrd="0" presId="urn:microsoft.com/office/officeart/2005/8/layout/list1"/>
    <dgm:cxn modelId="{90D678B0-13EC-4621-8E20-9E0178804888}" type="presParOf" srcId="{37BE40F3-5B97-416A-B9CE-3F093A155E25}" destId="{DEAD0E4E-E9BD-46D5-89AC-9A0F12B0B8CD}" srcOrd="0" destOrd="0" presId="urn:microsoft.com/office/officeart/2005/8/layout/list1"/>
    <dgm:cxn modelId="{9F5804DF-C2D9-4FB9-9623-A59B4E6D0508}" type="presParOf" srcId="{37BE40F3-5B97-416A-B9CE-3F093A155E25}" destId="{8FC6C89C-20CA-4494-B039-70C9E4D5D2F0}" srcOrd="1" destOrd="0" presId="urn:microsoft.com/office/officeart/2005/8/layout/list1"/>
    <dgm:cxn modelId="{A1CDBD5A-E5DF-4D72-ABE7-6BA8DDD9F7E6}" type="presParOf" srcId="{354BCB07-1391-4451-86B9-DDFA31FDABCE}" destId="{D61CE32F-572B-4DDE-8F6A-A8BE97F1BEF5}" srcOrd="1" destOrd="0" presId="urn:microsoft.com/office/officeart/2005/8/layout/list1"/>
    <dgm:cxn modelId="{607ACCFF-C7CF-4A46-BD2C-80C6E4C327EA}" type="presParOf" srcId="{354BCB07-1391-4451-86B9-DDFA31FDABCE}" destId="{EDEA6707-B1AA-4E2B-869D-0E72F2AB6172}" srcOrd="2" destOrd="0" presId="urn:microsoft.com/office/officeart/2005/8/layout/list1"/>
    <dgm:cxn modelId="{D2192316-931E-400E-852E-FE3BA096EA4D}" type="presParOf" srcId="{354BCB07-1391-4451-86B9-DDFA31FDABCE}" destId="{9D30D53A-C8D0-472B-AF0A-BF54B0686607}" srcOrd="3" destOrd="0" presId="urn:microsoft.com/office/officeart/2005/8/layout/list1"/>
    <dgm:cxn modelId="{D030BA6F-3D07-488F-8CBC-D7D3FB36200F}" type="presParOf" srcId="{354BCB07-1391-4451-86B9-DDFA31FDABCE}" destId="{622D8E6E-66D2-4A93-A95C-045FEFEB54B9}" srcOrd="4" destOrd="0" presId="urn:microsoft.com/office/officeart/2005/8/layout/list1"/>
    <dgm:cxn modelId="{7A99A646-901D-4441-B42A-99AE42EF7167}" type="presParOf" srcId="{622D8E6E-66D2-4A93-A95C-045FEFEB54B9}" destId="{94756DB1-A8C2-45F9-99C1-3BA8266A0E04}" srcOrd="0" destOrd="0" presId="urn:microsoft.com/office/officeart/2005/8/layout/list1"/>
    <dgm:cxn modelId="{BA111B2C-F440-4D5C-852F-076390B4448A}" type="presParOf" srcId="{622D8E6E-66D2-4A93-A95C-045FEFEB54B9}" destId="{2913FBE5-9CF4-4F5B-950A-C39BCB152DF5}" srcOrd="1" destOrd="0" presId="urn:microsoft.com/office/officeart/2005/8/layout/list1"/>
    <dgm:cxn modelId="{8EE5FCA2-713C-4468-A904-696F3C6FD69A}" type="presParOf" srcId="{354BCB07-1391-4451-86B9-DDFA31FDABCE}" destId="{F918E3DE-65D1-47FA-86D6-66CC56745C21}" srcOrd="5" destOrd="0" presId="urn:microsoft.com/office/officeart/2005/8/layout/list1"/>
    <dgm:cxn modelId="{BEEF1F01-32D8-4417-A35C-1675703E03BD}" type="presParOf" srcId="{354BCB07-1391-4451-86B9-DDFA31FDABCE}" destId="{83A7DA4D-9774-4FA9-8C27-034FB261C0B2}"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3F77907-CBBA-44C6-8002-0EF0FBFF0F1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5377758-F34C-4CD6-9E2B-4962ACBD936D}">
      <dgm:prSet phldrT="[Text]" custT="1"/>
      <dgm:spPr/>
      <dgm:t>
        <a:bodyPr/>
        <a:lstStyle/>
        <a:p>
          <a:r>
            <a:rPr lang="en-US" sz="1200" b="1" dirty="0"/>
            <a:t>Background</a:t>
          </a:r>
        </a:p>
      </dgm:t>
    </dgm:pt>
    <dgm:pt modelId="{8BD24B28-96B2-4001-9E60-507659458F50}" type="parTrans" cxnId="{5DA8B040-0EC4-43B6-9E60-E0D601788CE3}">
      <dgm:prSet/>
      <dgm:spPr/>
      <dgm:t>
        <a:bodyPr/>
        <a:lstStyle/>
        <a:p>
          <a:endParaRPr lang="en-US"/>
        </a:p>
      </dgm:t>
    </dgm:pt>
    <dgm:pt modelId="{ACCC509C-6F83-4D69-AA66-5EEC8AB796AE}" type="sibTrans" cxnId="{5DA8B040-0EC4-43B6-9E60-E0D601788CE3}">
      <dgm:prSet/>
      <dgm:spPr/>
      <dgm:t>
        <a:bodyPr/>
        <a:lstStyle/>
        <a:p>
          <a:endParaRPr lang="en-US"/>
        </a:p>
      </dgm:t>
    </dgm:pt>
    <dgm:pt modelId="{59099A75-CE69-4D1C-AFD1-06DBF78E9795}">
      <dgm:prSet phldrT="[Text]" custT="1"/>
      <dgm:spPr/>
      <dgm:t>
        <a:bodyPr/>
        <a:lstStyle/>
        <a:p>
          <a:pPr>
            <a:spcAft>
              <a:spcPts val="800"/>
            </a:spcAft>
          </a:pPr>
          <a:r>
            <a:rPr lang="en-US" sz="1050" dirty="0"/>
            <a:t>In the Serta transaction (2020), the borrower engaged in an up-tiering transaction involving (i) amending the credit agreement to provide superpriority debt capacity, (ii) issuing $200 million of new first out superpriority debt and $850 million of second out superpriority debt and (iii) cashlessly exchanging the majority lenders’ existing first and second lien debt for the $850 million second out superpriority debt.</a:t>
          </a:r>
        </a:p>
      </dgm:t>
    </dgm:pt>
    <dgm:pt modelId="{35463BFD-7618-470D-BFFD-7002AA8728C8}" type="parTrans" cxnId="{C681CB25-3EF2-4360-9EEA-818652CE00C3}">
      <dgm:prSet/>
      <dgm:spPr/>
      <dgm:t>
        <a:bodyPr/>
        <a:lstStyle/>
        <a:p>
          <a:endParaRPr lang="en-US"/>
        </a:p>
      </dgm:t>
    </dgm:pt>
    <dgm:pt modelId="{E9C4CCC8-1938-45D7-983B-098E80DAB3A2}" type="sibTrans" cxnId="{C681CB25-3EF2-4360-9EEA-818652CE00C3}">
      <dgm:prSet/>
      <dgm:spPr/>
      <dgm:t>
        <a:bodyPr/>
        <a:lstStyle/>
        <a:p>
          <a:endParaRPr lang="en-US"/>
        </a:p>
      </dgm:t>
    </dgm:pt>
    <dgm:pt modelId="{C837A42B-2790-443E-8D5D-804416D35542}">
      <dgm:prSet phldrT="[Text]" custT="1"/>
      <dgm:spPr/>
      <dgm:t>
        <a:bodyPr/>
        <a:lstStyle/>
        <a:p>
          <a:r>
            <a:rPr lang="en-US" sz="1200" b="1" dirty="0"/>
            <a:t>What is the Serta blocker?</a:t>
          </a:r>
        </a:p>
      </dgm:t>
    </dgm:pt>
    <dgm:pt modelId="{1DDED880-170F-4AE6-81B9-208CFAFD7F8E}" type="parTrans" cxnId="{252EBAE4-DBA6-4A3F-93EB-D9D0F1CDD62B}">
      <dgm:prSet/>
      <dgm:spPr/>
      <dgm:t>
        <a:bodyPr/>
        <a:lstStyle/>
        <a:p>
          <a:endParaRPr lang="en-US"/>
        </a:p>
      </dgm:t>
    </dgm:pt>
    <dgm:pt modelId="{0C830A6B-AD92-436E-AD13-B52904E563B7}" type="sibTrans" cxnId="{252EBAE4-DBA6-4A3F-93EB-D9D0F1CDD62B}">
      <dgm:prSet/>
      <dgm:spPr/>
      <dgm:t>
        <a:bodyPr/>
        <a:lstStyle/>
        <a:p>
          <a:endParaRPr lang="en-US"/>
        </a:p>
      </dgm:t>
    </dgm:pt>
    <dgm:pt modelId="{01E3535A-7DEC-4DAA-B48D-A60F34727B5D}">
      <dgm:prSet phldrT="[Text]" custT="1"/>
      <dgm:spPr/>
      <dgm:t>
        <a:bodyPr/>
        <a:lstStyle/>
        <a:p>
          <a:pPr>
            <a:spcAft>
              <a:spcPts val="800"/>
            </a:spcAft>
          </a:pPr>
          <a:r>
            <a:rPr lang="en-US" sz="1050" dirty="0"/>
            <a:t>A basic formulation of the Serta blocker prohibits the borrower from subordinating the loan obligations in right of payment to other indebtedness or subordinating the liens securing the loan obligations to liens securing other indebtedness, in each case without affected lender consent.</a:t>
          </a:r>
        </a:p>
      </dgm:t>
    </dgm:pt>
    <dgm:pt modelId="{5D9199FA-2086-4E20-AEFD-917565F840BF}" type="parTrans" cxnId="{F1DDA5FF-6466-4AB1-A08D-19F741DC7C36}">
      <dgm:prSet/>
      <dgm:spPr/>
      <dgm:t>
        <a:bodyPr/>
        <a:lstStyle/>
        <a:p>
          <a:endParaRPr lang="en-US"/>
        </a:p>
      </dgm:t>
    </dgm:pt>
    <dgm:pt modelId="{EEA7BB26-3C3E-4D86-A26D-CF4D41920D40}" type="sibTrans" cxnId="{F1DDA5FF-6466-4AB1-A08D-19F741DC7C36}">
      <dgm:prSet/>
      <dgm:spPr/>
      <dgm:t>
        <a:bodyPr/>
        <a:lstStyle/>
        <a:p>
          <a:endParaRPr lang="en-US"/>
        </a:p>
      </dgm:t>
    </dgm:pt>
    <dgm:pt modelId="{471A194D-421E-451E-AACA-3E40474AE5B3}">
      <dgm:prSet phldrT="[Text]" custT="1"/>
      <dgm:spPr/>
      <dgm:t>
        <a:bodyPr/>
        <a:lstStyle/>
        <a:p>
          <a:pPr>
            <a:spcAft>
              <a:spcPts val="800"/>
            </a:spcAft>
          </a:pPr>
          <a:r>
            <a:rPr lang="en-US" sz="1200" b="1" dirty="0"/>
            <a:t>Related provisions / issues</a:t>
          </a:r>
        </a:p>
      </dgm:t>
    </dgm:pt>
    <dgm:pt modelId="{1169F48D-1BC7-4BFB-9059-A072A0D4F241}" type="parTrans" cxnId="{44A99126-6539-4A8A-A328-B657AA59A2F1}">
      <dgm:prSet/>
      <dgm:spPr/>
      <dgm:t>
        <a:bodyPr/>
        <a:lstStyle/>
        <a:p>
          <a:endParaRPr lang="en-US"/>
        </a:p>
      </dgm:t>
    </dgm:pt>
    <dgm:pt modelId="{DD9E2A8A-6BA8-4FB2-9AEE-28166E4B2E3B}" type="sibTrans" cxnId="{44A99126-6539-4A8A-A328-B657AA59A2F1}">
      <dgm:prSet/>
      <dgm:spPr/>
      <dgm:t>
        <a:bodyPr/>
        <a:lstStyle/>
        <a:p>
          <a:endParaRPr lang="en-US"/>
        </a:p>
      </dgm:t>
    </dgm:pt>
    <dgm:pt modelId="{D2AC7FCD-A3B5-42B2-8D7A-ABF27C9F66DC}">
      <dgm:prSet phldrT="[Text]" custT="1"/>
      <dgm:spPr/>
      <dgm:t>
        <a:bodyPr/>
        <a:lstStyle/>
        <a:p>
          <a:pPr marL="57150">
            <a:spcAft>
              <a:spcPts val="800"/>
            </a:spcAft>
          </a:pPr>
          <a:r>
            <a:rPr lang="en-US" sz="1050" dirty="0"/>
            <a:t>Pro rata provisions</a:t>
          </a:r>
        </a:p>
      </dgm:t>
    </dgm:pt>
    <dgm:pt modelId="{55B5D98F-B4D2-4CF8-873C-F67478907441}" type="parTrans" cxnId="{576EFA86-19CB-4B70-83D8-D04D0435DE75}">
      <dgm:prSet/>
      <dgm:spPr/>
      <dgm:t>
        <a:bodyPr/>
        <a:lstStyle/>
        <a:p>
          <a:endParaRPr lang="en-US"/>
        </a:p>
      </dgm:t>
    </dgm:pt>
    <dgm:pt modelId="{89111CE6-B84C-403C-BD3D-6DE015BD2653}" type="sibTrans" cxnId="{576EFA86-19CB-4B70-83D8-D04D0435DE75}">
      <dgm:prSet/>
      <dgm:spPr/>
      <dgm:t>
        <a:bodyPr/>
        <a:lstStyle/>
        <a:p>
          <a:endParaRPr lang="en-US"/>
        </a:p>
      </dgm:t>
    </dgm:pt>
    <dgm:pt modelId="{A6AA73B8-CFCF-4800-B7E7-7A9056B2C6B2}">
      <dgm:prSet phldrT="[Text]" custT="1"/>
      <dgm:spPr/>
      <dgm:t>
        <a:bodyPr/>
        <a:lstStyle/>
        <a:p>
          <a:pPr marL="301752">
            <a:spcAft>
              <a:spcPts val="800"/>
            </a:spcAft>
          </a:pPr>
          <a:r>
            <a:rPr lang="en-US" sz="1050" b="0" dirty="0"/>
            <a:t>Does the credit agreement require a 100% or affected lender vote for modification of the pro rata provisions?</a:t>
          </a:r>
          <a:endParaRPr lang="en-US" sz="1050" dirty="0"/>
        </a:p>
      </dgm:t>
    </dgm:pt>
    <dgm:pt modelId="{D95334B9-8F35-4996-AAEE-18FDCF7E156A}" type="parTrans" cxnId="{41D627FB-A58A-482D-BABC-E19142C1E7F3}">
      <dgm:prSet/>
      <dgm:spPr/>
      <dgm:t>
        <a:bodyPr/>
        <a:lstStyle/>
        <a:p>
          <a:endParaRPr lang="en-US"/>
        </a:p>
      </dgm:t>
    </dgm:pt>
    <dgm:pt modelId="{3AA87926-219E-4C2B-A451-9F1BDC14C913}" type="sibTrans" cxnId="{41D627FB-A58A-482D-BABC-E19142C1E7F3}">
      <dgm:prSet/>
      <dgm:spPr/>
      <dgm:t>
        <a:bodyPr/>
        <a:lstStyle/>
        <a:p>
          <a:endParaRPr lang="en-US"/>
        </a:p>
      </dgm:t>
    </dgm:pt>
    <dgm:pt modelId="{37E572C1-42E2-4912-BA63-B2FAACABD805}">
      <dgm:prSet phldrT="[Text]" custT="1"/>
      <dgm:spPr/>
      <dgm:t>
        <a:bodyPr/>
        <a:lstStyle/>
        <a:p>
          <a:pPr marL="301752">
            <a:spcAft>
              <a:spcPts val="800"/>
            </a:spcAft>
          </a:pPr>
          <a:r>
            <a:rPr lang="en-US" sz="1050" dirty="0"/>
            <a:t>Is the transaction structured in a way to avoid implicating the pro rata provisions (e.g., by creating a new class as in Serta)?</a:t>
          </a:r>
        </a:p>
      </dgm:t>
    </dgm:pt>
    <dgm:pt modelId="{C7E57D24-B237-4332-B68C-0DD7E8AB2B4A}" type="parTrans" cxnId="{C4AE7754-1FB6-49E4-846C-FA3285233A1D}">
      <dgm:prSet/>
      <dgm:spPr/>
      <dgm:t>
        <a:bodyPr/>
        <a:lstStyle/>
        <a:p>
          <a:endParaRPr lang="en-US"/>
        </a:p>
      </dgm:t>
    </dgm:pt>
    <dgm:pt modelId="{80B4655B-2328-4ECF-B3E8-6F6366884E60}" type="sibTrans" cxnId="{C4AE7754-1FB6-49E4-846C-FA3285233A1D}">
      <dgm:prSet/>
      <dgm:spPr/>
      <dgm:t>
        <a:bodyPr/>
        <a:lstStyle/>
        <a:p>
          <a:endParaRPr lang="en-US"/>
        </a:p>
      </dgm:t>
    </dgm:pt>
    <dgm:pt modelId="{9C23EA7E-05A2-4141-9DDA-62A9717F69BC}">
      <dgm:prSet phldrT="[Text]" custT="1"/>
      <dgm:spPr/>
      <dgm:t>
        <a:bodyPr/>
        <a:lstStyle/>
        <a:p>
          <a:pPr marL="57150">
            <a:spcAft>
              <a:spcPts val="800"/>
            </a:spcAft>
          </a:pPr>
          <a:r>
            <a:rPr lang="en-US" sz="1050" b="0" dirty="0"/>
            <a:t>Intercreditor items</a:t>
          </a:r>
          <a:endParaRPr lang="en-US" sz="1050" dirty="0"/>
        </a:p>
      </dgm:t>
    </dgm:pt>
    <dgm:pt modelId="{989AAFC1-7F36-4999-BE0A-7AB601DC865E}" type="parTrans" cxnId="{8F4B4F2D-4248-4081-A90B-8BA699EA9189}">
      <dgm:prSet/>
      <dgm:spPr/>
      <dgm:t>
        <a:bodyPr/>
        <a:lstStyle/>
        <a:p>
          <a:endParaRPr lang="en-US"/>
        </a:p>
      </dgm:t>
    </dgm:pt>
    <dgm:pt modelId="{A07A1AF2-9CF8-479D-A794-5A5C1DD0430C}" type="sibTrans" cxnId="{8F4B4F2D-4248-4081-A90B-8BA699EA9189}">
      <dgm:prSet/>
      <dgm:spPr/>
      <dgm:t>
        <a:bodyPr/>
        <a:lstStyle/>
        <a:p>
          <a:endParaRPr lang="en-US"/>
        </a:p>
      </dgm:t>
    </dgm:pt>
    <dgm:pt modelId="{3CF720C9-F88C-4F19-9C11-E38C382281F3}">
      <dgm:prSet phldrT="[Text]" custT="1"/>
      <dgm:spPr/>
      <dgm:t>
        <a:bodyPr/>
        <a:lstStyle/>
        <a:p>
          <a:pPr marL="301752">
            <a:spcAft>
              <a:spcPts val="800"/>
            </a:spcAft>
          </a:pPr>
          <a:r>
            <a:rPr lang="en-US" sz="1050" dirty="0"/>
            <a:t>Check the credit agreement provisions relating to entering into new intercreditor agreements to govern the relative priorities of the new tranches of debt (and the vote required to amend those provisions)</a:t>
          </a:r>
        </a:p>
      </dgm:t>
    </dgm:pt>
    <dgm:pt modelId="{3B272F9D-7C16-44CC-AF95-755F22A4E360}" type="parTrans" cxnId="{2E900C1D-F947-42DB-912C-83EE29439FB0}">
      <dgm:prSet/>
      <dgm:spPr/>
      <dgm:t>
        <a:bodyPr/>
        <a:lstStyle/>
        <a:p>
          <a:endParaRPr lang="en-US"/>
        </a:p>
      </dgm:t>
    </dgm:pt>
    <dgm:pt modelId="{B8D84973-C467-4EF7-88DC-71FD9849070B}" type="sibTrans" cxnId="{2E900C1D-F947-42DB-912C-83EE29439FB0}">
      <dgm:prSet/>
      <dgm:spPr/>
      <dgm:t>
        <a:bodyPr/>
        <a:lstStyle/>
        <a:p>
          <a:endParaRPr lang="en-US"/>
        </a:p>
      </dgm:t>
    </dgm:pt>
    <dgm:pt modelId="{F45D5D52-D204-4617-86A6-00EFFEFB9431}">
      <dgm:prSet phldrT="[Text]" custT="1"/>
      <dgm:spPr/>
      <dgm:t>
        <a:bodyPr/>
        <a:lstStyle/>
        <a:p>
          <a:pPr>
            <a:spcAft>
              <a:spcPts val="800"/>
            </a:spcAft>
          </a:pPr>
          <a:r>
            <a:rPr lang="en-US" sz="1050" dirty="0"/>
            <a:t>The transaction ultimately resulted in minority lenders (to whom the deal was not offered) being effectively subordinated to over $1 billion of new super-priority debt.</a:t>
          </a:r>
        </a:p>
      </dgm:t>
    </dgm:pt>
    <dgm:pt modelId="{1091BD4A-B66F-4258-881B-8D8276F6DB6F}" type="parTrans" cxnId="{3719ED6B-CE15-4FD1-BE91-AEBBCD6281D3}">
      <dgm:prSet/>
      <dgm:spPr/>
      <dgm:t>
        <a:bodyPr/>
        <a:lstStyle/>
        <a:p>
          <a:endParaRPr lang="en-US"/>
        </a:p>
      </dgm:t>
    </dgm:pt>
    <dgm:pt modelId="{F881B4C5-B137-4AFD-ACBE-7454E2C1DF6C}" type="sibTrans" cxnId="{3719ED6B-CE15-4FD1-BE91-AEBBCD6281D3}">
      <dgm:prSet/>
      <dgm:spPr/>
      <dgm:t>
        <a:bodyPr/>
        <a:lstStyle/>
        <a:p>
          <a:endParaRPr lang="en-US"/>
        </a:p>
      </dgm:t>
    </dgm:pt>
    <dgm:pt modelId="{DE173F7C-598E-4972-9301-5CD70B5EF78B}" type="pres">
      <dgm:prSet presAssocID="{93F77907-CBBA-44C6-8002-0EF0FBFF0F10}" presName="linear" presStyleCnt="0">
        <dgm:presLayoutVars>
          <dgm:dir/>
          <dgm:animLvl val="lvl"/>
          <dgm:resizeHandles val="exact"/>
        </dgm:presLayoutVars>
      </dgm:prSet>
      <dgm:spPr/>
    </dgm:pt>
    <dgm:pt modelId="{67FE997D-99F9-4F78-809B-7C34D1C775AA}" type="pres">
      <dgm:prSet presAssocID="{A5377758-F34C-4CD6-9E2B-4962ACBD936D}" presName="parentLin" presStyleCnt="0"/>
      <dgm:spPr/>
    </dgm:pt>
    <dgm:pt modelId="{62C0CA8A-959B-4D61-B9A7-ABA0F9227B3F}" type="pres">
      <dgm:prSet presAssocID="{A5377758-F34C-4CD6-9E2B-4962ACBD936D}" presName="parentLeftMargin" presStyleLbl="node1" presStyleIdx="0" presStyleCnt="3"/>
      <dgm:spPr/>
    </dgm:pt>
    <dgm:pt modelId="{39622FD0-1547-4A6E-8980-1A852AD70D21}" type="pres">
      <dgm:prSet presAssocID="{A5377758-F34C-4CD6-9E2B-4962ACBD936D}" presName="parentText" presStyleLbl="node1" presStyleIdx="0" presStyleCnt="3">
        <dgm:presLayoutVars>
          <dgm:chMax val="0"/>
          <dgm:bulletEnabled val="1"/>
        </dgm:presLayoutVars>
      </dgm:prSet>
      <dgm:spPr/>
    </dgm:pt>
    <dgm:pt modelId="{6118C56B-8445-44D2-8DD7-81DAF9EA0AA2}" type="pres">
      <dgm:prSet presAssocID="{A5377758-F34C-4CD6-9E2B-4962ACBD936D}" presName="negativeSpace" presStyleCnt="0"/>
      <dgm:spPr/>
    </dgm:pt>
    <dgm:pt modelId="{B9819D92-5D58-4402-88AA-ADED1053DBBC}" type="pres">
      <dgm:prSet presAssocID="{A5377758-F34C-4CD6-9E2B-4962ACBD936D}" presName="childText" presStyleLbl="conFgAcc1" presStyleIdx="0" presStyleCnt="3">
        <dgm:presLayoutVars>
          <dgm:bulletEnabled val="1"/>
        </dgm:presLayoutVars>
      </dgm:prSet>
      <dgm:spPr/>
    </dgm:pt>
    <dgm:pt modelId="{BF89C1BC-9DA9-4F60-B4FE-0B90B73AF4AB}" type="pres">
      <dgm:prSet presAssocID="{ACCC509C-6F83-4D69-AA66-5EEC8AB796AE}" presName="spaceBetweenRectangles" presStyleCnt="0"/>
      <dgm:spPr/>
    </dgm:pt>
    <dgm:pt modelId="{BD037886-87ED-4723-BB30-7F0DA9F1067A}" type="pres">
      <dgm:prSet presAssocID="{C837A42B-2790-443E-8D5D-804416D35542}" presName="parentLin" presStyleCnt="0"/>
      <dgm:spPr/>
    </dgm:pt>
    <dgm:pt modelId="{24133FA1-6BCF-47A2-88B2-B542D29DFE88}" type="pres">
      <dgm:prSet presAssocID="{C837A42B-2790-443E-8D5D-804416D35542}" presName="parentLeftMargin" presStyleLbl="node1" presStyleIdx="0" presStyleCnt="3"/>
      <dgm:spPr/>
    </dgm:pt>
    <dgm:pt modelId="{7AB8FB76-E9D2-4FDC-8726-FB8A72D82CBB}" type="pres">
      <dgm:prSet presAssocID="{C837A42B-2790-443E-8D5D-804416D35542}" presName="parentText" presStyleLbl="node1" presStyleIdx="1" presStyleCnt="3">
        <dgm:presLayoutVars>
          <dgm:chMax val="0"/>
          <dgm:bulletEnabled val="1"/>
        </dgm:presLayoutVars>
      </dgm:prSet>
      <dgm:spPr/>
    </dgm:pt>
    <dgm:pt modelId="{F7CD38F1-2578-45CA-8BD3-FE33F5FE4C2B}" type="pres">
      <dgm:prSet presAssocID="{C837A42B-2790-443E-8D5D-804416D35542}" presName="negativeSpace" presStyleCnt="0"/>
      <dgm:spPr/>
    </dgm:pt>
    <dgm:pt modelId="{A2B5A31C-8F9B-4437-9E1D-2F9213896FC1}" type="pres">
      <dgm:prSet presAssocID="{C837A42B-2790-443E-8D5D-804416D35542}" presName="childText" presStyleLbl="conFgAcc1" presStyleIdx="1" presStyleCnt="3">
        <dgm:presLayoutVars>
          <dgm:bulletEnabled val="1"/>
        </dgm:presLayoutVars>
      </dgm:prSet>
      <dgm:spPr/>
    </dgm:pt>
    <dgm:pt modelId="{039ACB43-3580-4945-8510-6FB651E40E09}" type="pres">
      <dgm:prSet presAssocID="{0C830A6B-AD92-436E-AD13-B52904E563B7}" presName="spaceBetweenRectangles" presStyleCnt="0"/>
      <dgm:spPr/>
    </dgm:pt>
    <dgm:pt modelId="{8F478902-9BBA-4206-8C97-D1A2CC7790D6}" type="pres">
      <dgm:prSet presAssocID="{471A194D-421E-451E-AACA-3E40474AE5B3}" presName="parentLin" presStyleCnt="0"/>
      <dgm:spPr/>
    </dgm:pt>
    <dgm:pt modelId="{3F31BDE0-80A5-41A1-B606-6976BD46CFAF}" type="pres">
      <dgm:prSet presAssocID="{471A194D-421E-451E-AACA-3E40474AE5B3}" presName="parentLeftMargin" presStyleLbl="node1" presStyleIdx="1" presStyleCnt="3"/>
      <dgm:spPr/>
    </dgm:pt>
    <dgm:pt modelId="{0D11174F-C3AD-4826-A0A6-27DAFD63C067}" type="pres">
      <dgm:prSet presAssocID="{471A194D-421E-451E-AACA-3E40474AE5B3}" presName="parentText" presStyleLbl="node1" presStyleIdx="2" presStyleCnt="3">
        <dgm:presLayoutVars>
          <dgm:chMax val="0"/>
          <dgm:bulletEnabled val="1"/>
        </dgm:presLayoutVars>
      </dgm:prSet>
      <dgm:spPr/>
    </dgm:pt>
    <dgm:pt modelId="{F7148EF3-3611-4230-8FD5-46B9C02B4094}" type="pres">
      <dgm:prSet presAssocID="{471A194D-421E-451E-AACA-3E40474AE5B3}" presName="negativeSpace" presStyleCnt="0"/>
      <dgm:spPr/>
    </dgm:pt>
    <dgm:pt modelId="{89071A25-D417-4302-9930-BC6D1E31EF79}" type="pres">
      <dgm:prSet presAssocID="{471A194D-421E-451E-AACA-3E40474AE5B3}" presName="childText" presStyleLbl="conFgAcc1" presStyleIdx="2" presStyleCnt="3">
        <dgm:presLayoutVars>
          <dgm:bulletEnabled val="1"/>
        </dgm:presLayoutVars>
      </dgm:prSet>
      <dgm:spPr/>
    </dgm:pt>
  </dgm:ptLst>
  <dgm:cxnLst>
    <dgm:cxn modelId="{E59DFA07-37EA-44F8-95A5-1CD2CAED6C0B}" type="presOf" srcId="{A6AA73B8-CFCF-4800-B7E7-7A9056B2C6B2}" destId="{89071A25-D417-4302-9930-BC6D1E31EF79}" srcOrd="0" destOrd="1" presId="urn:microsoft.com/office/officeart/2005/8/layout/list1"/>
    <dgm:cxn modelId="{7E10D809-1A87-43A1-901F-C105475BDF8D}" type="presOf" srcId="{3CF720C9-F88C-4F19-9C11-E38C382281F3}" destId="{89071A25-D417-4302-9930-BC6D1E31EF79}" srcOrd="0" destOrd="4" presId="urn:microsoft.com/office/officeart/2005/8/layout/list1"/>
    <dgm:cxn modelId="{63EA9419-AC12-4737-A295-172EC82F7716}" type="presOf" srcId="{C837A42B-2790-443E-8D5D-804416D35542}" destId="{7AB8FB76-E9D2-4FDC-8726-FB8A72D82CBB}" srcOrd="1" destOrd="0" presId="urn:microsoft.com/office/officeart/2005/8/layout/list1"/>
    <dgm:cxn modelId="{2E900C1D-F947-42DB-912C-83EE29439FB0}" srcId="{9C23EA7E-05A2-4141-9DDA-62A9717F69BC}" destId="{3CF720C9-F88C-4F19-9C11-E38C382281F3}" srcOrd="0" destOrd="0" parTransId="{3B272F9D-7C16-44CC-AF95-755F22A4E360}" sibTransId="{B8D84973-C467-4EF7-88DC-71FD9849070B}"/>
    <dgm:cxn modelId="{C681CB25-3EF2-4360-9EEA-818652CE00C3}" srcId="{A5377758-F34C-4CD6-9E2B-4962ACBD936D}" destId="{59099A75-CE69-4D1C-AFD1-06DBF78E9795}" srcOrd="0" destOrd="0" parTransId="{35463BFD-7618-470D-BFFD-7002AA8728C8}" sibTransId="{E9C4CCC8-1938-45D7-983B-098E80DAB3A2}"/>
    <dgm:cxn modelId="{44A99126-6539-4A8A-A328-B657AA59A2F1}" srcId="{93F77907-CBBA-44C6-8002-0EF0FBFF0F10}" destId="{471A194D-421E-451E-AACA-3E40474AE5B3}" srcOrd="2" destOrd="0" parTransId="{1169F48D-1BC7-4BFB-9059-A072A0D4F241}" sibTransId="{DD9E2A8A-6BA8-4FB2-9AEE-28166E4B2E3B}"/>
    <dgm:cxn modelId="{8F4B4F2D-4248-4081-A90B-8BA699EA9189}" srcId="{471A194D-421E-451E-AACA-3E40474AE5B3}" destId="{9C23EA7E-05A2-4141-9DDA-62A9717F69BC}" srcOrd="1" destOrd="0" parTransId="{989AAFC1-7F36-4999-BE0A-7AB601DC865E}" sibTransId="{A07A1AF2-9CF8-479D-A794-5A5C1DD0430C}"/>
    <dgm:cxn modelId="{A7E4D732-FCFE-4767-9E14-FB4833B46377}" type="presOf" srcId="{59099A75-CE69-4D1C-AFD1-06DBF78E9795}" destId="{B9819D92-5D58-4402-88AA-ADED1053DBBC}" srcOrd="0" destOrd="0" presId="urn:microsoft.com/office/officeart/2005/8/layout/list1"/>
    <dgm:cxn modelId="{5DA8B040-0EC4-43B6-9E60-E0D601788CE3}" srcId="{93F77907-CBBA-44C6-8002-0EF0FBFF0F10}" destId="{A5377758-F34C-4CD6-9E2B-4962ACBD936D}" srcOrd="0" destOrd="0" parTransId="{8BD24B28-96B2-4001-9E60-507659458F50}" sibTransId="{ACCC509C-6F83-4D69-AA66-5EEC8AB796AE}"/>
    <dgm:cxn modelId="{D3DEA442-B79E-4F84-8CF5-C8D0413744BE}" type="presOf" srcId="{D2AC7FCD-A3B5-42B2-8D7A-ABF27C9F66DC}" destId="{89071A25-D417-4302-9930-BC6D1E31EF79}" srcOrd="0" destOrd="0" presId="urn:microsoft.com/office/officeart/2005/8/layout/list1"/>
    <dgm:cxn modelId="{C4AE7754-1FB6-49E4-846C-FA3285233A1D}" srcId="{D2AC7FCD-A3B5-42B2-8D7A-ABF27C9F66DC}" destId="{37E572C1-42E2-4912-BA63-B2FAACABD805}" srcOrd="1" destOrd="0" parTransId="{C7E57D24-B237-4332-B68C-0DD7E8AB2B4A}" sibTransId="{80B4655B-2328-4ECF-B3E8-6F6366884E60}"/>
    <dgm:cxn modelId="{3719ED6B-CE15-4FD1-BE91-AEBBCD6281D3}" srcId="{A5377758-F34C-4CD6-9E2B-4962ACBD936D}" destId="{F45D5D52-D204-4617-86A6-00EFFEFB9431}" srcOrd="1" destOrd="0" parTransId="{1091BD4A-B66F-4258-881B-8D8276F6DB6F}" sibTransId="{F881B4C5-B137-4AFD-ACBE-7454E2C1DF6C}"/>
    <dgm:cxn modelId="{3BB0FE70-F0DA-42DD-9E8B-310C975D5AB5}" type="presOf" srcId="{A5377758-F34C-4CD6-9E2B-4962ACBD936D}" destId="{62C0CA8A-959B-4D61-B9A7-ABA0F9227B3F}" srcOrd="0" destOrd="0" presId="urn:microsoft.com/office/officeart/2005/8/layout/list1"/>
    <dgm:cxn modelId="{3C32D975-CF1E-4CCF-86CA-2F202466BA2E}" type="presOf" srcId="{A5377758-F34C-4CD6-9E2B-4962ACBD936D}" destId="{39622FD0-1547-4A6E-8980-1A852AD70D21}" srcOrd="1" destOrd="0" presId="urn:microsoft.com/office/officeart/2005/8/layout/list1"/>
    <dgm:cxn modelId="{D71EF776-5BE5-4AD3-B777-C6D6461951D5}" type="presOf" srcId="{F45D5D52-D204-4617-86A6-00EFFEFB9431}" destId="{B9819D92-5D58-4402-88AA-ADED1053DBBC}" srcOrd="0" destOrd="1" presId="urn:microsoft.com/office/officeart/2005/8/layout/list1"/>
    <dgm:cxn modelId="{31C0D37D-8BBD-437E-9099-CF73B50CF269}" type="presOf" srcId="{471A194D-421E-451E-AACA-3E40474AE5B3}" destId="{3F31BDE0-80A5-41A1-B606-6976BD46CFAF}" srcOrd="0" destOrd="0" presId="urn:microsoft.com/office/officeart/2005/8/layout/list1"/>
    <dgm:cxn modelId="{576EFA86-19CB-4B70-83D8-D04D0435DE75}" srcId="{471A194D-421E-451E-AACA-3E40474AE5B3}" destId="{D2AC7FCD-A3B5-42B2-8D7A-ABF27C9F66DC}" srcOrd="0" destOrd="0" parTransId="{55B5D98F-B4D2-4CF8-873C-F67478907441}" sibTransId="{89111CE6-B84C-403C-BD3D-6DE015BD2653}"/>
    <dgm:cxn modelId="{F4AD01A6-2DA7-4ACD-8B3A-279A84AF5A64}" type="presOf" srcId="{C837A42B-2790-443E-8D5D-804416D35542}" destId="{24133FA1-6BCF-47A2-88B2-B542D29DFE88}" srcOrd="0" destOrd="0" presId="urn:microsoft.com/office/officeart/2005/8/layout/list1"/>
    <dgm:cxn modelId="{FD7CC4AF-6022-4B85-8517-E4F051FA7245}" type="presOf" srcId="{471A194D-421E-451E-AACA-3E40474AE5B3}" destId="{0D11174F-C3AD-4826-A0A6-27DAFD63C067}" srcOrd="1" destOrd="0" presId="urn:microsoft.com/office/officeart/2005/8/layout/list1"/>
    <dgm:cxn modelId="{8F4B73B2-F053-49F7-8B56-8E4271DCC13E}" type="presOf" srcId="{01E3535A-7DEC-4DAA-B48D-A60F34727B5D}" destId="{A2B5A31C-8F9B-4437-9E1D-2F9213896FC1}" srcOrd="0" destOrd="0" presId="urn:microsoft.com/office/officeart/2005/8/layout/list1"/>
    <dgm:cxn modelId="{51F8F0C1-B019-4423-B11B-CCDF0E379D0E}" type="presOf" srcId="{93F77907-CBBA-44C6-8002-0EF0FBFF0F10}" destId="{DE173F7C-598E-4972-9301-5CD70B5EF78B}" srcOrd="0" destOrd="0" presId="urn:microsoft.com/office/officeart/2005/8/layout/list1"/>
    <dgm:cxn modelId="{94624DD9-94E5-4980-B586-EC2A970EA4CB}" type="presOf" srcId="{37E572C1-42E2-4912-BA63-B2FAACABD805}" destId="{89071A25-D417-4302-9930-BC6D1E31EF79}" srcOrd="0" destOrd="2" presId="urn:microsoft.com/office/officeart/2005/8/layout/list1"/>
    <dgm:cxn modelId="{252EBAE4-DBA6-4A3F-93EB-D9D0F1CDD62B}" srcId="{93F77907-CBBA-44C6-8002-0EF0FBFF0F10}" destId="{C837A42B-2790-443E-8D5D-804416D35542}" srcOrd="1" destOrd="0" parTransId="{1DDED880-170F-4AE6-81B9-208CFAFD7F8E}" sibTransId="{0C830A6B-AD92-436E-AD13-B52904E563B7}"/>
    <dgm:cxn modelId="{41D627FB-A58A-482D-BABC-E19142C1E7F3}" srcId="{D2AC7FCD-A3B5-42B2-8D7A-ABF27C9F66DC}" destId="{A6AA73B8-CFCF-4800-B7E7-7A9056B2C6B2}" srcOrd="0" destOrd="0" parTransId="{D95334B9-8F35-4996-AAEE-18FDCF7E156A}" sibTransId="{3AA87926-219E-4C2B-A451-9F1BDC14C913}"/>
    <dgm:cxn modelId="{A8B2A8FD-0A9B-45E3-9798-EB7DBFF0B95E}" type="presOf" srcId="{9C23EA7E-05A2-4141-9DDA-62A9717F69BC}" destId="{89071A25-D417-4302-9930-BC6D1E31EF79}" srcOrd="0" destOrd="3" presId="urn:microsoft.com/office/officeart/2005/8/layout/list1"/>
    <dgm:cxn modelId="{F1DDA5FF-6466-4AB1-A08D-19F741DC7C36}" srcId="{C837A42B-2790-443E-8D5D-804416D35542}" destId="{01E3535A-7DEC-4DAA-B48D-A60F34727B5D}" srcOrd="0" destOrd="0" parTransId="{5D9199FA-2086-4E20-AEFD-917565F840BF}" sibTransId="{EEA7BB26-3C3E-4D86-A26D-CF4D41920D40}"/>
    <dgm:cxn modelId="{FD139E56-034D-451C-889C-CA080525495F}" type="presParOf" srcId="{DE173F7C-598E-4972-9301-5CD70B5EF78B}" destId="{67FE997D-99F9-4F78-809B-7C34D1C775AA}" srcOrd="0" destOrd="0" presId="urn:microsoft.com/office/officeart/2005/8/layout/list1"/>
    <dgm:cxn modelId="{60EA0A89-A865-4F68-93BD-760A18C0A2E3}" type="presParOf" srcId="{67FE997D-99F9-4F78-809B-7C34D1C775AA}" destId="{62C0CA8A-959B-4D61-B9A7-ABA0F9227B3F}" srcOrd="0" destOrd="0" presId="urn:microsoft.com/office/officeart/2005/8/layout/list1"/>
    <dgm:cxn modelId="{8C6417CD-FBE1-4BBA-8D24-0D884467C7A9}" type="presParOf" srcId="{67FE997D-99F9-4F78-809B-7C34D1C775AA}" destId="{39622FD0-1547-4A6E-8980-1A852AD70D21}" srcOrd="1" destOrd="0" presId="urn:microsoft.com/office/officeart/2005/8/layout/list1"/>
    <dgm:cxn modelId="{8EEB4AA6-1476-4A91-B08B-70E2E35739E2}" type="presParOf" srcId="{DE173F7C-598E-4972-9301-5CD70B5EF78B}" destId="{6118C56B-8445-44D2-8DD7-81DAF9EA0AA2}" srcOrd="1" destOrd="0" presId="urn:microsoft.com/office/officeart/2005/8/layout/list1"/>
    <dgm:cxn modelId="{CC518CF9-D2DD-41D4-B324-CDE95CA3A8A2}" type="presParOf" srcId="{DE173F7C-598E-4972-9301-5CD70B5EF78B}" destId="{B9819D92-5D58-4402-88AA-ADED1053DBBC}" srcOrd="2" destOrd="0" presId="urn:microsoft.com/office/officeart/2005/8/layout/list1"/>
    <dgm:cxn modelId="{85F5F2DB-FE84-43EB-A89B-0F45A5DBED3B}" type="presParOf" srcId="{DE173F7C-598E-4972-9301-5CD70B5EF78B}" destId="{BF89C1BC-9DA9-4F60-B4FE-0B90B73AF4AB}" srcOrd="3" destOrd="0" presId="urn:microsoft.com/office/officeart/2005/8/layout/list1"/>
    <dgm:cxn modelId="{CA05768A-2620-456D-84F7-4069A567B549}" type="presParOf" srcId="{DE173F7C-598E-4972-9301-5CD70B5EF78B}" destId="{BD037886-87ED-4723-BB30-7F0DA9F1067A}" srcOrd="4" destOrd="0" presId="urn:microsoft.com/office/officeart/2005/8/layout/list1"/>
    <dgm:cxn modelId="{86EF67B8-18D0-4019-8691-74F104C63741}" type="presParOf" srcId="{BD037886-87ED-4723-BB30-7F0DA9F1067A}" destId="{24133FA1-6BCF-47A2-88B2-B542D29DFE88}" srcOrd="0" destOrd="0" presId="urn:microsoft.com/office/officeart/2005/8/layout/list1"/>
    <dgm:cxn modelId="{51D21279-5EB9-40DF-8A1E-93BD5524D4CC}" type="presParOf" srcId="{BD037886-87ED-4723-BB30-7F0DA9F1067A}" destId="{7AB8FB76-E9D2-4FDC-8726-FB8A72D82CBB}" srcOrd="1" destOrd="0" presId="urn:microsoft.com/office/officeart/2005/8/layout/list1"/>
    <dgm:cxn modelId="{1F6BA792-6057-4AB0-8E19-F6DF3301BA75}" type="presParOf" srcId="{DE173F7C-598E-4972-9301-5CD70B5EF78B}" destId="{F7CD38F1-2578-45CA-8BD3-FE33F5FE4C2B}" srcOrd="5" destOrd="0" presId="urn:microsoft.com/office/officeart/2005/8/layout/list1"/>
    <dgm:cxn modelId="{F4C3CB2F-4FB9-4625-9381-92FBF2E24F7B}" type="presParOf" srcId="{DE173F7C-598E-4972-9301-5CD70B5EF78B}" destId="{A2B5A31C-8F9B-4437-9E1D-2F9213896FC1}" srcOrd="6" destOrd="0" presId="urn:microsoft.com/office/officeart/2005/8/layout/list1"/>
    <dgm:cxn modelId="{7620FF16-07E8-4197-AF74-AC31FE536E93}" type="presParOf" srcId="{DE173F7C-598E-4972-9301-5CD70B5EF78B}" destId="{039ACB43-3580-4945-8510-6FB651E40E09}" srcOrd="7" destOrd="0" presId="urn:microsoft.com/office/officeart/2005/8/layout/list1"/>
    <dgm:cxn modelId="{D657263F-F488-4AC4-882F-0A9400F5A8DF}" type="presParOf" srcId="{DE173F7C-598E-4972-9301-5CD70B5EF78B}" destId="{8F478902-9BBA-4206-8C97-D1A2CC7790D6}" srcOrd="8" destOrd="0" presId="urn:microsoft.com/office/officeart/2005/8/layout/list1"/>
    <dgm:cxn modelId="{499A4626-8B5D-409B-9C11-003B96258376}" type="presParOf" srcId="{8F478902-9BBA-4206-8C97-D1A2CC7790D6}" destId="{3F31BDE0-80A5-41A1-B606-6976BD46CFAF}" srcOrd="0" destOrd="0" presId="urn:microsoft.com/office/officeart/2005/8/layout/list1"/>
    <dgm:cxn modelId="{3D4D949D-6488-4BC7-826B-B552D5EE25B2}" type="presParOf" srcId="{8F478902-9BBA-4206-8C97-D1A2CC7790D6}" destId="{0D11174F-C3AD-4826-A0A6-27DAFD63C067}" srcOrd="1" destOrd="0" presId="urn:microsoft.com/office/officeart/2005/8/layout/list1"/>
    <dgm:cxn modelId="{3463B72E-9155-4E02-A2AF-2FB08BFF201F}" type="presParOf" srcId="{DE173F7C-598E-4972-9301-5CD70B5EF78B}" destId="{F7148EF3-3611-4230-8FD5-46B9C02B4094}" srcOrd="9" destOrd="0" presId="urn:microsoft.com/office/officeart/2005/8/layout/list1"/>
    <dgm:cxn modelId="{31335991-4DF2-4DB6-95EF-9458B93AF0DB}" type="presParOf" srcId="{DE173F7C-598E-4972-9301-5CD70B5EF78B}" destId="{89071A25-D417-4302-9930-BC6D1E31EF79}"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3F77907-CBBA-44C6-8002-0EF0FBFF0F1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5377758-F34C-4CD6-9E2B-4962ACBD936D}">
      <dgm:prSet phldrT="[Text]" custT="1"/>
      <dgm:spPr/>
      <dgm:t>
        <a:bodyPr/>
        <a:lstStyle/>
        <a:p>
          <a:r>
            <a:rPr lang="en-US" sz="1200" b="1" dirty="0"/>
            <a:t>Background</a:t>
          </a:r>
        </a:p>
      </dgm:t>
    </dgm:pt>
    <dgm:pt modelId="{8BD24B28-96B2-4001-9E60-507659458F50}" type="parTrans" cxnId="{5DA8B040-0EC4-43B6-9E60-E0D601788CE3}">
      <dgm:prSet/>
      <dgm:spPr/>
      <dgm:t>
        <a:bodyPr/>
        <a:lstStyle/>
        <a:p>
          <a:endParaRPr lang="en-US"/>
        </a:p>
      </dgm:t>
    </dgm:pt>
    <dgm:pt modelId="{ACCC509C-6F83-4D69-AA66-5EEC8AB796AE}" type="sibTrans" cxnId="{5DA8B040-0EC4-43B6-9E60-E0D601788CE3}">
      <dgm:prSet/>
      <dgm:spPr/>
      <dgm:t>
        <a:bodyPr/>
        <a:lstStyle/>
        <a:p>
          <a:endParaRPr lang="en-US"/>
        </a:p>
      </dgm:t>
    </dgm:pt>
    <dgm:pt modelId="{59099A75-CE69-4D1C-AFD1-06DBF78E9795}">
      <dgm:prSet phldrT="[Text]" custT="1"/>
      <dgm:spPr/>
      <dgm:t>
        <a:bodyPr/>
        <a:lstStyle/>
        <a:p>
          <a:pPr>
            <a:spcAft>
              <a:spcPts val="800"/>
            </a:spcAft>
          </a:pPr>
          <a:r>
            <a:rPr lang="en-US" sz="1050" dirty="0"/>
            <a:t>In the At Home transaction (2023), the borrower created a new Cayman-organized restricted subsidiary which issued $200 million of new secured notes in a private placement, and the parent company guaranteed the new notes, providing the holders with their first “dip”. </a:t>
          </a:r>
        </a:p>
      </dgm:t>
    </dgm:pt>
    <dgm:pt modelId="{35463BFD-7618-470D-BFFD-7002AA8728C8}" type="parTrans" cxnId="{C681CB25-3EF2-4360-9EEA-818652CE00C3}">
      <dgm:prSet/>
      <dgm:spPr/>
      <dgm:t>
        <a:bodyPr/>
        <a:lstStyle/>
        <a:p>
          <a:endParaRPr lang="en-US"/>
        </a:p>
      </dgm:t>
    </dgm:pt>
    <dgm:pt modelId="{E9C4CCC8-1938-45D7-983B-098E80DAB3A2}" type="sibTrans" cxnId="{C681CB25-3EF2-4360-9EEA-818652CE00C3}">
      <dgm:prSet/>
      <dgm:spPr/>
      <dgm:t>
        <a:bodyPr/>
        <a:lstStyle/>
        <a:p>
          <a:endParaRPr lang="en-US"/>
        </a:p>
      </dgm:t>
    </dgm:pt>
    <dgm:pt modelId="{C837A42B-2790-443E-8D5D-804416D35542}">
      <dgm:prSet phldrT="[Text]" custT="1"/>
      <dgm:spPr/>
      <dgm:t>
        <a:bodyPr/>
        <a:lstStyle/>
        <a:p>
          <a:r>
            <a:rPr lang="en-US" sz="1200" b="1" dirty="0"/>
            <a:t>What is the At Home blocker?</a:t>
          </a:r>
        </a:p>
      </dgm:t>
    </dgm:pt>
    <dgm:pt modelId="{1DDED880-170F-4AE6-81B9-208CFAFD7F8E}" type="parTrans" cxnId="{252EBAE4-DBA6-4A3F-93EB-D9D0F1CDD62B}">
      <dgm:prSet/>
      <dgm:spPr/>
      <dgm:t>
        <a:bodyPr/>
        <a:lstStyle/>
        <a:p>
          <a:endParaRPr lang="en-US"/>
        </a:p>
      </dgm:t>
    </dgm:pt>
    <dgm:pt modelId="{0C830A6B-AD92-436E-AD13-B52904E563B7}" type="sibTrans" cxnId="{252EBAE4-DBA6-4A3F-93EB-D9D0F1CDD62B}">
      <dgm:prSet/>
      <dgm:spPr/>
      <dgm:t>
        <a:bodyPr/>
        <a:lstStyle/>
        <a:p>
          <a:endParaRPr lang="en-US"/>
        </a:p>
      </dgm:t>
    </dgm:pt>
    <dgm:pt modelId="{01E3535A-7DEC-4DAA-B48D-A60F34727B5D}">
      <dgm:prSet phldrT="[Text]" custT="1"/>
      <dgm:spPr/>
      <dgm:t>
        <a:bodyPr/>
        <a:lstStyle/>
        <a:p>
          <a:pPr marL="57150">
            <a:spcAft>
              <a:spcPts val="800"/>
            </a:spcAft>
          </a:pPr>
          <a:r>
            <a:rPr lang="en-US" sz="1050" dirty="0"/>
            <a:t>The At Home blocker typically refers to a provision providing that any intercompany debt (regardless of which debt basket is used to incur such debt) owed by a loan party to a non-loan party (including both unrestricted subsidiaries and non-guarantor restricted subsidiaries) must be subordinated to the credit agreement obligations.</a:t>
          </a:r>
        </a:p>
      </dgm:t>
    </dgm:pt>
    <dgm:pt modelId="{5D9199FA-2086-4E20-AEFD-917565F840BF}" type="parTrans" cxnId="{F1DDA5FF-6466-4AB1-A08D-19F741DC7C36}">
      <dgm:prSet/>
      <dgm:spPr/>
      <dgm:t>
        <a:bodyPr/>
        <a:lstStyle/>
        <a:p>
          <a:endParaRPr lang="en-US"/>
        </a:p>
      </dgm:t>
    </dgm:pt>
    <dgm:pt modelId="{EEA7BB26-3C3E-4D86-A26D-CF4D41920D40}" type="sibTrans" cxnId="{F1DDA5FF-6466-4AB1-A08D-19F741DC7C36}">
      <dgm:prSet/>
      <dgm:spPr/>
      <dgm:t>
        <a:bodyPr/>
        <a:lstStyle/>
        <a:p>
          <a:endParaRPr lang="en-US"/>
        </a:p>
      </dgm:t>
    </dgm:pt>
    <dgm:pt modelId="{2729BF5E-0BCC-4FE8-8AB5-63ABE22A03C5}">
      <dgm:prSet phldrT="[Text]" custT="1"/>
      <dgm:spPr/>
      <dgm:t>
        <a:bodyPr/>
        <a:lstStyle/>
        <a:p>
          <a:r>
            <a:rPr lang="en-US" sz="1200" b="1" dirty="0"/>
            <a:t>Pre-At Home</a:t>
          </a:r>
        </a:p>
      </dgm:t>
    </dgm:pt>
    <dgm:pt modelId="{E291DF52-6064-4E97-90CF-2D326AB7E601}" type="parTrans" cxnId="{E931F1E4-D497-4AC2-8656-721728B3F012}">
      <dgm:prSet/>
      <dgm:spPr/>
      <dgm:t>
        <a:bodyPr/>
        <a:lstStyle/>
        <a:p>
          <a:endParaRPr lang="en-US"/>
        </a:p>
      </dgm:t>
    </dgm:pt>
    <dgm:pt modelId="{4BAA74F4-87EC-4D60-BB24-2180102CE767}" type="sibTrans" cxnId="{E931F1E4-D497-4AC2-8656-721728B3F012}">
      <dgm:prSet/>
      <dgm:spPr/>
      <dgm:t>
        <a:bodyPr/>
        <a:lstStyle/>
        <a:p>
          <a:endParaRPr lang="en-US"/>
        </a:p>
      </dgm:t>
    </dgm:pt>
    <dgm:pt modelId="{F30EEBC2-E11C-4C15-9894-5804A2C37084}">
      <dgm:prSet phldrT="[Text]" custT="1"/>
      <dgm:spPr/>
      <dgm:t>
        <a:bodyPr/>
        <a:lstStyle/>
        <a:p>
          <a:pPr>
            <a:spcAft>
              <a:spcPts val="800"/>
            </a:spcAft>
          </a:pPr>
          <a:r>
            <a:rPr lang="en-US" sz="1050" dirty="0"/>
            <a:t>A weaker version of the At Home blocker (which predates the At Home transaction) consists of a provision providing that unrestricted subsidiaries are prohibited from holding debt that is recourse to the restricted group both at the time of their designation and at any point thereafter.</a:t>
          </a:r>
        </a:p>
      </dgm:t>
    </dgm:pt>
    <dgm:pt modelId="{13C94D3E-B713-4BD1-8AF0-045952D57275}" type="parTrans" cxnId="{54C3E6EF-F46E-4659-AA63-EBDFB2067166}">
      <dgm:prSet/>
      <dgm:spPr/>
      <dgm:t>
        <a:bodyPr/>
        <a:lstStyle/>
        <a:p>
          <a:endParaRPr lang="en-US"/>
        </a:p>
      </dgm:t>
    </dgm:pt>
    <dgm:pt modelId="{AB3D0A7F-304F-47D8-AB8D-09D5DF8C21E9}" type="sibTrans" cxnId="{54C3E6EF-F46E-4659-AA63-EBDFB2067166}">
      <dgm:prSet/>
      <dgm:spPr/>
      <dgm:t>
        <a:bodyPr/>
        <a:lstStyle/>
        <a:p>
          <a:endParaRPr lang="en-US"/>
        </a:p>
      </dgm:t>
    </dgm:pt>
    <dgm:pt modelId="{87039CFE-6D51-4EDA-851B-0B604F23E2AC}">
      <dgm:prSet phldrT="[Text]" custT="1"/>
      <dgm:spPr/>
      <dgm:t>
        <a:bodyPr/>
        <a:lstStyle/>
        <a:p>
          <a:pPr>
            <a:spcAft>
              <a:spcPts val="800"/>
            </a:spcAft>
          </a:pPr>
          <a:r>
            <a:rPr lang="en-US" sz="1050" dirty="0"/>
            <a:t>The Cayman subsidiary sent the proceeds of the notes to its parent company via an intercompany loan. The Cayman subsidiary then pledged its intercompany receivable to the holders of the new notes, providing the holders with their second “dip”.</a:t>
          </a:r>
        </a:p>
      </dgm:t>
    </dgm:pt>
    <dgm:pt modelId="{35F4D134-8318-487B-915D-FB7D653C5E5B}" type="parTrans" cxnId="{F33A348B-2DB4-42F0-8117-8AC4626A480B}">
      <dgm:prSet/>
      <dgm:spPr/>
      <dgm:t>
        <a:bodyPr/>
        <a:lstStyle/>
        <a:p>
          <a:endParaRPr lang="en-US"/>
        </a:p>
      </dgm:t>
    </dgm:pt>
    <dgm:pt modelId="{6F5F83D2-6F6E-47F0-83A9-468CBB74C4EE}" type="sibTrans" cxnId="{F33A348B-2DB4-42F0-8117-8AC4626A480B}">
      <dgm:prSet/>
      <dgm:spPr/>
      <dgm:t>
        <a:bodyPr/>
        <a:lstStyle/>
        <a:p>
          <a:endParaRPr lang="en-US"/>
        </a:p>
      </dgm:t>
    </dgm:pt>
    <dgm:pt modelId="{5E827432-3A97-4359-A3C6-496C109493DF}">
      <dgm:prSet phldrT="[Text]" custT="1"/>
      <dgm:spPr/>
      <dgm:t>
        <a:bodyPr/>
        <a:lstStyle/>
        <a:p>
          <a:pPr marL="57150">
            <a:spcAft>
              <a:spcPts val="800"/>
            </a:spcAft>
          </a:pPr>
          <a:r>
            <a:rPr lang="en-US" sz="1050" dirty="0"/>
            <a:t>The At Home blocker language ensures that non-guarantors cannot make pari intercompany loans to the existing credit group and thereby eliminates the possibility of executing a double-dip or pari-plus transaction.</a:t>
          </a:r>
        </a:p>
      </dgm:t>
    </dgm:pt>
    <dgm:pt modelId="{F8564496-4F25-438D-854C-25062D1D6BA7}" type="parTrans" cxnId="{A4261DC4-5146-4C4F-BC53-4B242D1EFE1C}">
      <dgm:prSet/>
      <dgm:spPr/>
      <dgm:t>
        <a:bodyPr/>
        <a:lstStyle/>
        <a:p>
          <a:endParaRPr lang="en-US"/>
        </a:p>
      </dgm:t>
    </dgm:pt>
    <dgm:pt modelId="{228E1B34-B3A2-44D4-AEC3-AAF83940367D}" type="sibTrans" cxnId="{A4261DC4-5146-4C4F-BC53-4B242D1EFE1C}">
      <dgm:prSet/>
      <dgm:spPr/>
      <dgm:t>
        <a:bodyPr/>
        <a:lstStyle/>
        <a:p>
          <a:endParaRPr lang="en-US"/>
        </a:p>
      </dgm:t>
    </dgm:pt>
    <dgm:pt modelId="{60E487B7-86BF-4843-9AD7-C5EBB49C5040}">
      <dgm:prSet custT="1"/>
      <dgm:spPr/>
      <dgm:t>
        <a:bodyPr/>
        <a:lstStyle/>
        <a:p>
          <a:pPr>
            <a:spcAft>
              <a:spcPts val="800"/>
            </a:spcAft>
          </a:pPr>
          <a:r>
            <a:rPr lang="en-US" sz="1050" dirty="0"/>
            <a:t>This type of provision prevents double-dip or pari-plus transactions where the subsidiary incurring the new indebtedness is an unrestricted subsidiary, but not where the subsidiary incurring the new indebtedness is a non-guarantor restricted subsidiary.</a:t>
          </a:r>
        </a:p>
      </dgm:t>
    </dgm:pt>
    <dgm:pt modelId="{47772AD2-310A-403A-8084-522B8ABE859C}" type="parTrans" cxnId="{31ED035C-64D8-4793-988B-D988E167BF9D}">
      <dgm:prSet/>
      <dgm:spPr/>
      <dgm:t>
        <a:bodyPr/>
        <a:lstStyle/>
        <a:p>
          <a:endParaRPr lang="en-US"/>
        </a:p>
      </dgm:t>
    </dgm:pt>
    <dgm:pt modelId="{9F37A82D-8FB8-4648-B690-C48AEC1C5AF5}" type="sibTrans" cxnId="{31ED035C-64D8-4793-988B-D988E167BF9D}">
      <dgm:prSet/>
      <dgm:spPr/>
      <dgm:t>
        <a:bodyPr/>
        <a:lstStyle/>
        <a:p>
          <a:endParaRPr lang="en-US"/>
        </a:p>
      </dgm:t>
    </dgm:pt>
    <dgm:pt modelId="{15582DB3-0693-4D8A-B6BA-75259B9AEED3}">
      <dgm:prSet phldrT="[Text]" custT="1"/>
      <dgm:spPr/>
      <dgm:t>
        <a:bodyPr/>
        <a:lstStyle/>
        <a:p>
          <a:pPr marL="301752">
            <a:spcAft>
              <a:spcPts val="800"/>
            </a:spcAft>
          </a:pPr>
          <a:r>
            <a:rPr lang="en-US" sz="1050" dirty="0"/>
            <a:t>This is an expansion of the standard protection which provides that any intercompany debt incurred under the intercompany debt basket must be subordinated to the credit agreement obligations.</a:t>
          </a:r>
        </a:p>
      </dgm:t>
    </dgm:pt>
    <dgm:pt modelId="{D0AA2511-6CDE-47B5-BA8C-5BDC6A6CA3F2}" type="parTrans" cxnId="{ED2C269D-E4E1-4992-979A-6EF27519925F}">
      <dgm:prSet/>
      <dgm:spPr/>
      <dgm:t>
        <a:bodyPr/>
        <a:lstStyle/>
        <a:p>
          <a:endParaRPr lang="en-US"/>
        </a:p>
      </dgm:t>
    </dgm:pt>
    <dgm:pt modelId="{FE5A94F7-F22F-4D5B-8C4D-CF6716FEFDA1}" type="sibTrans" cxnId="{ED2C269D-E4E1-4992-979A-6EF27519925F}">
      <dgm:prSet/>
      <dgm:spPr/>
      <dgm:t>
        <a:bodyPr/>
        <a:lstStyle/>
        <a:p>
          <a:endParaRPr lang="en-US"/>
        </a:p>
      </dgm:t>
    </dgm:pt>
    <dgm:pt modelId="{DE173F7C-598E-4972-9301-5CD70B5EF78B}" type="pres">
      <dgm:prSet presAssocID="{93F77907-CBBA-44C6-8002-0EF0FBFF0F10}" presName="linear" presStyleCnt="0">
        <dgm:presLayoutVars>
          <dgm:dir/>
          <dgm:animLvl val="lvl"/>
          <dgm:resizeHandles val="exact"/>
        </dgm:presLayoutVars>
      </dgm:prSet>
      <dgm:spPr/>
    </dgm:pt>
    <dgm:pt modelId="{67FE997D-99F9-4F78-809B-7C34D1C775AA}" type="pres">
      <dgm:prSet presAssocID="{A5377758-F34C-4CD6-9E2B-4962ACBD936D}" presName="parentLin" presStyleCnt="0"/>
      <dgm:spPr/>
    </dgm:pt>
    <dgm:pt modelId="{62C0CA8A-959B-4D61-B9A7-ABA0F9227B3F}" type="pres">
      <dgm:prSet presAssocID="{A5377758-F34C-4CD6-9E2B-4962ACBD936D}" presName="parentLeftMargin" presStyleLbl="node1" presStyleIdx="0" presStyleCnt="3"/>
      <dgm:spPr/>
    </dgm:pt>
    <dgm:pt modelId="{39622FD0-1547-4A6E-8980-1A852AD70D21}" type="pres">
      <dgm:prSet presAssocID="{A5377758-F34C-4CD6-9E2B-4962ACBD936D}" presName="parentText" presStyleLbl="node1" presStyleIdx="0" presStyleCnt="3">
        <dgm:presLayoutVars>
          <dgm:chMax val="0"/>
          <dgm:bulletEnabled val="1"/>
        </dgm:presLayoutVars>
      </dgm:prSet>
      <dgm:spPr/>
    </dgm:pt>
    <dgm:pt modelId="{6118C56B-8445-44D2-8DD7-81DAF9EA0AA2}" type="pres">
      <dgm:prSet presAssocID="{A5377758-F34C-4CD6-9E2B-4962ACBD936D}" presName="negativeSpace" presStyleCnt="0"/>
      <dgm:spPr/>
    </dgm:pt>
    <dgm:pt modelId="{B9819D92-5D58-4402-88AA-ADED1053DBBC}" type="pres">
      <dgm:prSet presAssocID="{A5377758-F34C-4CD6-9E2B-4962ACBD936D}" presName="childText" presStyleLbl="conFgAcc1" presStyleIdx="0" presStyleCnt="3">
        <dgm:presLayoutVars>
          <dgm:bulletEnabled val="1"/>
        </dgm:presLayoutVars>
      </dgm:prSet>
      <dgm:spPr/>
    </dgm:pt>
    <dgm:pt modelId="{BF89C1BC-9DA9-4F60-B4FE-0B90B73AF4AB}" type="pres">
      <dgm:prSet presAssocID="{ACCC509C-6F83-4D69-AA66-5EEC8AB796AE}" presName="spaceBetweenRectangles" presStyleCnt="0"/>
      <dgm:spPr/>
    </dgm:pt>
    <dgm:pt modelId="{BD037886-87ED-4723-BB30-7F0DA9F1067A}" type="pres">
      <dgm:prSet presAssocID="{C837A42B-2790-443E-8D5D-804416D35542}" presName="parentLin" presStyleCnt="0"/>
      <dgm:spPr/>
    </dgm:pt>
    <dgm:pt modelId="{24133FA1-6BCF-47A2-88B2-B542D29DFE88}" type="pres">
      <dgm:prSet presAssocID="{C837A42B-2790-443E-8D5D-804416D35542}" presName="parentLeftMargin" presStyleLbl="node1" presStyleIdx="0" presStyleCnt="3"/>
      <dgm:spPr/>
    </dgm:pt>
    <dgm:pt modelId="{7AB8FB76-E9D2-4FDC-8726-FB8A72D82CBB}" type="pres">
      <dgm:prSet presAssocID="{C837A42B-2790-443E-8D5D-804416D35542}" presName="parentText" presStyleLbl="node1" presStyleIdx="1" presStyleCnt="3">
        <dgm:presLayoutVars>
          <dgm:chMax val="0"/>
          <dgm:bulletEnabled val="1"/>
        </dgm:presLayoutVars>
      </dgm:prSet>
      <dgm:spPr/>
    </dgm:pt>
    <dgm:pt modelId="{F7CD38F1-2578-45CA-8BD3-FE33F5FE4C2B}" type="pres">
      <dgm:prSet presAssocID="{C837A42B-2790-443E-8D5D-804416D35542}" presName="negativeSpace" presStyleCnt="0"/>
      <dgm:spPr/>
    </dgm:pt>
    <dgm:pt modelId="{A2B5A31C-8F9B-4437-9E1D-2F9213896FC1}" type="pres">
      <dgm:prSet presAssocID="{C837A42B-2790-443E-8D5D-804416D35542}" presName="childText" presStyleLbl="conFgAcc1" presStyleIdx="1" presStyleCnt="3">
        <dgm:presLayoutVars>
          <dgm:bulletEnabled val="1"/>
        </dgm:presLayoutVars>
      </dgm:prSet>
      <dgm:spPr/>
    </dgm:pt>
    <dgm:pt modelId="{02D7A706-6E4F-49F2-93FE-59AC9F85CE02}" type="pres">
      <dgm:prSet presAssocID="{0C830A6B-AD92-436E-AD13-B52904E563B7}" presName="spaceBetweenRectangles" presStyleCnt="0"/>
      <dgm:spPr/>
    </dgm:pt>
    <dgm:pt modelId="{4979F7B1-0E44-45BA-B8E0-2E5220DB44AE}" type="pres">
      <dgm:prSet presAssocID="{2729BF5E-0BCC-4FE8-8AB5-63ABE22A03C5}" presName="parentLin" presStyleCnt="0"/>
      <dgm:spPr/>
    </dgm:pt>
    <dgm:pt modelId="{8A3DF4E2-9D53-4AAD-BD80-E6C2BE5C97BD}" type="pres">
      <dgm:prSet presAssocID="{2729BF5E-0BCC-4FE8-8AB5-63ABE22A03C5}" presName="parentLeftMargin" presStyleLbl="node1" presStyleIdx="1" presStyleCnt="3"/>
      <dgm:spPr/>
    </dgm:pt>
    <dgm:pt modelId="{699549A3-99A5-4F88-AA4C-5395858AD035}" type="pres">
      <dgm:prSet presAssocID="{2729BF5E-0BCC-4FE8-8AB5-63ABE22A03C5}" presName="parentText" presStyleLbl="node1" presStyleIdx="2" presStyleCnt="3">
        <dgm:presLayoutVars>
          <dgm:chMax val="0"/>
          <dgm:bulletEnabled val="1"/>
        </dgm:presLayoutVars>
      </dgm:prSet>
      <dgm:spPr/>
    </dgm:pt>
    <dgm:pt modelId="{893BDC7C-B86D-42E4-BB10-E393DEC4B633}" type="pres">
      <dgm:prSet presAssocID="{2729BF5E-0BCC-4FE8-8AB5-63ABE22A03C5}" presName="negativeSpace" presStyleCnt="0"/>
      <dgm:spPr/>
    </dgm:pt>
    <dgm:pt modelId="{6C18AFBF-DF98-4472-B89E-36EC29282C23}" type="pres">
      <dgm:prSet presAssocID="{2729BF5E-0BCC-4FE8-8AB5-63ABE22A03C5}" presName="childText" presStyleLbl="conFgAcc1" presStyleIdx="2" presStyleCnt="3">
        <dgm:presLayoutVars>
          <dgm:bulletEnabled val="1"/>
        </dgm:presLayoutVars>
      </dgm:prSet>
      <dgm:spPr/>
    </dgm:pt>
  </dgm:ptLst>
  <dgm:cxnLst>
    <dgm:cxn modelId="{8BF1620B-1CEA-4DF1-A5B9-9870D83F7F53}" type="presOf" srcId="{60E487B7-86BF-4843-9AD7-C5EBB49C5040}" destId="{6C18AFBF-DF98-4472-B89E-36EC29282C23}" srcOrd="0" destOrd="1" presId="urn:microsoft.com/office/officeart/2005/8/layout/list1"/>
    <dgm:cxn modelId="{6FC3D412-609A-48B7-A9B5-5CA9AB9A4471}" type="presOf" srcId="{2729BF5E-0BCC-4FE8-8AB5-63ABE22A03C5}" destId="{8A3DF4E2-9D53-4AAD-BD80-E6C2BE5C97BD}" srcOrd="0" destOrd="0" presId="urn:microsoft.com/office/officeart/2005/8/layout/list1"/>
    <dgm:cxn modelId="{63EA9419-AC12-4737-A295-172EC82F7716}" type="presOf" srcId="{C837A42B-2790-443E-8D5D-804416D35542}" destId="{7AB8FB76-E9D2-4FDC-8726-FB8A72D82CBB}" srcOrd="1" destOrd="0" presId="urn:microsoft.com/office/officeart/2005/8/layout/list1"/>
    <dgm:cxn modelId="{C681CB25-3EF2-4360-9EEA-818652CE00C3}" srcId="{A5377758-F34C-4CD6-9E2B-4962ACBD936D}" destId="{59099A75-CE69-4D1C-AFD1-06DBF78E9795}" srcOrd="0" destOrd="0" parTransId="{35463BFD-7618-470D-BFFD-7002AA8728C8}" sibTransId="{E9C4CCC8-1938-45D7-983B-098E80DAB3A2}"/>
    <dgm:cxn modelId="{A7E4D732-FCFE-4767-9E14-FB4833B46377}" type="presOf" srcId="{59099A75-CE69-4D1C-AFD1-06DBF78E9795}" destId="{B9819D92-5D58-4402-88AA-ADED1053DBBC}" srcOrd="0" destOrd="0" presId="urn:microsoft.com/office/officeart/2005/8/layout/list1"/>
    <dgm:cxn modelId="{5DA8B040-0EC4-43B6-9E60-E0D601788CE3}" srcId="{93F77907-CBBA-44C6-8002-0EF0FBFF0F10}" destId="{A5377758-F34C-4CD6-9E2B-4962ACBD936D}" srcOrd="0" destOrd="0" parTransId="{8BD24B28-96B2-4001-9E60-507659458F50}" sibTransId="{ACCC509C-6F83-4D69-AA66-5EEC8AB796AE}"/>
    <dgm:cxn modelId="{31ED035C-64D8-4793-988B-D988E167BF9D}" srcId="{2729BF5E-0BCC-4FE8-8AB5-63ABE22A03C5}" destId="{60E487B7-86BF-4843-9AD7-C5EBB49C5040}" srcOrd="1" destOrd="0" parTransId="{47772AD2-310A-403A-8084-522B8ABE859C}" sibTransId="{9F37A82D-8FB8-4648-B690-C48AEC1C5AF5}"/>
    <dgm:cxn modelId="{3BB0FE70-F0DA-42DD-9E8B-310C975D5AB5}" type="presOf" srcId="{A5377758-F34C-4CD6-9E2B-4962ACBD936D}" destId="{62C0CA8A-959B-4D61-B9A7-ABA0F9227B3F}" srcOrd="0" destOrd="0" presId="urn:microsoft.com/office/officeart/2005/8/layout/list1"/>
    <dgm:cxn modelId="{3C32D975-CF1E-4CCF-86CA-2F202466BA2E}" type="presOf" srcId="{A5377758-F34C-4CD6-9E2B-4962ACBD936D}" destId="{39622FD0-1547-4A6E-8980-1A852AD70D21}" srcOrd="1" destOrd="0" presId="urn:microsoft.com/office/officeart/2005/8/layout/list1"/>
    <dgm:cxn modelId="{F33A348B-2DB4-42F0-8117-8AC4626A480B}" srcId="{A5377758-F34C-4CD6-9E2B-4962ACBD936D}" destId="{87039CFE-6D51-4EDA-851B-0B604F23E2AC}" srcOrd="1" destOrd="0" parTransId="{35F4D134-8318-487B-915D-FB7D653C5E5B}" sibTransId="{6F5F83D2-6F6E-47F0-83A9-468CBB74C4EE}"/>
    <dgm:cxn modelId="{08820294-5669-4676-A3C5-EBDF8E3DF864}" type="presOf" srcId="{5E827432-3A97-4359-A3C6-496C109493DF}" destId="{A2B5A31C-8F9B-4437-9E1D-2F9213896FC1}" srcOrd="0" destOrd="2" presId="urn:microsoft.com/office/officeart/2005/8/layout/list1"/>
    <dgm:cxn modelId="{ED2C269D-E4E1-4992-979A-6EF27519925F}" srcId="{01E3535A-7DEC-4DAA-B48D-A60F34727B5D}" destId="{15582DB3-0693-4D8A-B6BA-75259B9AEED3}" srcOrd="0" destOrd="0" parTransId="{D0AA2511-6CDE-47B5-BA8C-5BDC6A6CA3F2}" sibTransId="{FE5A94F7-F22F-4D5B-8C4D-CF6716FEFDA1}"/>
    <dgm:cxn modelId="{F4AD01A6-2DA7-4ACD-8B3A-279A84AF5A64}" type="presOf" srcId="{C837A42B-2790-443E-8D5D-804416D35542}" destId="{24133FA1-6BCF-47A2-88B2-B542D29DFE88}" srcOrd="0" destOrd="0" presId="urn:microsoft.com/office/officeart/2005/8/layout/list1"/>
    <dgm:cxn modelId="{8F4B73B2-F053-49F7-8B56-8E4271DCC13E}" type="presOf" srcId="{01E3535A-7DEC-4DAA-B48D-A60F34727B5D}" destId="{A2B5A31C-8F9B-4437-9E1D-2F9213896FC1}" srcOrd="0" destOrd="0" presId="urn:microsoft.com/office/officeart/2005/8/layout/list1"/>
    <dgm:cxn modelId="{F4C387BB-7D62-4EEE-AE94-1A1AE7200C59}" type="presOf" srcId="{F30EEBC2-E11C-4C15-9894-5804A2C37084}" destId="{6C18AFBF-DF98-4472-B89E-36EC29282C23}" srcOrd="0" destOrd="0" presId="urn:microsoft.com/office/officeart/2005/8/layout/list1"/>
    <dgm:cxn modelId="{03F424BD-170D-48FA-AF98-6ED171748116}" type="presOf" srcId="{87039CFE-6D51-4EDA-851B-0B604F23E2AC}" destId="{B9819D92-5D58-4402-88AA-ADED1053DBBC}" srcOrd="0" destOrd="1" presId="urn:microsoft.com/office/officeart/2005/8/layout/list1"/>
    <dgm:cxn modelId="{51F8F0C1-B019-4423-B11B-CCDF0E379D0E}" type="presOf" srcId="{93F77907-CBBA-44C6-8002-0EF0FBFF0F10}" destId="{DE173F7C-598E-4972-9301-5CD70B5EF78B}" srcOrd="0" destOrd="0" presId="urn:microsoft.com/office/officeart/2005/8/layout/list1"/>
    <dgm:cxn modelId="{A4261DC4-5146-4C4F-BC53-4B242D1EFE1C}" srcId="{C837A42B-2790-443E-8D5D-804416D35542}" destId="{5E827432-3A97-4359-A3C6-496C109493DF}" srcOrd="1" destOrd="0" parTransId="{F8564496-4F25-438D-854C-25062D1D6BA7}" sibTransId="{228E1B34-B3A2-44D4-AEC3-AAF83940367D}"/>
    <dgm:cxn modelId="{1A2591D8-C8C3-436F-8DE9-A058CDB8D38A}" type="presOf" srcId="{2729BF5E-0BCC-4FE8-8AB5-63ABE22A03C5}" destId="{699549A3-99A5-4F88-AA4C-5395858AD035}" srcOrd="1" destOrd="0" presId="urn:microsoft.com/office/officeart/2005/8/layout/list1"/>
    <dgm:cxn modelId="{252EBAE4-DBA6-4A3F-93EB-D9D0F1CDD62B}" srcId="{93F77907-CBBA-44C6-8002-0EF0FBFF0F10}" destId="{C837A42B-2790-443E-8D5D-804416D35542}" srcOrd="1" destOrd="0" parTransId="{1DDED880-170F-4AE6-81B9-208CFAFD7F8E}" sibTransId="{0C830A6B-AD92-436E-AD13-B52904E563B7}"/>
    <dgm:cxn modelId="{E931F1E4-D497-4AC2-8656-721728B3F012}" srcId="{93F77907-CBBA-44C6-8002-0EF0FBFF0F10}" destId="{2729BF5E-0BCC-4FE8-8AB5-63ABE22A03C5}" srcOrd="2" destOrd="0" parTransId="{E291DF52-6064-4E97-90CF-2D326AB7E601}" sibTransId="{4BAA74F4-87EC-4D60-BB24-2180102CE767}"/>
    <dgm:cxn modelId="{54C3E6EF-F46E-4659-AA63-EBDFB2067166}" srcId="{2729BF5E-0BCC-4FE8-8AB5-63ABE22A03C5}" destId="{F30EEBC2-E11C-4C15-9894-5804A2C37084}" srcOrd="0" destOrd="0" parTransId="{13C94D3E-B713-4BD1-8AF0-045952D57275}" sibTransId="{AB3D0A7F-304F-47D8-AB8D-09D5DF8C21E9}"/>
    <dgm:cxn modelId="{173453F9-2DD7-4E62-A219-9C97307F7850}" type="presOf" srcId="{15582DB3-0693-4D8A-B6BA-75259B9AEED3}" destId="{A2B5A31C-8F9B-4437-9E1D-2F9213896FC1}" srcOrd="0" destOrd="1" presId="urn:microsoft.com/office/officeart/2005/8/layout/list1"/>
    <dgm:cxn modelId="{F1DDA5FF-6466-4AB1-A08D-19F741DC7C36}" srcId="{C837A42B-2790-443E-8D5D-804416D35542}" destId="{01E3535A-7DEC-4DAA-B48D-A60F34727B5D}" srcOrd="0" destOrd="0" parTransId="{5D9199FA-2086-4E20-AEFD-917565F840BF}" sibTransId="{EEA7BB26-3C3E-4D86-A26D-CF4D41920D40}"/>
    <dgm:cxn modelId="{FD139E56-034D-451C-889C-CA080525495F}" type="presParOf" srcId="{DE173F7C-598E-4972-9301-5CD70B5EF78B}" destId="{67FE997D-99F9-4F78-809B-7C34D1C775AA}" srcOrd="0" destOrd="0" presId="urn:microsoft.com/office/officeart/2005/8/layout/list1"/>
    <dgm:cxn modelId="{60EA0A89-A865-4F68-93BD-760A18C0A2E3}" type="presParOf" srcId="{67FE997D-99F9-4F78-809B-7C34D1C775AA}" destId="{62C0CA8A-959B-4D61-B9A7-ABA0F9227B3F}" srcOrd="0" destOrd="0" presId="urn:microsoft.com/office/officeart/2005/8/layout/list1"/>
    <dgm:cxn modelId="{8C6417CD-FBE1-4BBA-8D24-0D884467C7A9}" type="presParOf" srcId="{67FE997D-99F9-4F78-809B-7C34D1C775AA}" destId="{39622FD0-1547-4A6E-8980-1A852AD70D21}" srcOrd="1" destOrd="0" presId="urn:microsoft.com/office/officeart/2005/8/layout/list1"/>
    <dgm:cxn modelId="{8EEB4AA6-1476-4A91-B08B-70E2E35739E2}" type="presParOf" srcId="{DE173F7C-598E-4972-9301-5CD70B5EF78B}" destId="{6118C56B-8445-44D2-8DD7-81DAF9EA0AA2}" srcOrd="1" destOrd="0" presId="urn:microsoft.com/office/officeart/2005/8/layout/list1"/>
    <dgm:cxn modelId="{CC518CF9-D2DD-41D4-B324-CDE95CA3A8A2}" type="presParOf" srcId="{DE173F7C-598E-4972-9301-5CD70B5EF78B}" destId="{B9819D92-5D58-4402-88AA-ADED1053DBBC}" srcOrd="2" destOrd="0" presId="urn:microsoft.com/office/officeart/2005/8/layout/list1"/>
    <dgm:cxn modelId="{85F5F2DB-FE84-43EB-A89B-0F45A5DBED3B}" type="presParOf" srcId="{DE173F7C-598E-4972-9301-5CD70B5EF78B}" destId="{BF89C1BC-9DA9-4F60-B4FE-0B90B73AF4AB}" srcOrd="3" destOrd="0" presId="urn:microsoft.com/office/officeart/2005/8/layout/list1"/>
    <dgm:cxn modelId="{CA05768A-2620-456D-84F7-4069A567B549}" type="presParOf" srcId="{DE173F7C-598E-4972-9301-5CD70B5EF78B}" destId="{BD037886-87ED-4723-BB30-7F0DA9F1067A}" srcOrd="4" destOrd="0" presId="urn:microsoft.com/office/officeart/2005/8/layout/list1"/>
    <dgm:cxn modelId="{86EF67B8-18D0-4019-8691-74F104C63741}" type="presParOf" srcId="{BD037886-87ED-4723-BB30-7F0DA9F1067A}" destId="{24133FA1-6BCF-47A2-88B2-B542D29DFE88}" srcOrd="0" destOrd="0" presId="urn:microsoft.com/office/officeart/2005/8/layout/list1"/>
    <dgm:cxn modelId="{51D21279-5EB9-40DF-8A1E-93BD5524D4CC}" type="presParOf" srcId="{BD037886-87ED-4723-BB30-7F0DA9F1067A}" destId="{7AB8FB76-E9D2-4FDC-8726-FB8A72D82CBB}" srcOrd="1" destOrd="0" presId="urn:microsoft.com/office/officeart/2005/8/layout/list1"/>
    <dgm:cxn modelId="{1F6BA792-6057-4AB0-8E19-F6DF3301BA75}" type="presParOf" srcId="{DE173F7C-598E-4972-9301-5CD70B5EF78B}" destId="{F7CD38F1-2578-45CA-8BD3-FE33F5FE4C2B}" srcOrd="5" destOrd="0" presId="urn:microsoft.com/office/officeart/2005/8/layout/list1"/>
    <dgm:cxn modelId="{F4C3CB2F-4FB9-4625-9381-92FBF2E24F7B}" type="presParOf" srcId="{DE173F7C-598E-4972-9301-5CD70B5EF78B}" destId="{A2B5A31C-8F9B-4437-9E1D-2F9213896FC1}" srcOrd="6" destOrd="0" presId="urn:microsoft.com/office/officeart/2005/8/layout/list1"/>
    <dgm:cxn modelId="{A08091F9-2605-498B-A2E6-AF590FFE6C88}" type="presParOf" srcId="{DE173F7C-598E-4972-9301-5CD70B5EF78B}" destId="{02D7A706-6E4F-49F2-93FE-59AC9F85CE02}" srcOrd="7" destOrd="0" presId="urn:microsoft.com/office/officeart/2005/8/layout/list1"/>
    <dgm:cxn modelId="{3F37AD23-894C-4BF3-96D1-1087ECA92455}" type="presParOf" srcId="{DE173F7C-598E-4972-9301-5CD70B5EF78B}" destId="{4979F7B1-0E44-45BA-B8E0-2E5220DB44AE}" srcOrd="8" destOrd="0" presId="urn:microsoft.com/office/officeart/2005/8/layout/list1"/>
    <dgm:cxn modelId="{A0453D8C-5244-4A6F-9306-9801D1BB3C4F}" type="presParOf" srcId="{4979F7B1-0E44-45BA-B8E0-2E5220DB44AE}" destId="{8A3DF4E2-9D53-4AAD-BD80-E6C2BE5C97BD}" srcOrd="0" destOrd="0" presId="urn:microsoft.com/office/officeart/2005/8/layout/list1"/>
    <dgm:cxn modelId="{093C0C17-3F59-4C5A-B423-8A44F1957DAB}" type="presParOf" srcId="{4979F7B1-0E44-45BA-B8E0-2E5220DB44AE}" destId="{699549A3-99A5-4F88-AA4C-5395858AD035}" srcOrd="1" destOrd="0" presId="urn:microsoft.com/office/officeart/2005/8/layout/list1"/>
    <dgm:cxn modelId="{C4037AF1-EC46-4643-8090-94408533B088}" type="presParOf" srcId="{DE173F7C-598E-4972-9301-5CD70B5EF78B}" destId="{893BDC7C-B86D-42E4-BB10-E393DEC4B633}" srcOrd="9" destOrd="0" presId="urn:microsoft.com/office/officeart/2005/8/layout/list1"/>
    <dgm:cxn modelId="{84BC720D-A59E-425A-A2E6-1EE2CADC4C3D}" type="presParOf" srcId="{DE173F7C-598E-4972-9301-5CD70B5EF78B}" destId="{6C18AFBF-DF98-4472-B89E-36EC29282C23}"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A52053-A2D8-4EFF-960F-E6843E67C78E}">
      <dsp:nvSpPr>
        <dsp:cNvPr id="0" name=""/>
        <dsp:cNvSpPr/>
      </dsp:nvSpPr>
      <dsp:spPr>
        <a:xfrm>
          <a:off x="3163448" y="2574685"/>
          <a:ext cx="1261947" cy="116801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b="1" kern="1200" dirty="0"/>
            <a:t>Protecting a lender’s expected recovery</a:t>
          </a:r>
        </a:p>
      </dsp:txBody>
      <dsp:txXfrm>
        <a:off x="3348256" y="2745737"/>
        <a:ext cx="892331" cy="825913"/>
      </dsp:txXfrm>
    </dsp:sp>
    <dsp:sp modelId="{3DD96808-3EE4-43B1-8C33-64FC0F57238C}">
      <dsp:nvSpPr>
        <dsp:cNvPr id="0" name=""/>
        <dsp:cNvSpPr/>
      </dsp:nvSpPr>
      <dsp:spPr>
        <a:xfrm rot="12400716">
          <a:off x="1347672" y="2229330"/>
          <a:ext cx="1894545" cy="351812"/>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32BB4554-A93F-46CF-8DF6-7575EF05DA17}">
      <dsp:nvSpPr>
        <dsp:cNvPr id="0" name=""/>
        <dsp:cNvSpPr/>
      </dsp:nvSpPr>
      <dsp:spPr>
        <a:xfrm>
          <a:off x="433736" y="1396243"/>
          <a:ext cx="2029568" cy="1167365"/>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488950">
            <a:lnSpc>
              <a:spcPct val="90000"/>
            </a:lnSpc>
            <a:spcBef>
              <a:spcPct val="0"/>
            </a:spcBef>
            <a:spcAft>
              <a:spcPct val="35000"/>
            </a:spcAft>
            <a:buNone/>
          </a:pPr>
          <a:r>
            <a:rPr lang="en-US" sz="1100" b="1" kern="1200" dirty="0"/>
            <a:t>Preventing loss of collateral and guarantees</a:t>
          </a:r>
        </a:p>
        <a:p>
          <a:pPr marL="0" lvl="0" indent="0" algn="ctr" defTabSz="488950">
            <a:lnSpc>
              <a:spcPct val="90000"/>
            </a:lnSpc>
            <a:spcBef>
              <a:spcPct val="0"/>
            </a:spcBef>
            <a:spcAft>
              <a:spcPct val="35000"/>
            </a:spcAft>
            <a:buNone/>
          </a:pPr>
          <a:endParaRPr lang="en-US" sz="1100" kern="1200" dirty="0"/>
        </a:p>
        <a:p>
          <a:pPr marL="0" lvl="0" indent="0" algn="ctr" defTabSz="488950">
            <a:lnSpc>
              <a:spcPct val="90000"/>
            </a:lnSpc>
            <a:spcBef>
              <a:spcPct val="0"/>
            </a:spcBef>
            <a:spcAft>
              <a:spcPct val="35000"/>
            </a:spcAft>
            <a:buNone/>
          </a:pPr>
          <a:r>
            <a:rPr lang="en-US" sz="1100" kern="1200" dirty="0"/>
            <a:t>Ensuring that the value of the credit support package is not diminished</a:t>
          </a:r>
        </a:p>
      </dsp:txBody>
      <dsp:txXfrm>
        <a:off x="467927" y="1430434"/>
        <a:ext cx="1961186" cy="1098983"/>
      </dsp:txXfrm>
    </dsp:sp>
    <dsp:sp modelId="{66379348-8D4D-47BC-841A-6C5E51EDABF9}">
      <dsp:nvSpPr>
        <dsp:cNvPr id="0" name=""/>
        <dsp:cNvSpPr/>
      </dsp:nvSpPr>
      <dsp:spPr>
        <a:xfrm rot="16185600">
          <a:off x="2903628" y="1433295"/>
          <a:ext cx="1768426" cy="308531"/>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2E45286A-5311-4476-93D8-41A6403DCC2C}">
      <dsp:nvSpPr>
        <dsp:cNvPr id="0" name=""/>
        <dsp:cNvSpPr/>
      </dsp:nvSpPr>
      <dsp:spPr>
        <a:xfrm>
          <a:off x="2660437" y="27851"/>
          <a:ext cx="2247401" cy="135100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488950">
            <a:lnSpc>
              <a:spcPct val="90000"/>
            </a:lnSpc>
            <a:spcBef>
              <a:spcPct val="0"/>
            </a:spcBef>
            <a:spcAft>
              <a:spcPct val="35000"/>
            </a:spcAft>
            <a:buNone/>
          </a:pPr>
          <a:r>
            <a:rPr lang="en-US" sz="1100" b="1" kern="1200" dirty="0"/>
            <a:t>Preserving payment and lien priority</a:t>
          </a:r>
        </a:p>
        <a:p>
          <a:pPr marL="0" lvl="0" indent="0" algn="ctr" defTabSz="488950">
            <a:lnSpc>
              <a:spcPct val="90000"/>
            </a:lnSpc>
            <a:spcBef>
              <a:spcPct val="0"/>
            </a:spcBef>
            <a:spcAft>
              <a:spcPct val="35000"/>
            </a:spcAft>
            <a:buNone/>
          </a:pPr>
          <a:endParaRPr lang="en-US" sz="1100" kern="1200" dirty="0"/>
        </a:p>
        <a:p>
          <a:pPr marL="0" lvl="0" indent="0" algn="ctr" defTabSz="488950">
            <a:lnSpc>
              <a:spcPct val="90000"/>
            </a:lnSpc>
            <a:spcBef>
              <a:spcPct val="0"/>
            </a:spcBef>
            <a:spcAft>
              <a:spcPct val="35000"/>
            </a:spcAft>
            <a:buNone/>
          </a:pPr>
          <a:r>
            <a:rPr lang="en-US" sz="1100" kern="1200" dirty="0"/>
            <a:t>Ensuring that the priority of the lender’s claim against the credit support package is not layered</a:t>
          </a:r>
        </a:p>
      </dsp:txBody>
      <dsp:txXfrm>
        <a:off x="2700007" y="67421"/>
        <a:ext cx="2168261" cy="1271867"/>
      </dsp:txXfrm>
    </dsp:sp>
    <dsp:sp modelId="{7559702F-B2CE-430E-9A4F-BDF7043EF0A3}">
      <dsp:nvSpPr>
        <dsp:cNvPr id="0" name=""/>
        <dsp:cNvSpPr/>
      </dsp:nvSpPr>
      <dsp:spPr>
        <a:xfrm rot="20034708">
          <a:off x="4354626" y="2256689"/>
          <a:ext cx="1853013" cy="348104"/>
        </a:xfrm>
        <a:prstGeom prst="lef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F184627F-1808-4E0D-866D-3915E2839463}">
      <dsp:nvSpPr>
        <dsp:cNvPr id="0" name=""/>
        <dsp:cNvSpPr/>
      </dsp:nvSpPr>
      <dsp:spPr>
        <a:xfrm>
          <a:off x="4991107" y="1263391"/>
          <a:ext cx="2244277" cy="1519829"/>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0955" tIns="20955" rIns="20955" bIns="20955" numCol="1" spcCol="1270" anchor="ctr" anchorCtr="0">
          <a:noAutofit/>
        </a:bodyPr>
        <a:lstStyle/>
        <a:p>
          <a:pPr marL="0" lvl="0" indent="0" algn="ctr" defTabSz="488950">
            <a:lnSpc>
              <a:spcPct val="90000"/>
            </a:lnSpc>
            <a:spcBef>
              <a:spcPct val="0"/>
            </a:spcBef>
            <a:spcAft>
              <a:spcPct val="35000"/>
            </a:spcAft>
            <a:buNone/>
          </a:pPr>
          <a:r>
            <a:rPr lang="en-US" sz="1100" b="1" kern="1200" dirty="0"/>
            <a:t>Limiting multiplier claims</a:t>
          </a:r>
        </a:p>
        <a:p>
          <a:pPr marL="0" lvl="0" indent="0" algn="ctr" defTabSz="488950">
            <a:lnSpc>
              <a:spcPct val="90000"/>
            </a:lnSpc>
            <a:spcBef>
              <a:spcPct val="0"/>
            </a:spcBef>
            <a:spcAft>
              <a:spcPct val="35000"/>
            </a:spcAft>
            <a:buNone/>
          </a:pPr>
          <a:endParaRPr lang="en-US" sz="1100" kern="1200" dirty="0"/>
        </a:p>
        <a:p>
          <a:pPr marL="0" lvl="0" indent="0" algn="ctr" defTabSz="488950">
            <a:lnSpc>
              <a:spcPct val="90000"/>
            </a:lnSpc>
            <a:spcBef>
              <a:spcPct val="0"/>
            </a:spcBef>
            <a:spcAft>
              <a:spcPct val="35000"/>
            </a:spcAft>
            <a:buNone/>
          </a:pPr>
          <a:r>
            <a:rPr lang="en-US" sz="1100" kern="1200" dirty="0"/>
            <a:t>Ensuring that other creditors do not obtain claims against the credit support package in excess of prescribed limits</a:t>
          </a:r>
        </a:p>
      </dsp:txBody>
      <dsp:txXfrm>
        <a:off x="5035621" y="1307905"/>
        <a:ext cx="2155249" cy="143080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19D92-5D58-4402-88AA-ADED1053DBBC}">
      <dsp:nvSpPr>
        <dsp:cNvPr id="0" name=""/>
        <dsp:cNvSpPr/>
      </dsp:nvSpPr>
      <dsp:spPr>
        <a:xfrm>
          <a:off x="0" y="209399"/>
          <a:ext cx="8348472" cy="16317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91592"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If </a:t>
          </a:r>
          <a:r>
            <a:rPr lang="en-US" sz="1050" kern="1200" dirty="0" err="1"/>
            <a:t>ShellCo</a:t>
          </a:r>
          <a:r>
            <a:rPr lang="en-US" sz="1050" kern="1200" dirty="0"/>
            <a:t> is to be a restricted subsidiary, is there capacity under the existing documents for a non-guarantor to incur new debt (general basket, foreign subsidiary basket, non-guarantor debt basket, ratio-based capacity)?</a:t>
          </a:r>
        </a:p>
        <a:p>
          <a:pPr marL="57150" lvl="1" indent="-57150" algn="l" defTabSz="466725">
            <a:lnSpc>
              <a:spcPct val="90000"/>
            </a:lnSpc>
            <a:spcBef>
              <a:spcPct val="0"/>
            </a:spcBef>
            <a:spcAft>
              <a:spcPts val="800"/>
            </a:spcAft>
            <a:buChar char="•"/>
          </a:pPr>
          <a:r>
            <a:rPr lang="en-US" sz="1050" kern="1200" dirty="0"/>
            <a:t>Is there capacity under the existing documents for restricted group members to guarantee the new debt (general basket, ratio-based capacity, intercompany guarantee basket)?</a:t>
          </a:r>
        </a:p>
        <a:p>
          <a:pPr marL="57150" lvl="1" indent="-57150" algn="l" defTabSz="466725">
            <a:lnSpc>
              <a:spcPct val="90000"/>
            </a:lnSpc>
            <a:spcBef>
              <a:spcPct val="0"/>
            </a:spcBef>
            <a:spcAft>
              <a:spcPts val="800"/>
            </a:spcAft>
            <a:buChar char="•"/>
          </a:pPr>
          <a:r>
            <a:rPr lang="en-US" sz="1050" kern="1200" dirty="0"/>
            <a:t>Is there capacity under the existing documents for </a:t>
          </a:r>
          <a:r>
            <a:rPr lang="en-US" sz="1050" kern="1200" dirty="0" err="1"/>
            <a:t>ShellCo’s</a:t>
          </a:r>
          <a:r>
            <a:rPr lang="en-US" sz="1050" kern="1200" dirty="0"/>
            <a:t> parent to borrow the intercompany loan (general basket, ratio-based capacity)?</a:t>
          </a:r>
        </a:p>
        <a:p>
          <a:pPr marL="57150" lvl="1" indent="-57150" algn="l" defTabSz="466725">
            <a:lnSpc>
              <a:spcPct val="90000"/>
            </a:lnSpc>
            <a:spcBef>
              <a:spcPct val="0"/>
            </a:spcBef>
            <a:spcAft>
              <a:spcPts val="800"/>
            </a:spcAft>
            <a:buChar char="•"/>
          </a:pPr>
          <a:r>
            <a:rPr lang="en-US" sz="1050" kern="1200" dirty="0"/>
            <a:t>Is there investment capacity for the restricted subsidiaries to guarantee the new debt?</a:t>
          </a:r>
        </a:p>
      </dsp:txBody>
      <dsp:txXfrm>
        <a:off x="0" y="209399"/>
        <a:ext cx="8348472" cy="1631700"/>
      </dsp:txXfrm>
    </dsp:sp>
    <dsp:sp modelId="{39622FD0-1547-4A6E-8980-1A852AD70D21}">
      <dsp:nvSpPr>
        <dsp:cNvPr id="0" name=""/>
        <dsp:cNvSpPr/>
      </dsp:nvSpPr>
      <dsp:spPr>
        <a:xfrm>
          <a:off x="417423" y="2759"/>
          <a:ext cx="5843930" cy="4132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Debt, lien and investment covenants</a:t>
          </a:r>
        </a:p>
      </dsp:txBody>
      <dsp:txXfrm>
        <a:off x="437598" y="22934"/>
        <a:ext cx="5803580" cy="372929"/>
      </dsp:txXfrm>
    </dsp:sp>
    <dsp:sp modelId="{A2B5A31C-8F9B-4437-9E1D-2F9213896FC1}">
      <dsp:nvSpPr>
        <dsp:cNvPr id="0" name=""/>
        <dsp:cNvSpPr/>
      </dsp:nvSpPr>
      <dsp:spPr>
        <a:xfrm>
          <a:off x="0" y="2123340"/>
          <a:ext cx="8348472" cy="14552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91592"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In order to prevent a pari-plus transaction, lenders should consider the categories of excluded subsidiaries and collateral and whether any such excluded subsidiary or collateral has significant value such that it could provide credit support for new indebtedness in the future.</a:t>
          </a:r>
        </a:p>
        <a:p>
          <a:pPr marL="57150" lvl="1" indent="-57150" algn="l" defTabSz="466725">
            <a:lnSpc>
              <a:spcPct val="90000"/>
            </a:lnSpc>
            <a:spcBef>
              <a:spcPct val="0"/>
            </a:spcBef>
            <a:spcAft>
              <a:spcPts val="800"/>
            </a:spcAft>
            <a:buChar char="•"/>
          </a:pPr>
          <a:r>
            <a:rPr lang="en-US" sz="1050" kern="1200" dirty="0"/>
            <a:t> For example, foreign subsidiaries / collateral are often excluded because of the time and expense that is required to obtain foreign guarantees and perfect a security interest in foreign collateral, but if a significant portion of the borrower’s business is conducted or located outside of the U.S., excluding foreign subsidiaries /collateral could present the borrower with the opportunity to engage in a pari-plus transaction.</a:t>
          </a:r>
        </a:p>
      </dsp:txBody>
      <dsp:txXfrm>
        <a:off x="0" y="2123340"/>
        <a:ext cx="8348472" cy="1455299"/>
      </dsp:txXfrm>
    </dsp:sp>
    <dsp:sp modelId="{7AB8FB76-E9D2-4FDC-8726-FB8A72D82CBB}">
      <dsp:nvSpPr>
        <dsp:cNvPr id="0" name=""/>
        <dsp:cNvSpPr/>
      </dsp:nvSpPr>
      <dsp:spPr>
        <a:xfrm>
          <a:off x="417423" y="1916700"/>
          <a:ext cx="5843930" cy="41327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Excluded subsidiaries / collateral</a:t>
          </a:r>
        </a:p>
      </dsp:txBody>
      <dsp:txXfrm>
        <a:off x="437598" y="1936875"/>
        <a:ext cx="5803580" cy="37292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19D92-5D58-4402-88AA-ADED1053DBBC}">
      <dsp:nvSpPr>
        <dsp:cNvPr id="0" name=""/>
        <dsp:cNvSpPr/>
      </dsp:nvSpPr>
      <dsp:spPr>
        <a:xfrm>
          <a:off x="0" y="192592"/>
          <a:ext cx="8348472" cy="22522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In the Wesco / Incora transaction (2022), the company had two series of secured notes outstanding, due 2024 and 2026. </a:t>
          </a:r>
        </a:p>
        <a:p>
          <a:pPr marL="57150" lvl="1" indent="-57150" algn="l" defTabSz="466725">
            <a:lnSpc>
              <a:spcPct val="90000"/>
            </a:lnSpc>
            <a:spcBef>
              <a:spcPct val="0"/>
            </a:spcBef>
            <a:spcAft>
              <a:spcPts val="800"/>
            </a:spcAft>
            <a:buChar char="•"/>
          </a:pPr>
          <a:r>
            <a:rPr lang="en-US" sz="1050" kern="1200" dirty="0"/>
            <a:t>The company entered into an LME with a group of noteholders that held a supermajority position in the 2024 secured notes and a majority, but not a supermajority, in the 2026 secured notes. </a:t>
          </a:r>
        </a:p>
        <a:p>
          <a:pPr marL="301752" lvl="1" indent="-57150" algn="l" defTabSz="466725">
            <a:lnSpc>
              <a:spcPct val="90000"/>
            </a:lnSpc>
            <a:spcBef>
              <a:spcPct val="0"/>
            </a:spcBef>
            <a:spcAft>
              <a:spcPts val="800"/>
            </a:spcAft>
            <a:buChar char="•"/>
          </a:pPr>
          <a:r>
            <a:rPr lang="en-US" sz="1050" kern="1200" dirty="0"/>
            <a:t>The company amended the 2026 indenture, with majority consent, to allow the company to issue additional 2026 secured notes.</a:t>
          </a:r>
        </a:p>
        <a:p>
          <a:pPr marL="301752" lvl="2" indent="-57150" algn="l" defTabSz="466725">
            <a:lnSpc>
              <a:spcPct val="90000"/>
            </a:lnSpc>
            <a:spcBef>
              <a:spcPct val="0"/>
            </a:spcBef>
            <a:spcAft>
              <a:spcPts val="800"/>
            </a:spcAft>
            <a:buChar char="•"/>
          </a:pPr>
          <a:r>
            <a:rPr lang="en-US" sz="1050" kern="1200" dirty="0"/>
            <a:t>The company issued new 2026 notes to the participating noteholders, thereby giving them a supermajority position.</a:t>
          </a:r>
        </a:p>
        <a:p>
          <a:pPr marL="301752" lvl="2" indent="-57150" algn="l" defTabSz="466725">
            <a:lnSpc>
              <a:spcPct val="90000"/>
            </a:lnSpc>
            <a:spcBef>
              <a:spcPct val="0"/>
            </a:spcBef>
            <a:spcAft>
              <a:spcPts val="800"/>
            </a:spcAft>
            <a:buChar char="•"/>
          </a:pPr>
          <a:r>
            <a:rPr lang="en-US" sz="1050" kern="1200" dirty="0"/>
            <a:t>With supermajority consent, the company released the liens and stripped the covenants of the original 2024 and 2026 indentures and exchanged the participating noteholders’ 2024 and 2026 notes for new first lien secured notes.</a:t>
          </a:r>
        </a:p>
        <a:p>
          <a:pPr marL="57150" lvl="1" indent="-57150" algn="l" defTabSz="466725">
            <a:lnSpc>
              <a:spcPct val="90000"/>
            </a:lnSpc>
            <a:spcBef>
              <a:spcPct val="0"/>
            </a:spcBef>
            <a:spcAft>
              <a:spcPts val="800"/>
            </a:spcAft>
            <a:buChar char="•"/>
          </a:pPr>
          <a:r>
            <a:rPr lang="en-US" sz="1050" kern="1200" dirty="0"/>
            <a:t>The company also exchanged certain unsecured 2027 notes held by a group of noteholders (including its sponsor Platinum) for new 1.25 lien notes which were also secured by the collateral that had previously secured the existing notes.</a:t>
          </a:r>
        </a:p>
      </dsp:txBody>
      <dsp:txXfrm>
        <a:off x="0" y="192592"/>
        <a:ext cx="8348472" cy="2252250"/>
      </dsp:txXfrm>
    </dsp:sp>
    <dsp:sp modelId="{39622FD0-1547-4A6E-8980-1A852AD70D21}">
      <dsp:nvSpPr>
        <dsp:cNvPr id="0" name=""/>
        <dsp:cNvSpPr/>
      </dsp:nvSpPr>
      <dsp:spPr>
        <a:xfrm>
          <a:off x="417423" y="17523"/>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Background</a:t>
          </a:r>
        </a:p>
      </dsp:txBody>
      <dsp:txXfrm>
        <a:off x="436157" y="36257"/>
        <a:ext cx="5806462" cy="346292"/>
      </dsp:txXfrm>
    </dsp:sp>
    <dsp:sp modelId="{A2B5A31C-8F9B-4437-9E1D-2F9213896FC1}">
      <dsp:nvSpPr>
        <dsp:cNvPr id="0" name=""/>
        <dsp:cNvSpPr/>
      </dsp:nvSpPr>
      <dsp:spPr>
        <a:xfrm>
          <a:off x="0" y="2723733"/>
          <a:ext cx="8348472" cy="6244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The Incora blocker typically refers to a provision that restricts the company from amending the debt documentation to permit the incurrence of additional indebtedness for the purpose of achieving a required voting threshold.</a:t>
          </a:r>
        </a:p>
      </dsp:txBody>
      <dsp:txXfrm>
        <a:off x="0" y="2723733"/>
        <a:ext cx="8348472" cy="624487"/>
      </dsp:txXfrm>
    </dsp:sp>
    <dsp:sp modelId="{7AB8FB76-E9D2-4FDC-8726-FB8A72D82CBB}">
      <dsp:nvSpPr>
        <dsp:cNvPr id="0" name=""/>
        <dsp:cNvSpPr/>
      </dsp:nvSpPr>
      <dsp:spPr>
        <a:xfrm>
          <a:off x="417423" y="2531853"/>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What is the Incora blocker?</a:t>
          </a:r>
        </a:p>
      </dsp:txBody>
      <dsp:txXfrm>
        <a:off x="436157" y="2550587"/>
        <a:ext cx="5806462" cy="346292"/>
      </dsp:txXfrm>
    </dsp:sp>
    <dsp:sp modelId="{6C18AFBF-DF98-4472-B89E-36EC29282C23}">
      <dsp:nvSpPr>
        <dsp:cNvPr id="0" name=""/>
        <dsp:cNvSpPr/>
      </dsp:nvSpPr>
      <dsp:spPr>
        <a:xfrm>
          <a:off x="0" y="3610301"/>
          <a:ext cx="8348472" cy="124897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“Purpose” vs. “primary purpose” of achieving the required voting threshold</a:t>
          </a:r>
        </a:p>
        <a:p>
          <a:pPr marL="57150" lvl="1" indent="-57150" algn="l" defTabSz="466725">
            <a:lnSpc>
              <a:spcPct val="90000"/>
            </a:lnSpc>
            <a:spcBef>
              <a:spcPct val="0"/>
            </a:spcBef>
            <a:spcAft>
              <a:spcPts val="800"/>
            </a:spcAft>
            <a:buChar char="•"/>
          </a:pPr>
          <a:r>
            <a:rPr lang="en-US" sz="1050" kern="1200" dirty="0"/>
            <a:t>In addition to the “purpose” language, a prohibition on permitting the incurrence of additional indebtedness that “has the effect of” achieving the required voting threshold</a:t>
          </a:r>
        </a:p>
        <a:p>
          <a:pPr marL="57150" lvl="1" indent="-57150" algn="l" defTabSz="466725">
            <a:lnSpc>
              <a:spcPct val="90000"/>
            </a:lnSpc>
            <a:spcBef>
              <a:spcPct val="0"/>
            </a:spcBef>
            <a:spcAft>
              <a:spcPts val="800"/>
            </a:spcAft>
            <a:buChar char="•"/>
          </a:pPr>
          <a:r>
            <a:rPr lang="en-US" sz="1050" kern="1200" dirty="0"/>
            <a:t>Including additional conditions that must be satisfied (e.g., the additional indebtedness is not provided by an affiliate of the borrower, the transaction is for a bona fide business purpose)</a:t>
          </a:r>
        </a:p>
      </dsp:txBody>
      <dsp:txXfrm>
        <a:off x="0" y="3610301"/>
        <a:ext cx="8348472" cy="1248975"/>
      </dsp:txXfrm>
    </dsp:sp>
    <dsp:sp modelId="{699549A3-99A5-4F88-AA4C-5395858AD035}">
      <dsp:nvSpPr>
        <dsp:cNvPr id="0" name=""/>
        <dsp:cNvSpPr/>
      </dsp:nvSpPr>
      <dsp:spPr>
        <a:xfrm>
          <a:off x="417423" y="3418421"/>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Variations / negotiation points</a:t>
          </a:r>
        </a:p>
      </dsp:txBody>
      <dsp:txXfrm>
        <a:off x="436157" y="3437155"/>
        <a:ext cx="5806462" cy="34629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19D92-5D58-4402-88AA-ADED1053DBBC}">
      <dsp:nvSpPr>
        <dsp:cNvPr id="0" name=""/>
        <dsp:cNvSpPr/>
      </dsp:nvSpPr>
      <dsp:spPr>
        <a:xfrm>
          <a:off x="0" y="228600"/>
          <a:ext cx="8348472" cy="6244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In response to continuously evolving LME structures, some lenders are beginning to use “omni blockers” in an attempt to prevent LMEs more broadly and comprehensively.</a:t>
          </a:r>
        </a:p>
      </dsp:txBody>
      <dsp:txXfrm>
        <a:off x="0" y="228600"/>
        <a:ext cx="8348472" cy="624487"/>
      </dsp:txXfrm>
    </dsp:sp>
    <dsp:sp modelId="{39622FD0-1547-4A6E-8980-1A852AD70D21}">
      <dsp:nvSpPr>
        <dsp:cNvPr id="0" name=""/>
        <dsp:cNvSpPr/>
      </dsp:nvSpPr>
      <dsp:spPr>
        <a:xfrm>
          <a:off x="417423" y="30723"/>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Background</a:t>
          </a:r>
        </a:p>
      </dsp:txBody>
      <dsp:txXfrm>
        <a:off x="436157" y="49457"/>
        <a:ext cx="5806462" cy="346292"/>
      </dsp:txXfrm>
    </dsp:sp>
    <dsp:sp modelId="{A2B5A31C-8F9B-4437-9E1D-2F9213896FC1}">
      <dsp:nvSpPr>
        <dsp:cNvPr id="0" name=""/>
        <dsp:cNvSpPr/>
      </dsp:nvSpPr>
      <dsp:spPr>
        <a:xfrm>
          <a:off x="0" y="1109171"/>
          <a:ext cx="8348472" cy="75757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An “omni blocker” typically refers to a negative covenant prohibiting the borrower from entering into a “Liability Management Transaction” and may sometimes include a carveout for any such transaction that is offered to the existing lenders on a pro rata basis.</a:t>
          </a:r>
        </a:p>
      </dsp:txBody>
      <dsp:txXfrm>
        <a:off x="0" y="1109171"/>
        <a:ext cx="8348472" cy="757574"/>
      </dsp:txXfrm>
    </dsp:sp>
    <dsp:sp modelId="{7AB8FB76-E9D2-4FDC-8726-FB8A72D82CBB}">
      <dsp:nvSpPr>
        <dsp:cNvPr id="0" name=""/>
        <dsp:cNvSpPr/>
      </dsp:nvSpPr>
      <dsp:spPr>
        <a:xfrm>
          <a:off x="417423" y="917291"/>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What is an “omni blocker”?</a:t>
          </a:r>
        </a:p>
      </dsp:txBody>
      <dsp:txXfrm>
        <a:off x="436157" y="936025"/>
        <a:ext cx="5806462" cy="346292"/>
      </dsp:txXfrm>
    </dsp:sp>
    <dsp:sp modelId="{6C18AFBF-DF98-4472-B89E-36EC29282C23}">
      <dsp:nvSpPr>
        <dsp:cNvPr id="0" name=""/>
        <dsp:cNvSpPr/>
      </dsp:nvSpPr>
      <dsp:spPr>
        <a:xfrm>
          <a:off x="0" y="2128826"/>
          <a:ext cx="8348472" cy="12694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The strength of an “omni blocker” is dependent on how broadly the term “Liability Management Transaction” is defined. If defined broadly, the term could include drop-down transactions, up-tiering transactions and double-dip transactions.</a:t>
          </a:r>
        </a:p>
        <a:p>
          <a:pPr marL="57150" lvl="1" indent="-57150" algn="l" defTabSz="466725">
            <a:lnSpc>
              <a:spcPct val="90000"/>
            </a:lnSpc>
            <a:spcBef>
              <a:spcPct val="0"/>
            </a:spcBef>
            <a:spcAft>
              <a:spcPts val="800"/>
            </a:spcAft>
            <a:buChar char="•"/>
          </a:pPr>
          <a:r>
            <a:rPr lang="en-US" sz="1050" kern="1200" dirty="0"/>
            <a:t>In conjunction with or instead of having a dedicated negative covenant prohibiting “Liability Management Transactions”, the use of certain baskets in the existing debt, lien, investment and asset sale covenants and/or the designation of unrestricted subsidiaries may be conditioned on having a bona fide business purpose and not being for the purpose of effectuating a “Liability Management Transaction”.</a:t>
          </a:r>
        </a:p>
      </dsp:txBody>
      <dsp:txXfrm>
        <a:off x="0" y="2128826"/>
        <a:ext cx="8348472" cy="1269450"/>
      </dsp:txXfrm>
    </dsp:sp>
    <dsp:sp modelId="{699549A3-99A5-4F88-AA4C-5395858AD035}">
      <dsp:nvSpPr>
        <dsp:cNvPr id="0" name=""/>
        <dsp:cNvSpPr/>
      </dsp:nvSpPr>
      <dsp:spPr>
        <a:xfrm>
          <a:off x="417423" y="1936946"/>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Variations / negotiation points</a:t>
          </a:r>
        </a:p>
      </dsp:txBody>
      <dsp:txXfrm>
        <a:off x="436157" y="1955680"/>
        <a:ext cx="5806462" cy="3462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19D92-5D58-4402-88AA-ADED1053DBBC}">
      <dsp:nvSpPr>
        <dsp:cNvPr id="0" name=""/>
        <dsp:cNvSpPr/>
      </dsp:nvSpPr>
      <dsp:spPr>
        <a:xfrm>
          <a:off x="0" y="207191"/>
          <a:ext cx="8348472" cy="16379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In the J. Crew transaction (2017), the borrower moved ~$</a:t>
          </a:r>
          <a:r>
            <a:rPr lang="en-US" sz="1050" kern="1200" dirty="0" err="1"/>
            <a:t>250m</a:t>
          </a:r>
          <a:r>
            <a:rPr lang="en-US" sz="1050" kern="1200" dirty="0"/>
            <a:t> of IP assets from a guarantor to a non-guarantor restricted subsidiary using a combination of investment baskets and then moved those assets from the non-guarantor restricted subsidiary to an unrestricted subsidiary using a basket that permitted unlimited investments by a non-guarantor into an unrestricted subsidiary if financed with the proceeds from other investments. </a:t>
          </a:r>
        </a:p>
        <a:p>
          <a:pPr marL="57150" lvl="1" indent="-57150" algn="l" defTabSz="466725">
            <a:lnSpc>
              <a:spcPct val="90000"/>
            </a:lnSpc>
            <a:spcBef>
              <a:spcPct val="0"/>
            </a:spcBef>
            <a:spcAft>
              <a:spcPts val="800"/>
            </a:spcAft>
            <a:buChar char="•"/>
          </a:pPr>
          <a:r>
            <a:rPr lang="en-US" sz="1050" kern="1200" dirty="0"/>
            <a:t>The assets were then used to collateralize notes of the unrestricted subsidiary, and those notes were offered in exchange for unsecured holdco PIK notes with an impending maturity. </a:t>
          </a:r>
        </a:p>
        <a:p>
          <a:pPr marL="57150" lvl="1" indent="-57150" algn="l" defTabSz="466725">
            <a:lnSpc>
              <a:spcPct val="90000"/>
            </a:lnSpc>
            <a:spcBef>
              <a:spcPct val="0"/>
            </a:spcBef>
            <a:spcAft>
              <a:spcPts val="800"/>
            </a:spcAft>
            <a:buChar char="•"/>
          </a:pPr>
          <a:r>
            <a:rPr lang="en-US" sz="1050" kern="1200" dirty="0"/>
            <a:t>This resulted in structurally junior obligations (the holdco PIK notes) being swapped for new obligations that were senior to the existing term loans with respect to the transferred IP assets.</a:t>
          </a:r>
        </a:p>
      </dsp:txBody>
      <dsp:txXfrm>
        <a:off x="0" y="207191"/>
        <a:ext cx="8348472" cy="1637999"/>
      </dsp:txXfrm>
    </dsp:sp>
    <dsp:sp modelId="{39622FD0-1547-4A6E-8980-1A852AD70D21}">
      <dsp:nvSpPr>
        <dsp:cNvPr id="0" name=""/>
        <dsp:cNvSpPr/>
      </dsp:nvSpPr>
      <dsp:spPr>
        <a:xfrm>
          <a:off x="417423" y="15311"/>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77850">
            <a:lnSpc>
              <a:spcPct val="90000"/>
            </a:lnSpc>
            <a:spcBef>
              <a:spcPct val="0"/>
            </a:spcBef>
            <a:spcAft>
              <a:spcPct val="35000"/>
            </a:spcAft>
            <a:buNone/>
          </a:pPr>
          <a:r>
            <a:rPr lang="en-US" sz="1300" b="1" kern="1200" dirty="0"/>
            <a:t>Background</a:t>
          </a:r>
        </a:p>
      </dsp:txBody>
      <dsp:txXfrm>
        <a:off x="436157" y="34045"/>
        <a:ext cx="5806462" cy="346292"/>
      </dsp:txXfrm>
    </dsp:sp>
    <dsp:sp modelId="{A2B5A31C-8F9B-4437-9E1D-2F9213896FC1}">
      <dsp:nvSpPr>
        <dsp:cNvPr id="0" name=""/>
        <dsp:cNvSpPr/>
      </dsp:nvSpPr>
      <dsp:spPr>
        <a:xfrm>
          <a:off x="0" y="2107271"/>
          <a:ext cx="8348472" cy="6244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ct val="15000"/>
            </a:spcAft>
            <a:buChar char="•"/>
          </a:pPr>
          <a:r>
            <a:rPr lang="en-US" sz="1050" kern="1200" dirty="0"/>
            <a:t>A basic formulation of the J. Crew blocker prohibits the borrower from transferring material intellectual property to an unrestricted subsidiary. </a:t>
          </a:r>
        </a:p>
      </dsp:txBody>
      <dsp:txXfrm>
        <a:off x="0" y="2107271"/>
        <a:ext cx="8348472" cy="624487"/>
      </dsp:txXfrm>
    </dsp:sp>
    <dsp:sp modelId="{7AB8FB76-E9D2-4FDC-8726-FB8A72D82CBB}">
      <dsp:nvSpPr>
        <dsp:cNvPr id="0" name=""/>
        <dsp:cNvSpPr/>
      </dsp:nvSpPr>
      <dsp:spPr>
        <a:xfrm>
          <a:off x="417423" y="1915391"/>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77850">
            <a:lnSpc>
              <a:spcPct val="90000"/>
            </a:lnSpc>
            <a:spcBef>
              <a:spcPct val="0"/>
            </a:spcBef>
            <a:spcAft>
              <a:spcPct val="35000"/>
            </a:spcAft>
            <a:buNone/>
          </a:pPr>
          <a:r>
            <a:rPr lang="en-US" sz="1300" b="1" kern="1200" dirty="0"/>
            <a:t>What is the J. Crew blocker?</a:t>
          </a:r>
        </a:p>
      </dsp:txBody>
      <dsp:txXfrm>
        <a:off x="436157" y="1934125"/>
        <a:ext cx="5806462" cy="346292"/>
      </dsp:txXfrm>
    </dsp:sp>
    <dsp:sp modelId="{6C18AFBF-DF98-4472-B89E-36EC29282C23}">
      <dsp:nvSpPr>
        <dsp:cNvPr id="0" name=""/>
        <dsp:cNvSpPr/>
      </dsp:nvSpPr>
      <dsp:spPr>
        <a:xfrm>
          <a:off x="0" y="2993838"/>
          <a:ext cx="8348472" cy="11056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Covering all potential methods of transfer (e.g., selling, investing, disposing, dividending or exclusively licensing)</a:t>
          </a:r>
        </a:p>
        <a:p>
          <a:pPr marL="57150" lvl="1" indent="-57150" algn="l" defTabSz="466725">
            <a:lnSpc>
              <a:spcPct val="90000"/>
            </a:lnSpc>
            <a:spcBef>
              <a:spcPct val="0"/>
            </a:spcBef>
            <a:spcAft>
              <a:spcPts val="800"/>
            </a:spcAft>
            <a:buChar char="•"/>
          </a:pPr>
          <a:r>
            <a:rPr lang="en-US" sz="1050" kern="1200" dirty="0"/>
            <a:t>Covering transfers by the borrower and all restricted subsidiaries (vs. just loan parties)</a:t>
          </a:r>
        </a:p>
        <a:p>
          <a:pPr marL="57150" lvl="1" indent="-57150" algn="l" defTabSz="466725">
            <a:lnSpc>
              <a:spcPct val="90000"/>
            </a:lnSpc>
            <a:spcBef>
              <a:spcPct val="0"/>
            </a:spcBef>
            <a:spcAft>
              <a:spcPts val="800"/>
            </a:spcAft>
            <a:buChar char="•"/>
          </a:pPr>
          <a:r>
            <a:rPr lang="en-US" sz="1050" kern="1200" dirty="0"/>
            <a:t>Including a designation prong in addition to the transfer prong – i.e., borrower is prohibited from designating a subsidiary as an unrestricted subsidiary if it owns or licenses (on an exclusive basis) material intellectual property</a:t>
          </a:r>
        </a:p>
      </dsp:txBody>
      <dsp:txXfrm>
        <a:off x="0" y="2993838"/>
        <a:ext cx="8348472" cy="1105650"/>
      </dsp:txXfrm>
    </dsp:sp>
    <dsp:sp modelId="{699549A3-99A5-4F88-AA4C-5395858AD035}">
      <dsp:nvSpPr>
        <dsp:cNvPr id="0" name=""/>
        <dsp:cNvSpPr/>
      </dsp:nvSpPr>
      <dsp:spPr>
        <a:xfrm>
          <a:off x="417423" y="2801958"/>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77850">
            <a:lnSpc>
              <a:spcPct val="90000"/>
            </a:lnSpc>
            <a:spcBef>
              <a:spcPct val="0"/>
            </a:spcBef>
            <a:spcAft>
              <a:spcPct val="35000"/>
            </a:spcAft>
            <a:buNone/>
          </a:pPr>
          <a:r>
            <a:rPr lang="en-US" sz="1300" b="1" kern="1200" dirty="0"/>
            <a:t>Potential loopholes that should be addressed</a:t>
          </a:r>
        </a:p>
      </dsp:txBody>
      <dsp:txXfrm>
        <a:off x="436157" y="2820692"/>
        <a:ext cx="5806462" cy="3462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19D92-5D58-4402-88AA-ADED1053DBBC}">
      <dsp:nvSpPr>
        <dsp:cNvPr id="0" name=""/>
        <dsp:cNvSpPr/>
      </dsp:nvSpPr>
      <dsp:spPr>
        <a:xfrm>
          <a:off x="0" y="204600"/>
          <a:ext cx="8348472" cy="15119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49936"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In the Pluralsight transaction (2024), the borrower transferred IP assets to a non-guarantor restricted subsidiary, and then the sponsor made an investment in such entity. </a:t>
          </a:r>
        </a:p>
        <a:p>
          <a:pPr marL="57150" lvl="1" indent="-57150" algn="l" defTabSz="466725">
            <a:lnSpc>
              <a:spcPct val="90000"/>
            </a:lnSpc>
            <a:spcBef>
              <a:spcPct val="0"/>
            </a:spcBef>
            <a:spcAft>
              <a:spcPts val="800"/>
            </a:spcAft>
            <a:buChar char="•"/>
          </a:pPr>
          <a:r>
            <a:rPr lang="en-US" sz="1050" kern="1200" dirty="0"/>
            <a:t>The proceeds from the investment were used to pay a dividend to the borrower, which allowed the borrower to meet an upcoming interest payment on its existing debt. </a:t>
          </a:r>
        </a:p>
        <a:p>
          <a:pPr marL="57150" lvl="1" indent="-57150" algn="l" defTabSz="466725">
            <a:lnSpc>
              <a:spcPct val="90000"/>
            </a:lnSpc>
            <a:spcBef>
              <a:spcPct val="0"/>
            </a:spcBef>
            <a:spcAft>
              <a:spcPts val="800"/>
            </a:spcAft>
            <a:buChar char="•"/>
          </a:pPr>
          <a:r>
            <a:rPr lang="en-US" sz="1050" kern="1200" dirty="0"/>
            <a:t>The transfer of the IP assets to the non-guarantor restricted subsidiary effectuated a release of the liens held by the borrower’s existing lenders, resulting in the sponsor having a claim on such IP assets that was structurally senior to the claim of the existing lenders.</a:t>
          </a:r>
        </a:p>
      </dsp:txBody>
      <dsp:txXfrm>
        <a:off x="0" y="204600"/>
        <a:ext cx="8348472" cy="1511999"/>
      </dsp:txXfrm>
    </dsp:sp>
    <dsp:sp modelId="{39622FD0-1547-4A6E-8980-1A852AD70D21}">
      <dsp:nvSpPr>
        <dsp:cNvPr id="0" name=""/>
        <dsp:cNvSpPr/>
      </dsp:nvSpPr>
      <dsp:spPr>
        <a:xfrm>
          <a:off x="417423" y="27480"/>
          <a:ext cx="5843930" cy="3542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Background</a:t>
          </a:r>
        </a:p>
      </dsp:txBody>
      <dsp:txXfrm>
        <a:off x="434716" y="44773"/>
        <a:ext cx="5809344" cy="319654"/>
      </dsp:txXfrm>
    </dsp:sp>
    <dsp:sp modelId="{A2B5A31C-8F9B-4437-9E1D-2F9213896FC1}">
      <dsp:nvSpPr>
        <dsp:cNvPr id="0" name=""/>
        <dsp:cNvSpPr/>
      </dsp:nvSpPr>
      <dsp:spPr>
        <a:xfrm>
          <a:off x="0" y="1958520"/>
          <a:ext cx="8348472" cy="6047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49936" rIns="647934" bIns="78232" numCol="1" spcCol="1270" anchor="t" anchorCtr="0">
          <a:noAutofit/>
        </a:bodyPr>
        <a:lstStyle/>
        <a:p>
          <a:pPr marL="57150" lvl="1" indent="-57150" algn="l" defTabSz="466725">
            <a:lnSpc>
              <a:spcPct val="90000"/>
            </a:lnSpc>
            <a:spcBef>
              <a:spcPct val="0"/>
            </a:spcBef>
            <a:spcAft>
              <a:spcPct val="15000"/>
            </a:spcAft>
            <a:buChar char="•"/>
          </a:pPr>
          <a:r>
            <a:rPr lang="en-US" sz="1050" kern="1200" dirty="0"/>
            <a:t>The Pluralsight blocker refers to enhancing the J. Crew blocker to restrict the transfer of material IP / assets to unrestricted subsidiaries and non-guarantor restricted subsidiaries (vs. only unrestricted subsidiaries).</a:t>
          </a:r>
        </a:p>
      </dsp:txBody>
      <dsp:txXfrm>
        <a:off x="0" y="1958520"/>
        <a:ext cx="8348472" cy="604799"/>
      </dsp:txXfrm>
    </dsp:sp>
    <dsp:sp modelId="{7AB8FB76-E9D2-4FDC-8726-FB8A72D82CBB}">
      <dsp:nvSpPr>
        <dsp:cNvPr id="0" name=""/>
        <dsp:cNvSpPr/>
      </dsp:nvSpPr>
      <dsp:spPr>
        <a:xfrm>
          <a:off x="417423" y="1781400"/>
          <a:ext cx="5843930" cy="3542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Pluralsight blocker: J. Crew +</a:t>
          </a:r>
        </a:p>
      </dsp:txBody>
      <dsp:txXfrm>
        <a:off x="434716" y="1798693"/>
        <a:ext cx="5809344" cy="3196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19D92-5D58-4402-88AA-ADED1053DBBC}">
      <dsp:nvSpPr>
        <dsp:cNvPr id="0" name=""/>
        <dsp:cNvSpPr/>
      </dsp:nvSpPr>
      <dsp:spPr>
        <a:xfrm>
          <a:off x="0" y="248790"/>
          <a:ext cx="8348472" cy="12095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49936"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In the Envision transaction (2022), the borrower combined a drop-down transaction with an up-tiering transaction. </a:t>
          </a:r>
        </a:p>
        <a:p>
          <a:pPr marL="57150" lvl="1" indent="-57150" algn="l" defTabSz="466725">
            <a:lnSpc>
              <a:spcPct val="90000"/>
            </a:lnSpc>
            <a:spcBef>
              <a:spcPct val="0"/>
            </a:spcBef>
            <a:spcAft>
              <a:spcPts val="800"/>
            </a:spcAft>
            <a:buChar char="•"/>
          </a:pPr>
          <a:r>
            <a:rPr lang="en-US" sz="1050" kern="1200" dirty="0"/>
            <a:t>The borrower used investment capacity to designate a subsidiary holding 83% of its profitable </a:t>
          </a:r>
          <a:r>
            <a:rPr lang="en-US" sz="1050" kern="1200" dirty="0" err="1"/>
            <a:t>AmSurg</a:t>
          </a:r>
          <a:r>
            <a:rPr lang="en-US" sz="1050" kern="1200" dirty="0"/>
            <a:t> business as an unrestricted subsidiary and then used that unrestricted subsidiary to incur $2.6 billion of first and second lien secured debt. </a:t>
          </a:r>
        </a:p>
        <a:p>
          <a:pPr marL="57150" lvl="1" indent="-57150" algn="l" defTabSz="466725">
            <a:lnSpc>
              <a:spcPct val="90000"/>
            </a:lnSpc>
            <a:spcBef>
              <a:spcPct val="0"/>
            </a:spcBef>
            <a:spcAft>
              <a:spcPts val="800"/>
            </a:spcAft>
            <a:buChar char="•"/>
          </a:pPr>
          <a:r>
            <a:rPr lang="en-US" sz="1050" kern="1200" dirty="0"/>
            <a:t>In connection with such debt incurrence, the borrower negotiated exchange transactions with a group of existing lenders and created three priming tranches of debt.</a:t>
          </a:r>
        </a:p>
      </dsp:txBody>
      <dsp:txXfrm>
        <a:off x="0" y="248790"/>
        <a:ext cx="8348472" cy="1209599"/>
      </dsp:txXfrm>
    </dsp:sp>
    <dsp:sp modelId="{39622FD0-1547-4A6E-8980-1A852AD70D21}">
      <dsp:nvSpPr>
        <dsp:cNvPr id="0" name=""/>
        <dsp:cNvSpPr/>
      </dsp:nvSpPr>
      <dsp:spPr>
        <a:xfrm>
          <a:off x="417423" y="71670"/>
          <a:ext cx="5843930" cy="3542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Background</a:t>
          </a:r>
        </a:p>
      </dsp:txBody>
      <dsp:txXfrm>
        <a:off x="434716" y="88963"/>
        <a:ext cx="5809344" cy="319654"/>
      </dsp:txXfrm>
    </dsp:sp>
    <dsp:sp modelId="{A2B5A31C-8F9B-4437-9E1D-2F9213896FC1}">
      <dsp:nvSpPr>
        <dsp:cNvPr id="0" name=""/>
        <dsp:cNvSpPr/>
      </dsp:nvSpPr>
      <dsp:spPr>
        <a:xfrm>
          <a:off x="0" y="1700310"/>
          <a:ext cx="8348472" cy="11150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49936"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The Envision blocker typically refers to a provision providing that only the unrestricted subsidiary investment basket may be used to make investments in unrestricted subsidiaries.</a:t>
          </a:r>
        </a:p>
        <a:p>
          <a:pPr marL="57150" lvl="1" indent="-57150" algn="l" defTabSz="466725">
            <a:lnSpc>
              <a:spcPct val="90000"/>
            </a:lnSpc>
            <a:spcBef>
              <a:spcPct val="0"/>
            </a:spcBef>
            <a:spcAft>
              <a:spcPts val="800"/>
            </a:spcAft>
            <a:buChar char="•"/>
          </a:pPr>
          <a:r>
            <a:rPr lang="en-US" sz="1050" kern="1200" dirty="0"/>
            <a:t>Without the Envision blocker language, a borrower can use any available investment basket to make investments in unrestricted subsidiaries (including any general basket, ratio-based capacity, cumulative credit, etc.), which can provide substantial capacity for investments in unrestricted subsidiaries.</a:t>
          </a:r>
        </a:p>
      </dsp:txBody>
      <dsp:txXfrm>
        <a:off x="0" y="1700310"/>
        <a:ext cx="8348472" cy="1115099"/>
      </dsp:txXfrm>
    </dsp:sp>
    <dsp:sp modelId="{7AB8FB76-E9D2-4FDC-8726-FB8A72D82CBB}">
      <dsp:nvSpPr>
        <dsp:cNvPr id="0" name=""/>
        <dsp:cNvSpPr/>
      </dsp:nvSpPr>
      <dsp:spPr>
        <a:xfrm>
          <a:off x="417423" y="1523190"/>
          <a:ext cx="5843930" cy="3542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What is the Envision blocker?</a:t>
          </a:r>
        </a:p>
      </dsp:txBody>
      <dsp:txXfrm>
        <a:off x="434716" y="1540483"/>
        <a:ext cx="5809344" cy="319654"/>
      </dsp:txXfrm>
    </dsp:sp>
    <dsp:sp modelId="{6C18AFBF-DF98-4472-B89E-36EC29282C23}">
      <dsp:nvSpPr>
        <dsp:cNvPr id="0" name=""/>
        <dsp:cNvSpPr/>
      </dsp:nvSpPr>
      <dsp:spPr>
        <a:xfrm>
          <a:off x="0" y="3057330"/>
          <a:ext cx="8348472" cy="6047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49936"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In addition to the unrestricted subsidiary investment basket, certain other discrete investment baskets may also be permitted to be used for investments in unrestricted subsidiaries (e.g., a general dollar-based basket).</a:t>
          </a:r>
        </a:p>
      </dsp:txBody>
      <dsp:txXfrm>
        <a:off x="0" y="3057330"/>
        <a:ext cx="8348472" cy="604799"/>
      </dsp:txXfrm>
    </dsp:sp>
    <dsp:sp modelId="{699549A3-99A5-4F88-AA4C-5395858AD035}">
      <dsp:nvSpPr>
        <dsp:cNvPr id="0" name=""/>
        <dsp:cNvSpPr/>
      </dsp:nvSpPr>
      <dsp:spPr>
        <a:xfrm>
          <a:off x="417423" y="2880209"/>
          <a:ext cx="5843930" cy="3542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Variations / negotiation points</a:t>
          </a:r>
        </a:p>
      </dsp:txBody>
      <dsp:txXfrm>
        <a:off x="434716" y="2897502"/>
        <a:ext cx="5809344" cy="3196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19D92-5D58-4402-88AA-ADED1053DBBC}">
      <dsp:nvSpPr>
        <dsp:cNvPr id="0" name=""/>
        <dsp:cNvSpPr/>
      </dsp:nvSpPr>
      <dsp:spPr>
        <a:xfrm>
          <a:off x="0" y="245928"/>
          <a:ext cx="8348472" cy="1146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In the PetSmart / Chewy transaction (2018), the borrower transferred a portion of the equity of a subsidiary guarantor to a separate sponsor-owned entity using an RP basket. </a:t>
          </a:r>
        </a:p>
        <a:p>
          <a:pPr marL="57150" lvl="1" indent="-57150" algn="l" defTabSz="466725">
            <a:lnSpc>
              <a:spcPct val="90000"/>
            </a:lnSpc>
            <a:spcBef>
              <a:spcPct val="0"/>
            </a:spcBef>
            <a:spcAft>
              <a:spcPts val="800"/>
            </a:spcAft>
            <a:buChar char="•"/>
          </a:pPr>
          <a:r>
            <a:rPr lang="en-US" sz="1050" kern="1200" dirty="0"/>
            <a:t>Once the subsidiary became non-wholly owned, it was automatically released from its guarantee obligation (and the security interest in the subsidiary’s assets were automatically released) pursuant to the credit agreement provision providing for an automatic release if the subsidiary guarantor ceases to be a wholly-owned subsidiary.</a:t>
          </a:r>
        </a:p>
      </dsp:txBody>
      <dsp:txXfrm>
        <a:off x="0" y="245928"/>
        <a:ext cx="8348472" cy="1146600"/>
      </dsp:txXfrm>
    </dsp:sp>
    <dsp:sp modelId="{39622FD0-1547-4A6E-8980-1A852AD70D21}">
      <dsp:nvSpPr>
        <dsp:cNvPr id="0" name=""/>
        <dsp:cNvSpPr/>
      </dsp:nvSpPr>
      <dsp:spPr>
        <a:xfrm>
          <a:off x="417423" y="54048"/>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Background</a:t>
          </a:r>
        </a:p>
      </dsp:txBody>
      <dsp:txXfrm>
        <a:off x="436157" y="72782"/>
        <a:ext cx="5806462" cy="346292"/>
      </dsp:txXfrm>
    </dsp:sp>
    <dsp:sp modelId="{A2B5A31C-8F9B-4437-9E1D-2F9213896FC1}">
      <dsp:nvSpPr>
        <dsp:cNvPr id="0" name=""/>
        <dsp:cNvSpPr/>
      </dsp:nvSpPr>
      <dsp:spPr>
        <a:xfrm>
          <a:off x="0" y="1654608"/>
          <a:ext cx="8348472" cy="6244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A typical Chewy blocker consists of a provision providing that a guarantor may not be automatically released from its guarantee / collateral obligations as a result of becoming non-wholly owned unless certain conditions are satisfied.</a:t>
          </a:r>
        </a:p>
      </dsp:txBody>
      <dsp:txXfrm>
        <a:off x="0" y="1654608"/>
        <a:ext cx="8348472" cy="624487"/>
      </dsp:txXfrm>
    </dsp:sp>
    <dsp:sp modelId="{7AB8FB76-E9D2-4FDC-8726-FB8A72D82CBB}">
      <dsp:nvSpPr>
        <dsp:cNvPr id="0" name=""/>
        <dsp:cNvSpPr/>
      </dsp:nvSpPr>
      <dsp:spPr>
        <a:xfrm>
          <a:off x="417423" y="1462728"/>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What is the Chewy blocker?</a:t>
          </a:r>
        </a:p>
      </dsp:txBody>
      <dsp:txXfrm>
        <a:off x="436157" y="1481462"/>
        <a:ext cx="5806462" cy="346292"/>
      </dsp:txXfrm>
    </dsp:sp>
    <dsp:sp modelId="{4F1C8708-3455-495E-A7C9-368FBB11557B}">
      <dsp:nvSpPr>
        <dsp:cNvPr id="0" name=""/>
        <dsp:cNvSpPr/>
      </dsp:nvSpPr>
      <dsp:spPr>
        <a:xfrm>
          <a:off x="0" y="2541175"/>
          <a:ext cx="8348472" cy="75757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As an alternative (or in addition) to the Chewy blocker, some credit agreements contain a provision in the asset sale covenant that (i) prohibits the transfer of less than all of the equity interests in a subsidiary (or a subsidiary guarantor) and/or (ii) prohibits the issuance by such subsidiary (or subsidiary guarantor) of equity interests except to its direct parent or to another loan party. </a:t>
          </a:r>
        </a:p>
      </dsp:txBody>
      <dsp:txXfrm>
        <a:off x="0" y="2541175"/>
        <a:ext cx="8348472" cy="757574"/>
      </dsp:txXfrm>
    </dsp:sp>
    <dsp:sp modelId="{A0D50F8D-64F6-4262-A81E-4B1F9DC3BE82}">
      <dsp:nvSpPr>
        <dsp:cNvPr id="0" name=""/>
        <dsp:cNvSpPr/>
      </dsp:nvSpPr>
      <dsp:spPr>
        <a:xfrm>
          <a:off x="417423" y="2349295"/>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ts val="800"/>
            </a:spcAft>
            <a:buNone/>
          </a:pPr>
          <a:r>
            <a:rPr lang="en-US" sz="1200" b="1" kern="1200" dirty="0"/>
            <a:t>Asset sale covenant</a:t>
          </a:r>
        </a:p>
      </dsp:txBody>
      <dsp:txXfrm>
        <a:off x="436157" y="2368029"/>
        <a:ext cx="5806462" cy="34629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6D0DC2-DA65-43DD-A063-8B1E41FA00AB}">
      <dsp:nvSpPr>
        <dsp:cNvPr id="0" name=""/>
        <dsp:cNvSpPr/>
      </dsp:nvSpPr>
      <dsp:spPr>
        <a:xfrm>
          <a:off x="626135" y="0"/>
          <a:ext cx="7096201" cy="188713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25B1CC-EFD1-4EB9-B2C6-CB540B4BA6C7}">
      <dsp:nvSpPr>
        <dsp:cNvPr id="0" name=""/>
        <dsp:cNvSpPr/>
      </dsp:nvSpPr>
      <dsp:spPr>
        <a:xfrm>
          <a:off x="282902" y="566141"/>
          <a:ext cx="2504541" cy="7548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A subsidiary guarantor is automatically released upon becoming non-wholly owned</a:t>
          </a:r>
        </a:p>
      </dsp:txBody>
      <dsp:txXfrm>
        <a:off x="319751" y="602990"/>
        <a:ext cx="2430843" cy="681157"/>
      </dsp:txXfrm>
    </dsp:sp>
    <dsp:sp modelId="{562369F8-4B74-4F39-8535-4556BF9B3AA5}">
      <dsp:nvSpPr>
        <dsp:cNvPr id="0" name=""/>
        <dsp:cNvSpPr/>
      </dsp:nvSpPr>
      <dsp:spPr>
        <a:xfrm>
          <a:off x="2921965" y="566141"/>
          <a:ext cx="2504541" cy="7548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A subsidiary guarantor is released upon becoming non-wholly owned if the required conditions are satisfied, e.g.:</a:t>
          </a:r>
        </a:p>
      </dsp:txBody>
      <dsp:txXfrm>
        <a:off x="2958814" y="602990"/>
        <a:ext cx="2430843" cy="681157"/>
      </dsp:txXfrm>
    </dsp:sp>
    <dsp:sp modelId="{868DF30A-3CA5-4603-9DA6-9BE47C6E44D4}">
      <dsp:nvSpPr>
        <dsp:cNvPr id="0" name=""/>
        <dsp:cNvSpPr/>
      </dsp:nvSpPr>
      <dsp:spPr>
        <a:xfrm>
          <a:off x="5561028" y="566141"/>
          <a:ext cx="2504541" cy="7548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A subsidiary guarantor may not be released as a result of becoming non-wholly owned if it is still majority owned by the borrower</a:t>
          </a:r>
        </a:p>
      </dsp:txBody>
      <dsp:txXfrm>
        <a:off x="5597877" y="602990"/>
        <a:ext cx="2430843" cy="68115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EA6707-B1AA-4E2B-869D-0E72F2AB6172}">
      <dsp:nvSpPr>
        <dsp:cNvPr id="0" name=""/>
        <dsp:cNvSpPr/>
      </dsp:nvSpPr>
      <dsp:spPr>
        <a:xfrm>
          <a:off x="0" y="212475"/>
          <a:ext cx="8319898" cy="2620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5717" tIns="270764" rIns="645717"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Given the critical role that unrestricted subsidiaries play in drop-down transactions as well as certain other types of LMEs, there are a variety of different protections that lenders may seek to implement in order to restrict the designation and usage of unrestricted subsidiaries. </a:t>
          </a:r>
        </a:p>
        <a:p>
          <a:pPr marL="57150" lvl="1" indent="-57150" algn="l" defTabSz="466725">
            <a:lnSpc>
              <a:spcPct val="90000"/>
            </a:lnSpc>
            <a:spcBef>
              <a:spcPct val="0"/>
            </a:spcBef>
            <a:spcAft>
              <a:spcPts val="800"/>
            </a:spcAft>
            <a:buChar char="•"/>
          </a:pPr>
          <a:r>
            <a:rPr lang="en-US" sz="1050" kern="1200" dirty="0"/>
            <a:t>One of the basic protections that is typically included is treating the designation of an unrestricted subsidiary as an investment in such unrestricted subsidiary that must be permitted under existing investment capacity.</a:t>
          </a:r>
        </a:p>
        <a:p>
          <a:pPr marL="57150" lvl="1" indent="-57150" algn="l" defTabSz="466725">
            <a:lnSpc>
              <a:spcPct val="90000"/>
            </a:lnSpc>
            <a:spcBef>
              <a:spcPct val="0"/>
            </a:spcBef>
            <a:spcAft>
              <a:spcPts val="800"/>
            </a:spcAft>
            <a:buChar char="•"/>
          </a:pPr>
          <a:r>
            <a:rPr lang="en-US" sz="1050" kern="1200" dirty="0"/>
            <a:t>Other protections may include:</a:t>
          </a:r>
        </a:p>
        <a:p>
          <a:pPr marL="301752" lvl="2" indent="-57150" algn="l" defTabSz="466725">
            <a:lnSpc>
              <a:spcPct val="90000"/>
            </a:lnSpc>
            <a:spcBef>
              <a:spcPct val="0"/>
            </a:spcBef>
            <a:spcAft>
              <a:spcPts val="800"/>
            </a:spcAft>
            <a:buChar char="•"/>
          </a:pPr>
          <a:r>
            <a:rPr lang="en-US" sz="1050" kern="1200" dirty="0"/>
            <a:t>Requiring pro forma compliance with the financial maintenance covenant or with a leverage test in order to designate an unrestricted subsidiary</a:t>
          </a:r>
        </a:p>
        <a:p>
          <a:pPr marL="301752" lvl="2" indent="-57150" algn="l" defTabSz="466725">
            <a:lnSpc>
              <a:spcPct val="90000"/>
            </a:lnSpc>
            <a:spcBef>
              <a:spcPct val="0"/>
            </a:spcBef>
            <a:spcAft>
              <a:spcPts val="800"/>
            </a:spcAft>
            <a:buChar char="•"/>
          </a:pPr>
          <a:r>
            <a:rPr lang="en-US" sz="1050" kern="1200" dirty="0"/>
            <a:t>Requiring the absence of an event of default in order to designate an unrestricted subsidiary</a:t>
          </a:r>
        </a:p>
        <a:p>
          <a:pPr marL="301752" lvl="2" indent="-57150" algn="l" defTabSz="466725">
            <a:lnSpc>
              <a:spcPct val="90000"/>
            </a:lnSpc>
            <a:spcBef>
              <a:spcPct val="0"/>
            </a:spcBef>
            <a:spcAft>
              <a:spcPts val="800"/>
            </a:spcAft>
            <a:buChar char="•"/>
          </a:pPr>
          <a:r>
            <a:rPr lang="en-US" sz="1050" kern="1200" dirty="0"/>
            <a:t>Capping the total size of unrestricted subsidiaries, individually and/or in the aggregate (typically expressed as a percentage of the total consolidated EBITDA and assets of the restricted group)</a:t>
          </a:r>
        </a:p>
        <a:p>
          <a:pPr marL="301752" lvl="2" indent="-57150" algn="l" defTabSz="466725">
            <a:lnSpc>
              <a:spcPct val="90000"/>
            </a:lnSpc>
            <a:spcBef>
              <a:spcPct val="0"/>
            </a:spcBef>
            <a:spcAft>
              <a:spcPts val="800"/>
            </a:spcAft>
            <a:buChar char="•"/>
          </a:pPr>
          <a:r>
            <a:rPr lang="en-US" sz="1050" kern="1200" dirty="0"/>
            <a:t>Removing the concept of unrestricted subsidiaries altogether</a:t>
          </a:r>
        </a:p>
      </dsp:txBody>
      <dsp:txXfrm>
        <a:off x="0" y="212475"/>
        <a:ext cx="8319898" cy="2620800"/>
      </dsp:txXfrm>
    </dsp:sp>
    <dsp:sp modelId="{8FC6C89C-20CA-4494-B039-70C9E4D5D2F0}">
      <dsp:nvSpPr>
        <dsp:cNvPr id="0" name=""/>
        <dsp:cNvSpPr/>
      </dsp:nvSpPr>
      <dsp:spPr>
        <a:xfrm>
          <a:off x="415994" y="20595"/>
          <a:ext cx="5823928"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131" tIns="0" rIns="220131" bIns="0" numCol="1" spcCol="1270" anchor="ctr" anchorCtr="0">
          <a:noAutofit/>
        </a:bodyPr>
        <a:lstStyle/>
        <a:p>
          <a:pPr marL="0" lvl="0" indent="0" algn="l" defTabSz="533400">
            <a:lnSpc>
              <a:spcPct val="90000"/>
            </a:lnSpc>
            <a:spcBef>
              <a:spcPct val="0"/>
            </a:spcBef>
            <a:spcAft>
              <a:spcPct val="35000"/>
            </a:spcAft>
            <a:buNone/>
          </a:pPr>
          <a:r>
            <a:rPr lang="en-US" sz="1200" b="1" kern="1200" dirty="0"/>
            <a:t>Unrestricted subsidiaries</a:t>
          </a:r>
        </a:p>
      </dsp:txBody>
      <dsp:txXfrm>
        <a:off x="434728" y="39329"/>
        <a:ext cx="5786460" cy="346292"/>
      </dsp:txXfrm>
    </dsp:sp>
    <dsp:sp modelId="{83A7DA4D-9774-4FA9-8C27-034FB261C0B2}">
      <dsp:nvSpPr>
        <dsp:cNvPr id="0" name=""/>
        <dsp:cNvSpPr/>
      </dsp:nvSpPr>
      <dsp:spPr>
        <a:xfrm>
          <a:off x="0" y="3095355"/>
          <a:ext cx="8319898" cy="17608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5717" tIns="270764" rIns="645717"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Blockers like J. Crew, Pluralsight, Envision and Chewy aim to cut off a specific avenue through which a credit support package  may be reduced. In conjunction with formulating specific blockers (and even more importantly if blockers are missing or present only in their weak form), lenders should pay attention to the general parameters of the investment covenant, e.g.:</a:t>
          </a:r>
        </a:p>
        <a:p>
          <a:pPr marL="301752" lvl="2" indent="-57150" algn="l" defTabSz="466725">
            <a:lnSpc>
              <a:spcPct val="90000"/>
            </a:lnSpc>
            <a:spcBef>
              <a:spcPct val="0"/>
            </a:spcBef>
            <a:spcAft>
              <a:spcPts val="800"/>
            </a:spcAft>
            <a:buChar char="•"/>
          </a:pPr>
          <a:r>
            <a:rPr lang="en-US" sz="1050" b="0" kern="1200" dirty="0"/>
            <a:t>How much basket capacity is available (general basket, unrestricted sub basket, ratio-based capacity, cumulative credit, reallocation from RP capacity)?</a:t>
          </a:r>
          <a:endParaRPr lang="en-US" sz="1050" kern="1200" dirty="0"/>
        </a:p>
        <a:p>
          <a:pPr marL="301752" lvl="2" indent="-57150" algn="l" defTabSz="466725">
            <a:lnSpc>
              <a:spcPct val="90000"/>
            </a:lnSpc>
            <a:spcBef>
              <a:spcPct val="0"/>
            </a:spcBef>
            <a:spcAft>
              <a:spcPts val="800"/>
            </a:spcAft>
            <a:buChar char="•"/>
          </a:pPr>
          <a:r>
            <a:rPr lang="en-US" sz="1050" kern="1200" dirty="0"/>
            <a:t>Does the basket for investments in restricted subsidiaries include a cap on investments in non-loan parties?</a:t>
          </a:r>
        </a:p>
        <a:p>
          <a:pPr marL="301752" lvl="2" indent="-57150" algn="l" defTabSz="466725">
            <a:lnSpc>
              <a:spcPct val="90000"/>
            </a:lnSpc>
            <a:spcBef>
              <a:spcPct val="0"/>
            </a:spcBef>
            <a:spcAft>
              <a:spcPts val="800"/>
            </a:spcAft>
            <a:buChar char="•"/>
          </a:pPr>
          <a:r>
            <a:rPr lang="en-US" sz="1050" kern="1200" dirty="0"/>
            <a:t>Are there provisions that affect valuation of the transferred assets (and thus the amount of the available baskets that will be utilized/whether there is sufficient basket capacity), e.g., a requirement for a third party IP valuation opinion?</a:t>
          </a:r>
        </a:p>
      </dsp:txBody>
      <dsp:txXfrm>
        <a:off x="0" y="3095355"/>
        <a:ext cx="8319898" cy="1760849"/>
      </dsp:txXfrm>
    </dsp:sp>
    <dsp:sp modelId="{2913FBE5-9CF4-4F5B-950A-C39BCB152DF5}">
      <dsp:nvSpPr>
        <dsp:cNvPr id="0" name=""/>
        <dsp:cNvSpPr/>
      </dsp:nvSpPr>
      <dsp:spPr>
        <a:xfrm>
          <a:off x="415994" y="2903475"/>
          <a:ext cx="5823928"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131" tIns="0" rIns="220131" bIns="0" numCol="1" spcCol="1270" anchor="ctr" anchorCtr="0">
          <a:noAutofit/>
        </a:bodyPr>
        <a:lstStyle/>
        <a:p>
          <a:pPr marL="0" lvl="0" indent="0" algn="l" defTabSz="533400">
            <a:lnSpc>
              <a:spcPct val="90000"/>
            </a:lnSpc>
            <a:spcBef>
              <a:spcPct val="0"/>
            </a:spcBef>
            <a:spcAft>
              <a:spcPct val="35000"/>
            </a:spcAft>
            <a:buNone/>
          </a:pPr>
          <a:r>
            <a:rPr lang="en-US" sz="1200" b="1" kern="1200" dirty="0"/>
            <a:t>Investment covenant</a:t>
          </a:r>
        </a:p>
      </dsp:txBody>
      <dsp:txXfrm>
        <a:off x="434728" y="2922209"/>
        <a:ext cx="5786460" cy="34629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19D92-5D58-4402-88AA-ADED1053DBBC}">
      <dsp:nvSpPr>
        <dsp:cNvPr id="0" name=""/>
        <dsp:cNvSpPr/>
      </dsp:nvSpPr>
      <dsp:spPr>
        <a:xfrm>
          <a:off x="0" y="212572"/>
          <a:ext cx="8348472" cy="12694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In the Serta transaction (2020), the borrower engaged in an up-tiering transaction involving (i) amending the credit agreement to provide superpriority debt capacity, (ii) issuing $200 million of new first out superpriority debt and $850 million of second out superpriority debt and (iii) cashlessly exchanging the majority lenders’ existing first and second lien debt for the $850 million second out superpriority debt.</a:t>
          </a:r>
        </a:p>
        <a:p>
          <a:pPr marL="57150" lvl="1" indent="-57150" algn="l" defTabSz="466725">
            <a:lnSpc>
              <a:spcPct val="90000"/>
            </a:lnSpc>
            <a:spcBef>
              <a:spcPct val="0"/>
            </a:spcBef>
            <a:spcAft>
              <a:spcPts val="800"/>
            </a:spcAft>
            <a:buChar char="•"/>
          </a:pPr>
          <a:r>
            <a:rPr lang="en-US" sz="1050" kern="1200" dirty="0"/>
            <a:t>The transaction ultimately resulted in minority lenders (to whom the deal was not offered) being effectively subordinated to over $1 billion of new super-priority debt.</a:t>
          </a:r>
        </a:p>
      </dsp:txBody>
      <dsp:txXfrm>
        <a:off x="0" y="212572"/>
        <a:ext cx="8348472" cy="1269450"/>
      </dsp:txXfrm>
    </dsp:sp>
    <dsp:sp modelId="{39622FD0-1547-4A6E-8980-1A852AD70D21}">
      <dsp:nvSpPr>
        <dsp:cNvPr id="0" name=""/>
        <dsp:cNvSpPr/>
      </dsp:nvSpPr>
      <dsp:spPr>
        <a:xfrm>
          <a:off x="417423" y="20692"/>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Background</a:t>
          </a:r>
        </a:p>
      </dsp:txBody>
      <dsp:txXfrm>
        <a:off x="436157" y="39426"/>
        <a:ext cx="5806462" cy="346292"/>
      </dsp:txXfrm>
    </dsp:sp>
    <dsp:sp modelId="{A2B5A31C-8F9B-4437-9E1D-2F9213896FC1}">
      <dsp:nvSpPr>
        <dsp:cNvPr id="0" name=""/>
        <dsp:cNvSpPr/>
      </dsp:nvSpPr>
      <dsp:spPr>
        <a:xfrm>
          <a:off x="0" y="1744102"/>
          <a:ext cx="8348472" cy="757574"/>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A basic formulation of the Serta blocker prohibits the borrower from subordinating the loan obligations in right of payment to other indebtedness or subordinating the liens securing the loan obligations to liens securing other indebtedness, in each case without affected lender consent.</a:t>
          </a:r>
        </a:p>
      </dsp:txBody>
      <dsp:txXfrm>
        <a:off x="0" y="1744102"/>
        <a:ext cx="8348472" cy="757574"/>
      </dsp:txXfrm>
    </dsp:sp>
    <dsp:sp modelId="{7AB8FB76-E9D2-4FDC-8726-FB8A72D82CBB}">
      <dsp:nvSpPr>
        <dsp:cNvPr id="0" name=""/>
        <dsp:cNvSpPr/>
      </dsp:nvSpPr>
      <dsp:spPr>
        <a:xfrm>
          <a:off x="417423" y="1552222"/>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What is the Serta blocker?</a:t>
          </a:r>
        </a:p>
      </dsp:txBody>
      <dsp:txXfrm>
        <a:off x="436157" y="1570956"/>
        <a:ext cx="5806462" cy="346292"/>
      </dsp:txXfrm>
    </dsp:sp>
    <dsp:sp modelId="{89071A25-D417-4302-9930-BC6D1E31EF79}">
      <dsp:nvSpPr>
        <dsp:cNvPr id="0" name=""/>
        <dsp:cNvSpPr/>
      </dsp:nvSpPr>
      <dsp:spPr>
        <a:xfrm>
          <a:off x="0" y="2763757"/>
          <a:ext cx="8348472" cy="159704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70764"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Pro rata provisions</a:t>
          </a:r>
        </a:p>
        <a:p>
          <a:pPr marL="301752" lvl="2" indent="-57150" algn="l" defTabSz="466725">
            <a:lnSpc>
              <a:spcPct val="90000"/>
            </a:lnSpc>
            <a:spcBef>
              <a:spcPct val="0"/>
            </a:spcBef>
            <a:spcAft>
              <a:spcPts val="800"/>
            </a:spcAft>
            <a:buChar char="•"/>
          </a:pPr>
          <a:r>
            <a:rPr lang="en-US" sz="1050" b="0" kern="1200" dirty="0"/>
            <a:t>Does the credit agreement require a 100% or affected lender vote for modification of the pro rata provisions?</a:t>
          </a:r>
          <a:endParaRPr lang="en-US" sz="1050" kern="1200" dirty="0"/>
        </a:p>
        <a:p>
          <a:pPr marL="301752" lvl="2" indent="-57150" algn="l" defTabSz="466725">
            <a:lnSpc>
              <a:spcPct val="90000"/>
            </a:lnSpc>
            <a:spcBef>
              <a:spcPct val="0"/>
            </a:spcBef>
            <a:spcAft>
              <a:spcPts val="800"/>
            </a:spcAft>
            <a:buChar char="•"/>
          </a:pPr>
          <a:r>
            <a:rPr lang="en-US" sz="1050" kern="1200" dirty="0"/>
            <a:t>Is the transaction structured in a way to avoid implicating the pro rata provisions (e.g., by creating a new class as in Serta)?</a:t>
          </a:r>
        </a:p>
        <a:p>
          <a:pPr marL="57150" lvl="1" indent="-57150" algn="l" defTabSz="466725">
            <a:lnSpc>
              <a:spcPct val="90000"/>
            </a:lnSpc>
            <a:spcBef>
              <a:spcPct val="0"/>
            </a:spcBef>
            <a:spcAft>
              <a:spcPts val="800"/>
            </a:spcAft>
            <a:buChar char="•"/>
          </a:pPr>
          <a:r>
            <a:rPr lang="en-US" sz="1050" b="0" kern="1200" dirty="0"/>
            <a:t>Intercreditor items</a:t>
          </a:r>
          <a:endParaRPr lang="en-US" sz="1050" kern="1200" dirty="0"/>
        </a:p>
        <a:p>
          <a:pPr marL="301752" lvl="2" indent="-57150" algn="l" defTabSz="466725">
            <a:lnSpc>
              <a:spcPct val="90000"/>
            </a:lnSpc>
            <a:spcBef>
              <a:spcPct val="0"/>
            </a:spcBef>
            <a:spcAft>
              <a:spcPts val="800"/>
            </a:spcAft>
            <a:buChar char="•"/>
          </a:pPr>
          <a:r>
            <a:rPr lang="en-US" sz="1050" kern="1200" dirty="0"/>
            <a:t>Check the credit agreement provisions relating to entering into new intercreditor agreements to govern the relative priorities of the new tranches of debt (and the vote required to amend those provisions)</a:t>
          </a:r>
        </a:p>
      </dsp:txBody>
      <dsp:txXfrm>
        <a:off x="0" y="2763757"/>
        <a:ext cx="8348472" cy="1597049"/>
      </dsp:txXfrm>
    </dsp:sp>
    <dsp:sp modelId="{0D11174F-C3AD-4826-A0A6-27DAFD63C067}">
      <dsp:nvSpPr>
        <dsp:cNvPr id="0" name=""/>
        <dsp:cNvSpPr/>
      </dsp:nvSpPr>
      <dsp:spPr>
        <a:xfrm>
          <a:off x="417423" y="2571877"/>
          <a:ext cx="584393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ts val="800"/>
            </a:spcAft>
            <a:buNone/>
          </a:pPr>
          <a:r>
            <a:rPr lang="en-US" sz="1200" b="1" kern="1200" dirty="0"/>
            <a:t>Related provisions / issues</a:t>
          </a:r>
        </a:p>
      </dsp:txBody>
      <dsp:txXfrm>
        <a:off x="436157" y="2590611"/>
        <a:ext cx="5806462" cy="34629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19D92-5D58-4402-88AA-ADED1053DBBC}">
      <dsp:nvSpPr>
        <dsp:cNvPr id="0" name=""/>
        <dsp:cNvSpPr/>
      </dsp:nvSpPr>
      <dsp:spPr>
        <a:xfrm>
          <a:off x="0" y="223440"/>
          <a:ext cx="8348472" cy="11150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49936"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In the At Home transaction (2023), the borrower created a new Cayman-organized restricted subsidiary which issued $200 million of new secured notes in a private placement, and the parent company guaranteed the new notes, providing the holders with their first “dip”. </a:t>
          </a:r>
        </a:p>
        <a:p>
          <a:pPr marL="57150" lvl="1" indent="-57150" algn="l" defTabSz="466725">
            <a:lnSpc>
              <a:spcPct val="90000"/>
            </a:lnSpc>
            <a:spcBef>
              <a:spcPct val="0"/>
            </a:spcBef>
            <a:spcAft>
              <a:spcPts val="800"/>
            </a:spcAft>
            <a:buChar char="•"/>
          </a:pPr>
          <a:r>
            <a:rPr lang="en-US" sz="1050" kern="1200" dirty="0"/>
            <a:t>The Cayman subsidiary sent the proceeds of the notes to its parent company via an intercompany loan. The Cayman subsidiary then pledged its intercompany receivable to the holders of the new notes, providing the holders with their second “dip”.</a:t>
          </a:r>
        </a:p>
      </dsp:txBody>
      <dsp:txXfrm>
        <a:off x="0" y="223440"/>
        <a:ext cx="8348472" cy="1115099"/>
      </dsp:txXfrm>
    </dsp:sp>
    <dsp:sp modelId="{39622FD0-1547-4A6E-8980-1A852AD70D21}">
      <dsp:nvSpPr>
        <dsp:cNvPr id="0" name=""/>
        <dsp:cNvSpPr/>
      </dsp:nvSpPr>
      <dsp:spPr>
        <a:xfrm>
          <a:off x="417423" y="46320"/>
          <a:ext cx="5843930" cy="3542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Background</a:t>
          </a:r>
        </a:p>
      </dsp:txBody>
      <dsp:txXfrm>
        <a:off x="434716" y="63613"/>
        <a:ext cx="5809344" cy="319654"/>
      </dsp:txXfrm>
    </dsp:sp>
    <dsp:sp modelId="{A2B5A31C-8F9B-4437-9E1D-2F9213896FC1}">
      <dsp:nvSpPr>
        <dsp:cNvPr id="0" name=""/>
        <dsp:cNvSpPr/>
      </dsp:nvSpPr>
      <dsp:spPr>
        <a:xfrm>
          <a:off x="0" y="1580459"/>
          <a:ext cx="8348472" cy="15119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49936"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The At Home blocker typically refers to a provision providing that any intercompany debt (regardless of which debt basket is used to incur such debt) owed by a loan party to a non-loan party (including both unrestricted subsidiaries and non-guarantor restricted subsidiaries) must be subordinated to the credit agreement obligations.</a:t>
          </a:r>
        </a:p>
        <a:p>
          <a:pPr marL="301752" lvl="2" indent="-57150" algn="l" defTabSz="466725">
            <a:lnSpc>
              <a:spcPct val="90000"/>
            </a:lnSpc>
            <a:spcBef>
              <a:spcPct val="0"/>
            </a:spcBef>
            <a:spcAft>
              <a:spcPts val="800"/>
            </a:spcAft>
            <a:buChar char="•"/>
          </a:pPr>
          <a:r>
            <a:rPr lang="en-US" sz="1050" kern="1200" dirty="0"/>
            <a:t>This is an expansion of the standard protection which provides that any intercompany debt incurred under the intercompany debt basket must be subordinated to the credit agreement obligations.</a:t>
          </a:r>
        </a:p>
        <a:p>
          <a:pPr marL="57150" lvl="1" indent="-57150" algn="l" defTabSz="466725">
            <a:lnSpc>
              <a:spcPct val="90000"/>
            </a:lnSpc>
            <a:spcBef>
              <a:spcPct val="0"/>
            </a:spcBef>
            <a:spcAft>
              <a:spcPts val="800"/>
            </a:spcAft>
            <a:buChar char="•"/>
          </a:pPr>
          <a:r>
            <a:rPr lang="en-US" sz="1050" kern="1200" dirty="0"/>
            <a:t>The At Home blocker language ensures that non-guarantors cannot make pari intercompany loans to the existing credit group and thereby eliminates the possibility of executing a double-dip or pari-plus transaction.</a:t>
          </a:r>
        </a:p>
      </dsp:txBody>
      <dsp:txXfrm>
        <a:off x="0" y="1580459"/>
        <a:ext cx="8348472" cy="1511999"/>
      </dsp:txXfrm>
    </dsp:sp>
    <dsp:sp modelId="{7AB8FB76-E9D2-4FDC-8726-FB8A72D82CBB}">
      <dsp:nvSpPr>
        <dsp:cNvPr id="0" name=""/>
        <dsp:cNvSpPr/>
      </dsp:nvSpPr>
      <dsp:spPr>
        <a:xfrm>
          <a:off x="417423" y="1403340"/>
          <a:ext cx="5843930" cy="3542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What is the At Home blocker?</a:t>
          </a:r>
        </a:p>
      </dsp:txBody>
      <dsp:txXfrm>
        <a:off x="434716" y="1420633"/>
        <a:ext cx="5809344" cy="319654"/>
      </dsp:txXfrm>
    </dsp:sp>
    <dsp:sp modelId="{6C18AFBF-DF98-4472-B89E-36EC29282C23}">
      <dsp:nvSpPr>
        <dsp:cNvPr id="0" name=""/>
        <dsp:cNvSpPr/>
      </dsp:nvSpPr>
      <dsp:spPr>
        <a:xfrm>
          <a:off x="0" y="3334380"/>
          <a:ext cx="8348472" cy="111509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miter lim="800000"/>
        </a:ln>
        <a:effectLst/>
      </dsp:spPr>
      <dsp:style>
        <a:lnRef idx="2">
          <a:scrgbClr r="0" g="0" b="0"/>
        </a:lnRef>
        <a:fillRef idx="1">
          <a:scrgbClr r="0" g="0" b="0"/>
        </a:fillRef>
        <a:effectRef idx="0">
          <a:scrgbClr r="0" g="0" b="0"/>
        </a:effectRef>
        <a:fontRef idx="minor"/>
      </dsp:style>
      <dsp:txBody>
        <a:bodyPr spcFirstLastPara="0" vert="horz" wrap="square" lIns="647934" tIns="249936" rIns="647934" bIns="78232" numCol="1" spcCol="1270" anchor="t" anchorCtr="0">
          <a:noAutofit/>
        </a:bodyPr>
        <a:lstStyle/>
        <a:p>
          <a:pPr marL="57150" lvl="1" indent="-57150" algn="l" defTabSz="466725">
            <a:lnSpc>
              <a:spcPct val="90000"/>
            </a:lnSpc>
            <a:spcBef>
              <a:spcPct val="0"/>
            </a:spcBef>
            <a:spcAft>
              <a:spcPts val="800"/>
            </a:spcAft>
            <a:buChar char="•"/>
          </a:pPr>
          <a:r>
            <a:rPr lang="en-US" sz="1050" kern="1200" dirty="0"/>
            <a:t>A weaker version of the At Home blocker (which predates the At Home transaction) consists of a provision providing that unrestricted subsidiaries are prohibited from holding debt that is recourse to the restricted group both at the time of their designation and at any point thereafter.</a:t>
          </a:r>
        </a:p>
        <a:p>
          <a:pPr marL="57150" lvl="1" indent="-57150" algn="l" defTabSz="466725">
            <a:lnSpc>
              <a:spcPct val="90000"/>
            </a:lnSpc>
            <a:spcBef>
              <a:spcPct val="0"/>
            </a:spcBef>
            <a:spcAft>
              <a:spcPts val="800"/>
            </a:spcAft>
            <a:buChar char="•"/>
          </a:pPr>
          <a:r>
            <a:rPr lang="en-US" sz="1050" kern="1200" dirty="0"/>
            <a:t>This type of provision prevents double-dip or pari-plus transactions where the subsidiary incurring the new indebtedness is an unrestricted subsidiary, but not where the subsidiary incurring the new indebtedness is a non-guarantor restricted subsidiary.</a:t>
          </a:r>
        </a:p>
      </dsp:txBody>
      <dsp:txXfrm>
        <a:off x="0" y="3334380"/>
        <a:ext cx="8348472" cy="1115099"/>
      </dsp:txXfrm>
    </dsp:sp>
    <dsp:sp modelId="{699549A3-99A5-4F88-AA4C-5395858AD035}">
      <dsp:nvSpPr>
        <dsp:cNvPr id="0" name=""/>
        <dsp:cNvSpPr/>
      </dsp:nvSpPr>
      <dsp:spPr>
        <a:xfrm>
          <a:off x="417423" y="3157259"/>
          <a:ext cx="5843930" cy="3542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0887" tIns="0" rIns="220887" bIns="0" numCol="1" spcCol="1270" anchor="ctr" anchorCtr="0">
          <a:noAutofit/>
        </a:bodyPr>
        <a:lstStyle/>
        <a:p>
          <a:pPr marL="0" lvl="0" indent="0" algn="l" defTabSz="533400">
            <a:lnSpc>
              <a:spcPct val="90000"/>
            </a:lnSpc>
            <a:spcBef>
              <a:spcPct val="0"/>
            </a:spcBef>
            <a:spcAft>
              <a:spcPct val="35000"/>
            </a:spcAft>
            <a:buNone/>
          </a:pPr>
          <a:r>
            <a:rPr lang="en-US" sz="1200" b="1" kern="1200" dirty="0"/>
            <a:t>Pre-At Home</a:t>
          </a:r>
        </a:p>
      </dsp:txBody>
      <dsp:txXfrm>
        <a:off x="434716" y="3174552"/>
        <a:ext cx="5809344" cy="319654"/>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3431B604-5BE2-4C8D-BD8D-1EC6FBEDE674}" type="datetimeFigureOut">
              <a:rPr lang="en-US"/>
              <a:pPr/>
              <a:t>9/12/25</a:t>
            </a:fld>
            <a:endParaRPr/>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9869B476-7804-4565-BAFC-4A05FB04B936}" type="slidenum">
              <a:rPr/>
              <a:pPr/>
              <a:t>‹#›</a:t>
            </a:fld>
            <a:endParaRPr/>
          </a:p>
        </p:txBody>
      </p:sp>
    </p:spTree>
    <p:extLst>
      <p:ext uri="{BB962C8B-B14F-4D97-AF65-F5344CB8AC3E}">
        <p14:creationId xmlns:p14="http://schemas.microsoft.com/office/powerpoint/2010/main" val="649872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65693"/>
          </a:xfrm>
          <a:prstGeom prst="rect">
            <a:avLst/>
          </a:prstGeom>
        </p:spPr>
        <p:txBody>
          <a:bodyPr vert="horz" lIns="91440" tIns="45720" rIns="91440" bIns="45720" rtlCol="0"/>
          <a:lstStyle>
            <a:lvl1pPr algn="r">
              <a:defRPr sz="1200"/>
            </a:lvl1pPr>
          </a:lstStyle>
          <a:p>
            <a:fld id="{D2AA94FC-8EC6-4B7C-AA2D-CA7F877A8CF7}" type="datetimeFigureOut">
              <a:rPr lang="en-US"/>
              <a:pPr/>
              <a:t>9/12/25</a:t>
            </a:fld>
            <a:endParaRPr/>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846553"/>
            <a:ext cx="2971800" cy="465693"/>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846553"/>
            <a:ext cx="2971800" cy="465693"/>
          </a:xfrm>
          <a:prstGeom prst="rect">
            <a:avLst/>
          </a:prstGeom>
        </p:spPr>
        <p:txBody>
          <a:bodyPr vert="horz" lIns="91440" tIns="45720" rIns="91440" bIns="45720" rtlCol="0" anchor="b"/>
          <a:lstStyle>
            <a:lvl1pPr algn="r">
              <a:defRPr sz="1200"/>
            </a:lvl1pPr>
          </a:lstStyle>
          <a:p>
            <a:fld id="{3EEF8AE6-4F46-40F7-93B4-B49EEE2BD606}" type="slidenum">
              <a:rPr/>
              <a:pPr/>
              <a:t>‹#›</a:t>
            </a:fld>
            <a:endParaRPr/>
          </a:p>
        </p:txBody>
      </p:sp>
    </p:spTree>
    <p:extLst>
      <p:ext uri="{BB962C8B-B14F-4D97-AF65-F5344CB8AC3E}">
        <p14:creationId xmlns:p14="http://schemas.microsoft.com/office/powerpoint/2010/main" val="1402850465"/>
      </p:ext>
    </p:extLst>
  </p:cSld>
  <p:clrMap bg1="lt1" tx1="dk1" bg2="lt2" tx2="dk2" accent1="accent1" accent2="accent2" accent3="accent3" accent4="accent4" accent5="accent5" accent6="accent6" hlink="hlink" folHlink="folHlink"/>
  <p:notesStyle>
    <a:lvl1pPr marL="0" algn="l" defTabSz="806775" rtl="0" eaLnBrk="1" latinLnBrk="0" hangingPunct="1">
      <a:defRPr sz="1059" kern="1200">
        <a:solidFill>
          <a:schemeClr val="tx1"/>
        </a:solidFill>
        <a:latin typeface="+mn-lt"/>
        <a:ea typeface="+mn-ea"/>
        <a:cs typeface="+mn-cs"/>
      </a:defRPr>
    </a:lvl1pPr>
    <a:lvl2pPr marL="403388" algn="l" defTabSz="806775" rtl="0" eaLnBrk="1" latinLnBrk="0" hangingPunct="1">
      <a:defRPr sz="1059" kern="1200">
        <a:solidFill>
          <a:schemeClr val="tx1"/>
        </a:solidFill>
        <a:latin typeface="+mn-lt"/>
        <a:ea typeface="+mn-ea"/>
        <a:cs typeface="+mn-cs"/>
      </a:defRPr>
    </a:lvl2pPr>
    <a:lvl3pPr marL="806775" algn="l" defTabSz="806775" rtl="0" eaLnBrk="1" latinLnBrk="0" hangingPunct="1">
      <a:defRPr sz="1059" kern="1200">
        <a:solidFill>
          <a:schemeClr val="tx1"/>
        </a:solidFill>
        <a:latin typeface="+mn-lt"/>
        <a:ea typeface="+mn-ea"/>
        <a:cs typeface="+mn-cs"/>
      </a:defRPr>
    </a:lvl3pPr>
    <a:lvl4pPr marL="1210163" algn="l" defTabSz="806775" rtl="0" eaLnBrk="1" latinLnBrk="0" hangingPunct="1">
      <a:defRPr sz="1059" kern="1200">
        <a:solidFill>
          <a:schemeClr val="tx1"/>
        </a:solidFill>
        <a:latin typeface="+mn-lt"/>
        <a:ea typeface="+mn-ea"/>
        <a:cs typeface="+mn-cs"/>
      </a:defRPr>
    </a:lvl4pPr>
    <a:lvl5pPr marL="1613550" algn="l" defTabSz="806775" rtl="0" eaLnBrk="1" latinLnBrk="0" hangingPunct="1">
      <a:defRPr sz="1059" kern="1200">
        <a:solidFill>
          <a:schemeClr val="tx1"/>
        </a:solidFill>
        <a:latin typeface="+mn-lt"/>
        <a:ea typeface="+mn-ea"/>
        <a:cs typeface="+mn-cs"/>
      </a:defRPr>
    </a:lvl5pPr>
    <a:lvl6pPr marL="2016938" algn="l" defTabSz="806775" rtl="0" eaLnBrk="1" latinLnBrk="0" hangingPunct="1">
      <a:defRPr sz="1059" kern="1200">
        <a:solidFill>
          <a:schemeClr val="tx1"/>
        </a:solidFill>
        <a:latin typeface="+mn-lt"/>
        <a:ea typeface="+mn-ea"/>
        <a:cs typeface="+mn-cs"/>
      </a:defRPr>
    </a:lvl6pPr>
    <a:lvl7pPr marL="2420325" algn="l" defTabSz="806775" rtl="0" eaLnBrk="1" latinLnBrk="0" hangingPunct="1">
      <a:defRPr sz="1059" kern="1200">
        <a:solidFill>
          <a:schemeClr val="tx1"/>
        </a:solidFill>
        <a:latin typeface="+mn-lt"/>
        <a:ea typeface="+mn-ea"/>
        <a:cs typeface="+mn-cs"/>
      </a:defRPr>
    </a:lvl7pPr>
    <a:lvl8pPr marL="2823713" algn="l" defTabSz="806775" rtl="0" eaLnBrk="1" latinLnBrk="0" hangingPunct="1">
      <a:defRPr sz="1059" kern="1200">
        <a:solidFill>
          <a:schemeClr val="tx1"/>
        </a:solidFill>
        <a:latin typeface="+mn-lt"/>
        <a:ea typeface="+mn-ea"/>
        <a:cs typeface="+mn-cs"/>
      </a:defRPr>
    </a:lvl8pPr>
    <a:lvl9pPr marL="3227100" algn="l" defTabSz="806775" rtl="0" eaLnBrk="1" latinLnBrk="0" hangingPunct="1">
      <a:defRPr sz="105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EEF8AE6-4F46-40F7-93B4-B49EEE2BD606}" type="slidenum">
              <a:rPr lang="en-US" smtClean="0"/>
              <a:pPr/>
              <a:t>2</a:t>
            </a:fld>
            <a:endParaRPr lang="en-US"/>
          </a:p>
        </p:txBody>
      </p:sp>
    </p:spTree>
    <p:extLst>
      <p:ext uri="{BB962C8B-B14F-4D97-AF65-F5344CB8AC3E}">
        <p14:creationId xmlns:p14="http://schemas.microsoft.com/office/powerpoint/2010/main" val="35461399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EF8AE6-4F46-40F7-93B4-B49EEE2BD606}" type="slidenum">
              <a:rPr lang="en-US" smtClean="0"/>
              <a:pPr/>
              <a:t>22</a:t>
            </a:fld>
            <a:endParaRPr lang="en-US"/>
          </a:p>
        </p:txBody>
      </p:sp>
    </p:spTree>
    <p:extLst>
      <p:ext uri="{BB962C8B-B14F-4D97-AF65-F5344CB8AC3E}">
        <p14:creationId xmlns:p14="http://schemas.microsoft.com/office/powerpoint/2010/main" val="1689057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EF8AE6-4F46-40F7-93B4-B49EEE2BD606}" type="slidenum">
              <a:rPr lang="en-US" smtClean="0"/>
              <a:pPr/>
              <a:t>24</a:t>
            </a:fld>
            <a:endParaRPr lang="en-US"/>
          </a:p>
        </p:txBody>
      </p:sp>
    </p:spTree>
    <p:extLst>
      <p:ext uri="{BB962C8B-B14F-4D97-AF65-F5344CB8AC3E}">
        <p14:creationId xmlns:p14="http://schemas.microsoft.com/office/powerpoint/2010/main" val="358902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EF8AE6-4F46-40F7-93B4-B49EEE2BD606}" type="slidenum">
              <a:rPr lang="en-US" smtClean="0"/>
              <a:pPr/>
              <a:t>3</a:t>
            </a:fld>
            <a:endParaRPr lang="en-US"/>
          </a:p>
        </p:txBody>
      </p:sp>
    </p:spTree>
    <p:extLst>
      <p:ext uri="{BB962C8B-B14F-4D97-AF65-F5344CB8AC3E}">
        <p14:creationId xmlns:p14="http://schemas.microsoft.com/office/powerpoint/2010/main" val="3696046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EEF8AE6-4F46-40F7-93B4-B49EEE2BD606}" type="slidenum">
              <a:rPr lang="en-US" smtClean="0"/>
              <a:pPr/>
              <a:t>5</a:t>
            </a:fld>
            <a:endParaRPr lang="en-US"/>
          </a:p>
        </p:txBody>
      </p:sp>
      <p:sp>
        <p:nvSpPr>
          <p:cNvPr id="5" name="Footer Placeholder 4">
            <a:extLst>
              <a:ext uri="{FF2B5EF4-FFF2-40B4-BE49-F238E27FC236}">
                <a16:creationId xmlns:a16="http://schemas.microsoft.com/office/drawing/2014/main" id="{E211A7E5-2BEA-EA07-87AA-D31214CDADC8}"/>
              </a:ext>
            </a:extLst>
          </p:cNvPr>
          <p:cNvSpPr>
            <a:spLocks noGrp="1"/>
          </p:cNvSpPr>
          <p:nvPr>
            <p:ph type="ftr" sz="quarter" idx="4"/>
          </p:nvPr>
        </p:nvSpPr>
        <p:spPr/>
        <p:txBody>
          <a:bodyPr/>
          <a:lstStyle/>
          <a:p>
            <a:endParaRPr lang="en-US" dirty="0"/>
          </a:p>
        </p:txBody>
      </p:sp>
      <p:sp>
        <p:nvSpPr>
          <p:cNvPr id="6" name="Header Placeholder 5">
            <a:extLst>
              <a:ext uri="{FF2B5EF4-FFF2-40B4-BE49-F238E27FC236}">
                <a16:creationId xmlns:a16="http://schemas.microsoft.com/office/drawing/2014/main" id="{3DE5280E-EFED-2C71-925D-AEF7AE7E8812}"/>
              </a:ext>
            </a:extLst>
          </p:cNvPr>
          <p:cNvSpPr>
            <a:spLocks noGrp="1"/>
          </p:cNvSpPr>
          <p:nvPr>
            <p:ph type="hdr" sz="quarter"/>
          </p:nvPr>
        </p:nvSpPr>
        <p:spPr/>
        <p:txBody>
          <a:bodyPr/>
          <a:lstStyle/>
          <a:p>
            <a:endParaRPr lang="en-US" dirty="0"/>
          </a:p>
        </p:txBody>
      </p:sp>
    </p:spTree>
    <p:extLst>
      <p:ext uri="{BB962C8B-B14F-4D97-AF65-F5344CB8AC3E}">
        <p14:creationId xmlns:p14="http://schemas.microsoft.com/office/powerpoint/2010/main" val="575407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EF8AE6-4F46-40F7-93B4-B49EEE2BD606}" type="slidenum">
              <a:rPr lang="en-US" smtClean="0"/>
              <a:pPr/>
              <a:t>7</a:t>
            </a:fld>
            <a:endParaRPr lang="en-US"/>
          </a:p>
        </p:txBody>
      </p:sp>
    </p:spTree>
    <p:extLst>
      <p:ext uri="{BB962C8B-B14F-4D97-AF65-F5344CB8AC3E}">
        <p14:creationId xmlns:p14="http://schemas.microsoft.com/office/powerpoint/2010/main" val="665946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EF8AE6-4F46-40F7-93B4-B49EEE2BD606}" type="slidenum">
              <a:rPr lang="en-US" smtClean="0"/>
              <a:pPr/>
              <a:t>11</a:t>
            </a:fld>
            <a:endParaRPr lang="en-US"/>
          </a:p>
        </p:txBody>
      </p:sp>
    </p:spTree>
    <p:extLst>
      <p:ext uri="{BB962C8B-B14F-4D97-AF65-F5344CB8AC3E}">
        <p14:creationId xmlns:p14="http://schemas.microsoft.com/office/powerpoint/2010/main" val="2711513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EF8AE6-4F46-40F7-93B4-B49EEE2BD606}" type="slidenum">
              <a:rPr lang="en-US" smtClean="0"/>
              <a:pPr/>
              <a:t>12</a:t>
            </a:fld>
            <a:endParaRPr lang="en-US"/>
          </a:p>
        </p:txBody>
      </p:sp>
    </p:spTree>
    <p:extLst>
      <p:ext uri="{BB962C8B-B14F-4D97-AF65-F5344CB8AC3E}">
        <p14:creationId xmlns:p14="http://schemas.microsoft.com/office/powerpoint/2010/main" val="35210444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EEF8AE6-4F46-40F7-93B4-B49EEE2BD606}" type="slidenum">
              <a:rPr lang="en-US" smtClean="0"/>
              <a:pPr/>
              <a:t>14</a:t>
            </a:fld>
            <a:endParaRPr lang="en-US"/>
          </a:p>
        </p:txBody>
      </p:sp>
      <p:sp>
        <p:nvSpPr>
          <p:cNvPr id="5" name="Footer Placeholder 4">
            <a:extLst>
              <a:ext uri="{FF2B5EF4-FFF2-40B4-BE49-F238E27FC236}">
                <a16:creationId xmlns:a16="http://schemas.microsoft.com/office/drawing/2014/main" id="{40138C92-6298-1D04-E035-590464517940}"/>
              </a:ext>
            </a:extLst>
          </p:cNvPr>
          <p:cNvSpPr>
            <a:spLocks noGrp="1"/>
          </p:cNvSpPr>
          <p:nvPr>
            <p:ph type="ftr" sz="quarter" idx="4"/>
          </p:nvPr>
        </p:nvSpPr>
        <p:spPr/>
        <p:txBody>
          <a:bodyPr/>
          <a:lstStyle/>
          <a:p>
            <a:endParaRPr lang="en-US" dirty="0"/>
          </a:p>
        </p:txBody>
      </p:sp>
      <p:sp>
        <p:nvSpPr>
          <p:cNvPr id="6" name="Header Placeholder 5">
            <a:extLst>
              <a:ext uri="{FF2B5EF4-FFF2-40B4-BE49-F238E27FC236}">
                <a16:creationId xmlns:a16="http://schemas.microsoft.com/office/drawing/2014/main" id="{DACA2DE3-A0CD-316A-8159-7B1ACE520894}"/>
              </a:ext>
            </a:extLst>
          </p:cNvPr>
          <p:cNvSpPr>
            <a:spLocks noGrp="1"/>
          </p:cNvSpPr>
          <p:nvPr>
            <p:ph type="hdr" sz="quarter"/>
          </p:nvPr>
        </p:nvSpPr>
        <p:spPr/>
        <p:txBody>
          <a:bodyPr/>
          <a:lstStyle/>
          <a:p>
            <a:endParaRPr lang="en-US" dirty="0"/>
          </a:p>
        </p:txBody>
      </p:sp>
    </p:spTree>
    <p:extLst>
      <p:ext uri="{BB962C8B-B14F-4D97-AF65-F5344CB8AC3E}">
        <p14:creationId xmlns:p14="http://schemas.microsoft.com/office/powerpoint/2010/main" val="3227128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EF8AE6-4F46-40F7-93B4-B49EEE2BD606}" type="slidenum">
              <a:rPr lang="en-US" smtClean="0"/>
              <a:pPr/>
              <a:t>16</a:t>
            </a:fld>
            <a:endParaRPr lang="en-US"/>
          </a:p>
        </p:txBody>
      </p:sp>
    </p:spTree>
    <p:extLst>
      <p:ext uri="{BB962C8B-B14F-4D97-AF65-F5344CB8AC3E}">
        <p14:creationId xmlns:p14="http://schemas.microsoft.com/office/powerpoint/2010/main" val="188900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EF8AE6-4F46-40F7-93B4-B49EEE2BD606}" type="slidenum">
              <a:rPr lang="en-US" smtClean="0"/>
              <a:pPr/>
              <a:t>17</a:t>
            </a:fld>
            <a:endParaRPr lang="en-US"/>
          </a:p>
        </p:txBody>
      </p:sp>
    </p:spTree>
    <p:extLst>
      <p:ext uri="{BB962C8B-B14F-4D97-AF65-F5344CB8AC3E}">
        <p14:creationId xmlns:p14="http://schemas.microsoft.com/office/powerpoint/2010/main" val="17885387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2.xml"/><Relationship Id="rId4" Type="http://schemas.openxmlformats.org/officeDocument/2006/relationships/image" Target="../media/image2.svg"/></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s://www.cravath.com/web-site-module/footer/disclaimers.html" TargetMode="External"/><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5.sv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5" name="Do not remove" hidden="1">
            <a:extLst>
              <a:ext uri="{FF2B5EF4-FFF2-40B4-BE49-F238E27FC236}">
                <a16:creationId xmlns:a16="http://schemas.microsoft.com/office/drawing/2014/main" id="{DAE0DC4D-E5EC-187A-C159-19644C6FB0DF}"/>
              </a:ext>
            </a:extLst>
          </p:cNvPr>
          <p:cNvSpPr/>
          <p:nvPr userDrawn="1">
            <p:custDataLst>
              <p:tags r:id="rId1"/>
            </p:custDataLst>
          </p:nvPr>
        </p:nvSpPr>
        <p:spPr>
          <a:xfrm>
            <a:off x="0" y="0"/>
            <a:ext cx="12700" cy="12700"/>
          </a:xfrm>
          <a:prstGeom prst="octagon">
            <a:avLst/>
          </a:prstGeom>
          <a:noFill/>
          <a:ln w="19050" cap="flat" cmpd="sng" algn="ctr">
            <a:noFill/>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olidFill>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bg1"/>
              </a:solidFill>
            </a:endParaRPr>
          </a:p>
        </p:txBody>
      </p:sp>
      <p:sp>
        <p:nvSpPr>
          <p:cNvPr id="2" name="Title 1"/>
          <p:cNvSpPr>
            <a:spLocks noGrp="1"/>
          </p:cNvSpPr>
          <p:nvPr>
            <p:ph type="ctrTitle"/>
          </p:nvPr>
        </p:nvSpPr>
        <p:spPr>
          <a:xfrm>
            <a:off x="396875" y="3657603"/>
            <a:ext cx="8366760" cy="565670"/>
          </a:xfrm>
        </p:spPr>
        <p:txBody>
          <a:bodyPr lIns="0" tIns="0" rIns="0" bIns="0" anchor="b"/>
          <a:lstStyle>
            <a:lvl1pPr marL="0" marR="0" indent="0">
              <a:lnSpc>
                <a:spcPct val="90000"/>
              </a:lnSpc>
              <a:spcAft>
                <a:spcPts val="0"/>
              </a:spcAft>
              <a:defRPr sz="3636">
                <a:solidFill>
                  <a:schemeClr val="accent1"/>
                </a:solidFill>
              </a:defRPr>
            </a:lvl1pPr>
          </a:lstStyle>
          <a:p>
            <a:r>
              <a:rPr lang="en-US"/>
              <a:t>Click to edit Master title style</a:t>
            </a:r>
            <a:endParaRPr/>
          </a:p>
        </p:txBody>
      </p:sp>
      <p:sp>
        <p:nvSpPr>
          <p:cNvPr id="3" name="Subtitle 2"/>
          <p:cNvSpPr>
            <a:spLocks noGrp="1"/>
          </p:cNvSpPr>
          <p:nvPr>
            <p:ph type="subTitle" idx="1" hasCustomPrompt="1"/>
          </p:nvPr>
        </p:nvSpPr>
        <p:spPr>
          <a:xfrm>
            <a:off x="396934" y="3247171"/>
            <a:ext cx="8366760" cy="363658"/>
          </a:xfrm>
        </p:spPr>
        <p:txBody>
          <a:bodyPr lIns="0" tIns="0" rIns="0" bIns="0" anchor="b">
            <a:noAutofit/>
          </a:bodyPr>
          <a:lstStyle>
            <a:lvl1pPr marL="0" marR="0" indent="0" algn="l">
              <a:spcBef>
                <a:spcPts val="2090"/>
              </a:spcBef>
              <a:spcAft>
                <a:spcPts val="0"/>
              </a:spcAft>
              <a:buNone/>
              <a:defRPr sz="2200" b="0" cap="none" baseline="0">
                <a:solidFill>
                  <a:schemeClr val="accent1"/>
                </a:solidFill>
              </a:defRPr>
            </a:lvl1pPr>
            <a:lvl2pPr marL="415609" indent="0" algn="ctr">
              <a:buNone/>
              <a:defRPr>
                <a:solidFill>
                  <a:schemeClr val="tx1">
                    <a:tint val="75000"/>
                  </a:schemeClr>
                </a:solidFill>
              </a:defRPr>
            </a:lvl2pPr>
            <a:lvl3pPr marL="831217" indent="0" algn="ctr">
              <a:buNone/>
              <a:defRPr>
                <a:solidFill>
                  <a:schemeClr val="tx1">
                    <a:tint val="75000"/>
                  </a:schemeClr>
                </a:solidFill>
              </a:defRPr>
            </a:lvl3pPr>
            <a:lvl4pPr marL="1246827" indent="0" algn="ctr">
              <a:buNone/>
              <a:defRPr>
                <a:solidFill>
                  <a:schemeClr val="tx1">
                    <a:tint val="75000"/>
                  </a:schemeClr>
                </a:solidFill>
              </a:defRPr>
            </a:lvl4pPr>
            <a:lvl5pPr marL="1662435" indent="0" algn="ctr">
              <a:buNone/>
              <a:defRPr>
                <a:solidFill>
                  <a:schemeClr val="tx1">
                    <a:tint val="75000"/>
                  </a:schemeClr>
                </a:solidFill>
              </a:defRPr>
            </a:lvl5pPr>
            <a:lvl6pPr marL="2078044" indent="0" algn="ctr">
              <a:buNone/>
              <a:defRPr>
                <a:solidFill>
                  <a:schemeClr val="tx1">
                    <a:tint val="75000"/>
                  </a:schemeClr>
                </a:solidFill>
              </a:defRPr>
            </a:lvl6pPr>
            <a:lvl7pPr marL="2493652" indent="0" algn="ctr">
              <a:buNone/>
              <a:defRPr>
                <a:solidFill>
                  <a:schemeClr val="tx1">
                    <a:tint val="75000"/>
                  </a:schemeClr>
                </a:solidFill>
              </a:defRPr>
            </a:lvl7pPr>
            <a:lvl8pPr marL="2909261" indent="0" algn="ctr">
              <a:buNone/>
              <a:defRPr>
                <a:solidFill>
                  <a:schemeClr val="tx1">
                    <a:tint val="75000"/>
                  </a:schemeClr>
                </a:solidFill>
              </a:defRPr>
            </a:lvl8pPr>
            <a:lvl9pPr marL="3324869" indent="0" algn="ctr">
              <a:buNone/>
              <a:defRPr>
                <a:solidFill>
                  <a:schemeClr val="tx1">
                    <a:tint val="75000"/>
                  </a:schemeClr>
                </a:solidFill>
              </a:defRPr>
            </a:lvl9pPr>
          </a:lstStyle>
          <a:p>
            <a:r>
              <a:t>Click to insert optional heading</a:t>
            </a:r>
          </a:p>
        </p:txBody>
      </p:sp>
      <p:grpSp>
        <p:nvGrpSpPr>
          <p:cNvPr id="4" name="Footnote" hidden="1">
            <a:extLst>
              <a:ext uri="{FF2B5EF4-FFF2-40B4-BE49-F238E27FC236}">
                <a16:creationId xmlns:a16="http://schemas.microsoft.com/office/drawing/2014/main" id="{778A0B9C-3FFF-770A-8C78-CFF301E9A4DC}"/>
              </a:ext>
            </a:extLst>
          </p:cNvPr>
          <p:cNvGrpSpPr/>
          <p:nvPr userDrawn="1"/>
        </p:nvGrpSpPr>
        <p:grpSpPr>
          <a:xfrm>
            <a:off x="396875" y="5927271"/>
            <a:ext cx="8334992" cy="284026"/>
            <a:chOff x="396875" y="5927271"/>
            <a:chExt cx="8334992" cy="284026"/>
          </a:xfrm>
        </p:grpSpPr>
        <p:sp>
          <p:nvSpPr>
            <p:cNvPr id="12" name="Footnote"/>
            <p:cNvSpPr txBox="1"/>
            <p:nvPr/>
          </p:nvSpPr>
          <p:spPr>
            <a:xfrm>
              <a:off x="396875" y="5993096"/>
              <a:ext cx="7813963" cy="218201"/>
            </a:xfrm>
            <a:prstGeom prst="rect">
              <a:avLst/>
            </a:prstGeom>
            <a:noFill/>
          </p:spPr>
          <p:txBody>
            <a:bodyPr wrap="square" lIns="0" rtlCol="0" anchor="t">
              <a:spAutoFit/>
            </a:bodyPr>
            <a:lstStyle/>
            <a:p>
              <a:pPr marL="228600" indent="-228600" algn="l" defTabSz="831217" rtl="0" eaLnBrk="1" latinLnBrk="0" hangingPunct="1">
                <a:spcBef>
                  <a:spcPts val="600"/>
                </a:spcBef>
                <a:buClr>
                  <a:schemeClr val="accent2"/>
                </a:buClr>
                <a:buFont typeface="+mj-lt"/>
                <a:buAutoNum type="arabicPlain"/>
              </a:pPr>
              <a:r>
                <a:rPr sz="818" baseline="0" dirty="0">
                  <a:solidFill>
                    <a:schemeClr val="tx1"/>
                  </a:solidFill>
                  <a:latin typeface="Franklin Gothic Book" panose="020B0503020102020204" pitchFamily="34" charset="0"/>
                </a:rPr>
                <a:t>Footnote</a:t>
              </a:r>
            </a:p>
          </p:txBody>
        </p:sp>
        <p:cxnSp>
          <p:nvCxnSpPr>
            <p:cNvPr id="14" name="Footnote line">
              <a:extLst>
                <a:ext uri="{FF2B5EF4-FFF2-40B4-BE49-F238E27FC236}">
                  <a16:creationId xmlns:a16="http://schemas.microsoft.com/office/drawing/2014/main" id="{96CF67BD-E7F9-746D-2267-1AAAE4692726}"/>
                </a:ext>
              </a:extLst>
            </p:cNvPr>
            <p:cNvCxnSpPr>
              <a:cxnSpLocks/>
            </p:cNvCxnSpPr>
            <p:nvPr/>
          </p:nvCxnSpPr>
          <p:spPr>
            <a:xfrm>
              <a:off x="397764" y="5927271"/>
              <a:ext cx="8334103" cy="0"/>
            </a:xfrm>
            <a:prstGeom prst="line">
              <a:avLst/>
            </a:prstGeom>
            <a:ln w="12700">
              <a:solidFill>
                <a:srgbClr val="E5E5E5"/>
              </a:solidFill>
            </a:ln>
          </p:spPr>
          <p:style>
            <a:lnRef idx="1">
              <a:schemeClr val="accent1"/>
            </a:lnRef>
            <a:fillRef idx="0">
              <a:schemeClr val="accent1"/>
            </a:fillRef>
            <a:effectRef idx="0">
              <a:schemeClr val="accent1"/>
            </a:effectRef>
            <a:fontRef idx="minor">
              <a:schemeClr val="tx1"/>
            </a:fontRef>
          </p:style>
        </p:cxnSp>
      </p:grpSp>
      <p:pic>
        <p:nvPicPr>
          <p:cNvPr id="10" name="Logo">
            <a:extLst>
              <a:ext uri="{FF2B5EF4-FFF2-40B4-BE49-F238E27FC236}">
                <a16:creationId xmlns:a16="http://schemas.microsoft.com/office/drawing/2014/main" id="{C8196793-23C4-FF0A-9B98-179A57A2400C}"/>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4494" y="402908"/>
            <a:ext cx="1050081" cy="182880"/>
          </a:xfrm>
          <a:prstGeom prst="rect">
            <a:avLst/>
          </a:prstGeom>
        </p:spPr>
      </p:pic>
      <p:sp>
        <p:nvSpPr>
          <p:cNvPr id="15" name="Text Placeholder 49 date">
            <a:extLst>
              <a:ext uri="{FF2B5EF4-FFF2-40B4-BE49-F238E27FC236}">
                <a16:creationId xmlns:a16="http://schemas.microsoft.com/office/drawing/2014/main" id="{811CFB09-4B96-D653-7B70-6DFC1AEAC8CD}"/>
              </a:ext>
            </a:extLst>
          </p:cNvPr>
          <p:cNvSpPr>
            <a:spLocks noGrp="1"/>
          </p:cNvSpPr>
          <p:nvPr>
            <p:ph type="body" sz="quarter" idx="15" hasCustomPrompt="1"/>
          </p:nvPr>
        </p:nvSpPr>
        <p:spPr>
          <a:xfrm>
            <a:off x="396875" y="4783932"/>
            <a:ext cx="1900237" cy="228600"/>
          </a:xfrm>
        </p:spPr>
        <p:txBody>
          <a:bodyPr lIns="0" tIns="0" rIns="0" bIns="0" anchor="b">
            <a:noAutofit/>
          </a:bodyPr>
          <a:lstStyle>
            <a:lvl1pPr marL="0" marR="0" indent="0" algn="l">
              <a:spcBef>
                <a:spcPts val="0"/>
              </a:spcBef>
              <a:spcAft>
                <a:spcPts val="0"/>
              </a:spcAft>
              <a:buNone/>
              <a:defRPr sz="800" b="1" kern="600" cap="all" spc="200" baseline="0">
                <a:solidFill>
                  <a:schemeClr val="accent1"/>
                </a:solidFill>
                <a:latin typeface="Franklin Gothic Book" panose="020B0503020102020204" pitchFamily="34" charset="0"/>
              </a:defRPr>
            </a:lvl1pPr>
            <a:lvl2pPr marL="0" indent="0" algn="ctr">
              <a:spcBef>
                <a:spcPts val="0"/>
              </a:spcBef>
              <a:buNone/>
              <a:defRPr sz="1200" b="1">
                <a:solidFill>
                  <a:schemeClr val="tx1"/>
                </a:solidFill>
              </a:defRPr>
            </a:lvl2pPr>
            <a:lvl3pPr marL="0" indent="0" algn="ctr">
              <a:spcBef>
                <a:spcPts val="0"/>
              </a:spcBef>
              <a:buNone/>
              <a:defRPr sz="1200" b="1">
                <a:solidFill>
                  <a:schemeClr val="tx1"/>
                </a:solidFill>
              </a:defRPr>
            </a:lvl3pPr>
            <a:lvl4pPr marL="0" indent="0" algn="ctr">
              <a:spcBef>
                <a:spcPts val="0"/>
              </a:spcBef>
              <a:buNone/>
              <a:defRPr sz="1200" b="1">
                <a:solidFill>
                  <a:schemeClr val="tx1"/>
                </a:solidFill>
              </a:defRPr>
            </a:lvl4pPr>
            <a:lvl5pPr marL="0" indent="0" algn="ctr">
              <a:spcBef>
                <a:spcPts val="0"/>
              </a:spcBef>
              <a:buNone/>
              <a:defRPr sz="1200" b="1">
                <a:solidFill>
                  <a:schemeClr val="tx1"/>
                </a:solidFill>
              </a:defRPr>
            </a:lvl5pPr>
            <a:lvl6pPr marL="0" indent="0" algn="ctr">
              <a:spcBef>
                <a:spcPts val="0"/>
              </a:spcBef>
              <a:buNone/>
              <a:defRPr sz="1200" b="1">
                <a:solidFill>
                  <a:schemeClr val="tx1"/>
                </a:solidFill>
              </a:defRPr>
            </a:lvl6pPr>
            <a:lvl7pPr marL="0" indent="0" algn="ctr">
              <a:spcBef>
                <a:spcPts val="0"/>
              </a:spcBef>
              <a:buNone/>
              <a:defRPr sz="1200" b="1">
                <a:solidFill>
                  <a:schemeClr val="tx1"/>
                </a:solidFill>
              </a:defRPr>
            </a:lvl7pPr>
            <a:lvl8pPr marL="0" indent="0" algn="ctr">
              <a:spcBef>
                <a:spcPts val="0"/>
              </a:spcBef>
              <a:buNone/>
              <a:defRPr sz="1200" b="1">
                <a:solidFill>
                  <a:schemeClr val="tx1"/>
                </a:solidFill>
              </a:defRPr>
            </a:lvl8pPr>
            <a:lvl9pPr marL="0" indent="0" algn="ctr">
              <a:spcBef>
                <a:spcPts val="0"/>
              </a:spcBef>
              <a:buNone/>
              <a:defRPr sz="1200" b="1">
                <a:solidFill>
                  <a:schemeClr val="tx1"/>
                </a:solidFill>
              </a:defRPr>
            </a:lvl9pPr>
          </a:lstStyle>
          <a:p>
            <a:pPr lvl="0"/>
            <a:r>
              <a:rPr dirty="0"/>
              <a:t>Month DD, YYYY</a:t>
            </a:r>
          </a:p>
        </p:txBody>
      </p:sp>
      <p:sp>
        <p:nvSpPr>
          <p:cNvPr id="21" name="Cravath_Copyright">
            <a:extLst>
              <a:ext uri="{FF2B5EF4-FFF2-40B4-BE49-F238E27FC236}">
                <a16:creationId xmlns:a16="http://schemas.microsoft.com/office/drawing/2014/main" id="{2664E26A-6060-89E4-F93E-9141B0361789}"/>
              </a:ext>
            </a:extLst>
          </p:cNvPr>
          <p:cNvSpPr txBox="1">
            <a:spLocks/>
          </p:cNvSpPr>
          <p:nvPr/>
        </p:nvSpPr>
        <p:spPr>
          <a:xfrm>
            <a:off x="384048" y="6341269"/>
            <a:ext cx="2842953" cy="242047"/>
          </a:xfrm>
          <a:prstGeom prst="rect">
            <a:avLst/>
          </a:prstGeom>
          <a:noFill/>
        </p:spPr>
        <p:txBody>
          <a:bodyPr wrap="none" lIns="0" tIns="0" rIns="0" bIns="0" rtlCol="0">
            <a:noAutofit/>
          </a:bodyPr>
          <a:lstStyle/>
          <a:p>
            <a:pPr marL="0" marR="0" indent="0" algn="l">
              <a:spcBef>
                <a:spcPts val="0"/>
              </a:spcBef>
              <a:spcAft>
                <a:spcPts val="0"/>
              </a:spcAft>
            </a:pPr>
            <a:r>
              <a:rPr sz="720" spc="9" noProof="1">
                <a:solidFill>
                  <a:schemeClr val="tx1"/>
                </a:solidFill>
                <a:latin typeface="Franklin Gothic Book" panose="020B0503020102020204" pitchFamily="34" charset="0"/>
              </a:rPr>
              <a:t>© </a:t>
            </a:r>
            <a:fld id="{72E9C4E3-793D-42FC-A787-73B0402281B3}" type="datetimeyyyy">
              <a:rPr lang="en-US" sz="720" spc="9" noProof="1" smtClean="0">
                <a:solidFill>
                  <a:schemeClr val="tx1"/>
                </a:solidFill>
                <a:latin typeface="Franklin Gothic Book" panose="020B0503020102020204" pitchFamily="34" charset="0"/>
              </a:rPr>
              <a:pPr marL="0" marR="0" indent="0" algn="l">
                <a:spcBef>
                  <a:spcPts val="0"/>
                </a:spcBef>
                <a:spcAft>
                  <a:spcPts val="0"/>
                </a:spcAft>
              </a:pPr>
              <a:t>2025</a:t>
            </a:fld>
            <a:r>
              <a:rPr sz="720" spc="9" noProof="1">
                <a:solidFill>
                  <a:schemeClr val="tx1"/>
                </a:solidFill>
                <a:latin typeface="Franklin Gothic Book" panose="020B0503020102020204" pitchFamily="34" charset="0"/>
              </a:rPr>
              <a:t> Cravath, Swaine &amp; Moore LLP. All rights reserved.</a:t>
            </a:r>
            <a:endParaRPr sz="720" spc="9">
              <a:solidFill>
                <a:schemeClr val="tx1"/>
              </a:solidFill>
              <a:latin typeface="Franklin Gothic Book" panose="020B0503020102020204" pitchFamily="34" charset="0"/>
            </a:endParaRPr>
          </a:p>
        </p:txBody>
      </p:sp>
      <p:cxnSp>
        <p:nvCxnSpPr>
          <p:cNvPr id="8" name="Straight Connector 7">
            <a:extLst>
              <a:ext uri="{FF2B5EF4-FFF2-40B4-BE49-F238E27FC236}">
                <a16:creationId xmlns:a16="http://schemas.microsoft.com/office/drawing/2014/main" id="{A7D2F27A-B2EE-A4B4-AEE7-F15529FFCC8E}"/>
              </a:ext>
            </a:extLst>
          </p:cNvPr>
          <p:cNvCxnSpPr/>
          <p:nvPr/>
        </p:nvCxnSpPr>
        <p:spPr>
          <a:xfrm>
            <a:off x="387747" y="4604805"/>
            <a:ext cx="8368506" cy="0"/>
          </a:xfrm>
          <a:prstGeom prst="line">
            <a:avLst/>
          </a:prstGeom>
          <a:ln w="12700">
            <a:solidFill>
              <a:srgbClr val="333333"/>
            </a:solidFill>
            <a:miter lim="800000"/>
          </a:ln>
        </p:spPr>
        <p:style>
          <a:lnRef idx="1">
            <a:schemeClr val="accent1"/>
          </a:lnRef>
          <a:fillRef idx="0">
            <a:schemeClr val="accent1"/>
          </a:fillRef>
          <a:effectRef idx="0">
            <a:schemeClr val="accent1"/>
          </a:effectRef>
          <a:fontRef idx="minor">
            <a:schemeClr val="tx1"/>
          </a:fontRef>
        </p:style>
      </p:cxnSp>
      <p:sp>
        <p:nvSpPr>
          <p:cNvPr id="6" name="DocID2" hidden="1">
            <a:extLst>
              <a:ext uri="{FF2B5EF4-FFF2-40B4-BE49-F238E27FC236}">
                <a16:creationId xmlns:a16="http://schemas.microsoft.com/office/drawing/2014/main" id="{3CFAC45A-9C34-A7A3-E496-9918C5726DAD}"/>
              </a:ext>
            </a:extLst>
          </p:cNvPr>
          <p:cNvSpPr txBox="1"/>
          <p:nvPr userDrawn="1"/>
        </p:nvSpPr>
        <p:spPr>
          <a:xfrm>
            <a:off x="5729410" y="6341269"/>
            <a:ext cx="3126677" cy="242047"/>
          </a:xfrm>
          <a:prstGeom prst="rect">
            <a:avLst/>
          </a:prstGeom>
          <a:noFill/>
        </p:spPr>
        <p:txBody>
          <a:bodyPr wrap="none" lIns="0" tIns="0" rIns="0" bIns="0" rtlCol="0">
            <a:noAutofit/>
          </a:bodyPr>
          <a:lstStyle>
            <a:defPPr>
              <a:defRPr lang="en-US"/>
            </a:defPPr>
            <a:lvl1pPr marR="0" indent="0">
              <a:spcBef>
                <a:spcPts val="0"/>
              </a:spcBef>
              <a:spcAft>
                <a:spcPts val="0"/>
              </a:spcAft>
              <a:defRPr sz="720" spc="9">
                <a:latin typeface="Franklin Gothic Book" panose="020B0503020102020204" pitchFamily="34" charset="0"/>
              </a:defRPr>
            </a:lvl1pPr>
          </a:lstStyle>
          <a:p>
            <a:pPr lvl="0"/>
            <a:endParaRPr lang="en-US"/>
          </a:p>
        </p:txBody>
      </p:sp>
    </p:spTree>
    <p:extLst>
      <p:ext uri="{BB962C8B-B14F-4D97-AF65-F5344CB8AC3E}">
        <p14:creationId xmlns:p14="http://schemas.microsoft.com/office/powerpoint/2010/main" val="398574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lumn + Heading">
    <p:spTree>
      <p:nvGrpSpPr>
        <p:cNvPr id="1" name=""/>
        <p:cNvGrpSpPr/>
        <p:nvPr/>
      </p:nvGrpSpPr>
      <p:grpSpPr>
        <a:xfrm>
          <a:off x="0" y="0"/>
          <a:ext cx="0" cy="0"/>
          <a:chOff x="0" y="0"/>
          <a:chExt cx="0" cy="0"/>
        </a:xfrm>
      </p:grpSpPr>
      <p:sp>
        <p:nvSpPr>
          <p:cNvPr id="8" name="Do not remove" hidden="1">
            <a:extLst>
              <a:ext uri="{FF2B5EF4-FFF2-40B4-BE49-F238E27FC236}">
                <a16:creationId xmlns:a16="http://schemas.microsoft.com/office/drawing/2014/main" id="{A967A0B4-8E3E-FD33-D085-46D08488B7B9}"/>
              </a:ext>
            </a:extLst>
          </p:cNvPr>
          <p:cNvSpPr/>
          <p:nvPr userDrawn="1">
            <p:custDataLst>
              <p:tags r:id="rId1"/>
            </p:custDataLst>
          </p:nvPr>
        </p:nvSpPr>
        <p:spPr>
          <a:xfrm>
            <a:off x="0" y="0"/>
            <a:ext cx="12700" cy="12700"/>
          </a:xfrm>
          <a:prstGeom prst="octagon">
            <a:avLst/>
          </a:prstGeom>
          <a:noFill/>
          <a:ln w="19050" cap="flat" cmpd="sng" algn="ctr">
            <a:noFill/>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olidFill>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bg1"/>
              </a:solidFill>
            </a:endParaRPr>
          </a:p>
        </p:txBody>
      </p:sp>
      <p:sp>
        <p:nvSpPr>
          <p:cNvPr id="2" name="Title 1">
            <a:extLst>
              <a:ext uri="{FF2B5EF4-FFF2-40B4-BE49-F238E27FC236}">
                <a16:creationId xmlns:a16="http://schemas.microsoft.com/office/drawing/2014/main" id="{3ABA3D8F-A374-AEF0-0E2D-9BB3D6503B76}"/>
              </a:ext>
            </a:extLst>
          </p:cNvPr>
          <p:cNvSpPr>
            <a:spLocks noGrp="1"/>
          </p:cNvSpPr>
          <p:nvPr>
            <p:ph type="title"/>
          </p:nvPr>
        </p:nvSpPr>
        <p:spPr>
          <a:xfrm>
            <a:off x="397764" y="347472"/>
            <a:ext cx="8348472" cy="556708"/>
          </a:xfrm>
        </p:spPr>
        <p:txBody>
          <a:bodyPr/>
          <a:lstStyle/>
          <a:p>
            <a:r>
              <a:rPr lang="en-US"/>
              <a:t>Click to edit Master title style</a:t>
            </a:r>
            <a:endParaRPr/>
          </a:p>
        </p:txBody>
      </p:sp>
      <p:sp>
        <p:nvSpPr>
          <p:cNvPr id="3" name="Date Placeholder 2">
            <a:extLst>
              <a:ext uri="{FF2B5EF4-FFF2-40B4-BE49-F238E27FC236}">
                <a16:creationId xmlns:a16="http://schemas.microsoft.com/office/drawing/2014/main" id="{76C26270-7CF5-2364-2C2F-F9B3FA9F0907}"/>
              </a:ext>
            </a:extLst>
          </p:cNvPr>
          <p:cNvSpPr>
            <a:spLocks noGrp="1"/>
          </p:cNvSpPr>
          <p:nvPr>
            <p:ph type="dt" sz="half" idx="10"/>
          </p:nvPr>
        </p:nvSpPr>
        <p:spPr/>
        <p:txBody>
          <a:bodyPr/>
          <a:lstStyle/>
          <a:p>
            <a:endParaRPr/>
          </a:p>
        </p:txBody>
      </p:sp>
      <p:sp>
        <p:nvSpPr>
          <p:cNvPr id="4" name="Footer Placeholder 3">
            <a:extLst>
              <a:ext uri="{FF2B5EF4-FFF2-40B4-BE49-F238E27FC236}">
                <a16:creationId xmlns:a16="http://schemas.microsoft.com/office/drawing/2014/main" id="{DFD941FB-FB9A-62BE-E1D4-156540966298}"/>
              </a:ext>
            </a:extLst>
          </p:cNvPr>
          <p:cNvSpPr>
            <a:spLocks noGrp="1"/>
          </p:cNvSpPr>
          <p:nvPr>
            <p:ph type="ftr" sz="quarter" idx="11"/>
          </p:nvPr>
        </p:nvSpPr>
        <p:spPr/>
        <p:txBody>
          <a:bodyPr/>
          <a:lstStyle/>
          <a:p>
            <a:endParaRPr/>
          </a:p>
        </p:txBody>
      </p:sp>
      <p:sp>
        <p:nvSpPr>
          <p:cNvPr id="5" name="Slide Number Placeholder 4">
            <a:extLst>
              <a:ext uri="{FF2B5EF4-FFF2-40B4-BE49-F238E27FC236}">
                <a16:creationId xmlns:a16="http://schemas.microsoft.com/office/drawing/2014/main" id="{071830F5-C890-70CE-DDE0-42D166BA3233}"/>
              </a:ext>
            </a:extLst>
          </p:cNvPr>
          <p:cNvSpPr>
            <a:spLocks noGrp="1"/>
          </p:cNvSpPr>
          <p:nvPr>
            <p:ph type="sldNum" sz="quarter" idx="12"/>
          </p:nvPr>
        </p:nvSpPr>
        <p:spPr/>
        <p:txBody>
          <a:bodyPr/>
          <a:lstStyle/>
          <a:p>
            <a:fld id="{011B0BE5-ED22-46BF-BAAB-59679A1C8AA7}" type="slidenum">
              <a:rPr smtClean="0"/>
              <a:pPr/>
              <a:t>‹#›</a:t>
            </a:fld>
            <a:endParaRPr/>
          </a:p>
        </p:txBody>
      </p:sp>
      <p:sp>
        <p:nvSpPr>
          <p:cNvPr id="7" name="Content Placeholder 6">
            <a:extLst>
              <a:ext uri="{FF2B5EF4-FFF2-40B4-BE49-F238E27FC236}">
                <a16:creationId xmlns:a16="http://schemas.microsoft.com/office/drawing/2014/main" id="{DC3E25A2-FB8C-139B-3DF9-3542BE1D1045}"/>
              </a:ext>
            </a:extLst>
          </p:cNvPr>
          <p:cNvSpPr>
            <a:spLocks noGrp="1"/>
          </p:cNvSpPr>
          <p:nvPr>
            <p:ph sz="quarter" idx="13"/>
          </p:nvPr>
        </p:nvSpPr>
        <p:spPr>
          <a:xfrm>
            <a:off x="397764" y="2286000"/>
            <a:ext cx="2650236" cy="398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ext Placeholder 10">
            <a:extLst>
              <a:ext uri="{FF2B5EF4-FFF2-40B4-BE49-F238E27FC236}">
                <a16:creationId xmlns:a16="http://schemas.microsoft.com/office/drawing/2014/main" id="{9C77553B-FC61-1B05-6565-0280F67629C7}"/>
              </a:ext>
            </a:extLst>
          </p:cNvPr>
          <p:cNvSpPr>
            <a:spLocks noGrp="1"/>
          </p:cNvSpPr>
          <p:nvPr>
            <p:ph type="body" sz="quarter" idx="14" hasCustomPrompt="1"/>
          </p:nvPr>
        </p:nvSpPr>
        <p:spPr bwMode="gray">
          <a:xfrm>
            <a:off x="397764" y="1234603"/>
            <a:ext cx="2650236" cy="850392"/>
          </a:xfrm>
          <a:solidFill>
            <a:schemeClr val="bg1"/>
          </a:solidFill>
          <a:effectLst>
            <a:outerShdw dist="12700" dir="5400000" algn="t" rotWithShape="0">
              <a:srgbClr val="E5E5E5"/>
            </a:outerShdw>
          </a:effectLst>
        </p:spPr>
        <p:txBody>
          <a:bodyPr bIns="155448" anchor="b"/>
          <a:lstStyle>
            <a:lvl1pPr marL="0" indent="0">
              <a:spcBef>
                <a:spcPts val="0"/>
              </a:spcBef>
              <a:buNone/>
              <a:defRPr sz="2200">
                <a:solidFill>
                  <a:srgbClr val="7392A7"/>
                </a:solidFill>
              </a:defRPr>
            </a:lvl1pPr>
            <a:lvl2pPr marL="0" indent="0">
              <a:spcBef>
                <a:spcPts val="0"/>
              </a:spcBef>
              <a:buNone/>
              <a:defRPr sz="2200">
                <a:solidFill>
                  <a:srgbClr val="7392A7"/>
                </a:solidFill>
              </a:defRPr>
            </a:lvl2pPr>
            <a:lvl3pPr marL="0" indent="0">
              <a:spcBef>
                <a:spcPts val="0"/>
              </a:spcBef>
              <a:buNone/>
              <a:defRPr sz="2200">
                <a:solidFill>
                  <a:srgbClr val="7392A7"/>
                </a:solidFill>
              </a:defRPr>
            </a:lvl3pPr>
            <a:lvl4pPr marL="0" indent="0">
              <a:spcBef>
                <a:spcPts val="0"/>
              </a:spcBef>
              <a:buNone/>
              <a:defRPr sz="2200">
                <a:solidFill>
                  <a:srgbClr val="7392A7"/>
                </a:solidFill>
              </a:defRPr>
            </a:lvl4pPr>
            <a:lvl5pPr marL="0" indent="0">
              <a:spcBef>
                <a:spcPts val="0"/>
              </a:spcBef>
              <a:buNone/>
              <a:defRPr sz="2200">
                <a:solidFill>
                  <a:srgbClr val="7392A7"/>
                </a:solidFill>
              </a:defRPr>
            </a:lvl5pPr>
            <a:lvl6pPr marL="0" indent="0">
              <a:spcBef>
                <a:spcPts val="0"/>
              </a:spcBef>
              <a:buNone/>
              <a:defRPr sz="2200">
                <a:solidFill>
                  <a:srgbClr val="7392A7"/>
                </a:solidFill>
              </a:defRPr>
            </a:lvl6pPr>
            <a:lvl7pPr marL="0" indent="0">
              <a:spcBef>
                <a:spcPts val="0"/>
              </a:spcBef>
              <a:buNone/>
              <a:defRPr sz="2200">
                <a:solidFill>
                  <a:srgbClr val="7392A7"/>
                </a:solidFill>
              </a:defRPr>
            </a:lvl7pPr>
            <a:lvl8pPr marL="0" indent="0">
              <a:spcBef>
                <a:spcPts val="0"/>
              </a:spcBef>
              <a:buNone/>
              <a:defRPr sz="2200">
                <a:solidFill>
                  <a:srgbClr val="7392A7"/>
                </a:solidFill>
              </a:defRPr>
            </a:lvl8pPr>
            <a:lvl9pPr marL="0" indent="0">
              <a:spcBef>
                <a:spcPts val="0"/>
              </a:spcBef>
              <a:buNone/>
              <a:defRPr sz="2200">
                <a:solidFill>
                  <a:srgbClr val="7392A7"/>
                </a:solidFill>
              </a:defRPr>
            </a:lvl9pPr>
          </a:lstStyle>
          <a:p>
            <a:pPr lvl="0"/>
            <a:r>
              <a:rPr lang="en-US" dirty="0"/>
              <a:t>Heading</a:t>
            </a:r>
            <a:endParaRPr dirty="0"/>
          </a:p>
        </p:txBody>
      </p:sp>
      <p:sp>
        <p:nvSpPr>
          <p:cNvPr id="9" name="Content Placeholder 6">
            <a:extLst>
              <a:ext uri="{FF2B5EF4-FFF2-40B4-BE49-F238E27FC236}">
                <a16:creationId xmlns:a16="http://schemas.microsoft.com/office/drawing/2014/main" id="{029B7D80-F5CF-4B81-9FB9-A003DAD6DE27}"/>
              </a:ext>
            </a:extLst>
          </p:cNvPr>
          <p:cNvSpPr>
            <a:spLocks noGrp="1"/>
          </p:cNvSpPr>
          <p:nvPr>
            <p:ph sz="quarter" idx="15"/>
          </p:nvPr>
        </p:nvSpPr>
        <p:spPr>
          <a:xfrm>
            <a:off x="3246882" y="2286000"/>
            <a:ext cx="2650236" cy="398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Text Placeholder 10">
            <a:extLst>
              <a:ext uri="{FF2B5EF4-FFF2-40B4-BE49-F238E27FC236}">
                <a16:creationId xmlns:a16="http://schemas.microsoft.com/office/drawing/2014/main" id="{F14801CC-C86D-40C9-EFD2-17186A2E4335}"/>
              </a:ext>
            </a:extLst>
          </p:cNvPr>
          <p:cNvSpPr>
            <a:spLocks noGrp="1"/>
          </p:cNvSpPr>
          <p:nvPr>
            <p:ph type="body" sz="quarter" idx="16" hasCustomPrompt="1"/>
          </p:nvPr>
        </p:nvSpPr>
        <p:spPr bwMode="gray">
          <a:xfrm>
            <a:off x="3246882" y="1234602"/>
            <a:ext cx="2650236" cy="850392"/>
          </a:xfrm>
          <a:solidFill>
            <a:schemeClr val="bg1"/>
          </a:solidFill>
          <a:effectLst>
            <a:outerShdw dist="12700" dir="5400000" algn="t" rotWithShape="0">
              <a:srgbClr val="E5E5E5"/>
            </a:outerShdw>
          </a:effectLst>
        </p:spPr>
        <p:txBody>
          <a:bodyPr bIns="155448" anchor="b"/>
          <a:lstStyle>
            <a:lvl1pPr marL="0" indent="0">
              <a:spcBef>
                <a:spcPts val="0"/>
              </a:spcBef>
              <a:buNone/>
              <a:defRPr sz="2200">
                <a:solidFill>
                  <a:srgbClr val="7392A7"/>
                </a:solidFill>
              </a:defRPr>
            </a:lvl1pPr>
            <a:lvl2pPr marL="0" indent="0">
              <a:spcBef>
                <a:spcPts val="0"/>
              </a:spcBef>
              <a:buNone/>
              <a:defRPr sz="2200">
                <a:solidFill>
                  <a:srgbClr val="7392A7"/>
                </a:solidFill>
              </a:defRPr>
            </a:lvl2pPr>
            <a:lvl3pPr marL="0" indent="0">
              <a:spcBef>
                <a:spcPts val="0"/>
              </a:spcBef>
              <a:buNone/>
              <a:defRPr sz="2200">
                <a:solidFill>
                  <a:srgbClr val="7392A7"/>
                </a:solidFill>
              </a:defRPr>
            </a:lvl3pPr>
            <a:lvl4pPr marL="0" indent="0">
              <a:spcBef>
                <a:spcPts val="0"/>
              </a:spcBef>
              <a:buNone/>
              <a:defRPr sz="2200">
                <a:solidFill>
                  <a:srgbClr val="7392A7"/>
                </a:solidFill>
              </a:defRPr>
            </a:lvl4pPr>
            <a:lvl5pPr marL="0" indent="0">
              <a:spcBef>
                <a:spcPts val="0"/>
              </a:spcBef>
              <a:buNone/>
              <a:defRPr sz="2200">
                <a:solidFill>
                  <a:srgbClr val="7392A7"/>
                </a:solidFill>
              </a:defRPr>
            </a:lvl5pPr>
            <a:lvl6pPr marL="0" indent="0">
              <a:spcBef>
                <a:spcPts val="0"/>
              </a:spcBef>
              <a:buNone/>
              <a:defRPr sz="2200">
                <a:solidFill>
                  <a:srgbClr val="7392A7"/>
                </a:solidFill>
              </a:defRPr>
            </a:lvl6pPr>
            <a:lvl7pPr marL="0" indent="0">
              <a:spcBef>
                <a:spcPts val="0"/>
              </a:spcBef>
              <a:buNone/>
              <a:defRPr sz="2200">
                <a:solidFill>
                  <a:srgbClr val="7392A7"/>
                </a:solidFill>
              </a:defRPr>
            </a:lvl7pPr>
            <a:lvl8pPr marL="0" indent="0">
              <a:spcBef>
                <a:spcPts val="0"/>
              </a:spcBef>
              <a:buNone/>
              <a:defRPr sz="2200">
                <a:solidFill>
                  <a:srgbClr val="7392A7"/>
                </a:solidFill>
              </a:defRPr>
            </a:lvl8pPr>
            <a:lvl9pPr marL="0" indent="0">
              <a:spcBef>
                <a:spcPts val="0"/>
              </a:spcBef>
              <a:buNone/>
              <a:defRPr sz="2200">
                <a:solidFill>
                  <a:srgbClr val="7392A7"/>
                </a:solidFill>
              </a:defRPr>
            </a:lvl9pPr>
          </a:lstStyle>
          <a:p>
            <a:pPr lvl="0"/>
            <a:r>
              <a:rPr lang="en-US" dirty="0"/>
              <a:t>Heading</a:t>
            </a:r>
            <a:endParaRPr dirty="0"/>
          </a:p>
        </p:txBody>
      </p:sp>
      <p:sp>
        <p:nvSpPr>
          <p:cNvPr id="16" name="Text Placeholder 10">
            <a:extLst>
              <a:ext uri="{FF2B5EF4-FFF2-40B4-BE49-F238E27FC236}">
                <a16:creationId xmlns:a16="http://schemas.microsoft.com/office/drawing/2014/main" id="{3C473D8D-5387-851C-9800-710C9954C66F}"/>
              </a:ext>
            </a:extLst>
          </p:cNvPr>
          <p:cNvSpPr>
            <a:spLocks noGrp="1"/>
          </p:cNvSpPr>
          <p:nvPr>
            <p:ph type="body" sz="quarter" idx="20" hasCustomPrompt="1"/>
          </p:nvPr>
        </p:nvSpPr>
        <p:spPr bwMode="gray">
          <a:xfrm>
            <a:off x="6096000" y="1234602"/>
            <a:ext cx="2650236" cy="850392"/>
          </a:xfrm>
          <a:solidFill>
            <a:schemeClr val="bg1"/>
          </a:solidFill>
          <a:effectLst>
            <a:outerShdw dist="12700" dir="5400000" algn="t" rotWithShape="0">
              <a:srgbClr val="E5E5E5"/>
            </a:outerShdw>
          </a:effectLst>
        </p:spPr>
        <p:txBody>
          <a:bodyPr bIns="155448" anchor="b"/>
          <a:lstStyle>
            <a:lvl1pPr marL="0" indent="0">
              <a:spcBef>
                <a:spcPts val="0"/>
              </a:spcBef>
              <a:buNone/>
              <a:defRPr sz="2200">
                <a:solidFill>
                  <a:srgbClr val="7392A7"/>
                </a:solidFill>
              </a:defRPr>
            </a:lvl1pPr>
            <a:lvl2pPr marL="0" indent="0">
              <a:spcBef>
                <a:spcPts val="0"/>
              </a:spcBef>
              <a:buNone/>
              <a:defRPr sz="2200">
                <a:solidFill>
                  <a:srgbClr val="7392A7"/>
                </a:solidFill>
              </a:defRPr>
            </a:lvl2pPr>
            <a:lvl3pPr marL="0" indent="0">
              <a:spcBef>
                <a:spcPts val="0"/>
              </a:spcBef>
              <a:buNone/>
              <a:defRPr sz="2200">
                <a:solidFill>
                  <a:srgbClr val="7392A7"/>
                </a:solidFill>
              </a:defRPr>
            </a:lvl3pPr>
            <a:lvl4pPr marL="0" indent="0">
              <a:spcBef>
                <a:spcPts val="0"/>
              </a:spcBef>
              <a:buNone/>
              <a:defRPr sz="2200">
                <a:solidFill>
                  <a:srgbClr val="7392A7"/>
                </a:solidFill>
              </a:defRPr>
            </a:lvl4pPr>
            <a:lvl5pPr marL="0" indent="0">
              <a:spcBef>
                <a:spcPts val="0"/>
              </a:spcBef>
              <a:buNone/>
              <a:defRPr sz="2200">
                <a:solidFill>
                  <a:srgbClr val="7392A7"/>
                </a:solidFill>
              </a:defRPr>
            </a:lvl5pPr>
            <a:lvl6pPr marL="0" indent="0">
              <a:spcBef>
                <a:spcPts val="0"/>
              </a:spcBef>
              <a:buNone/>
              <a:defRPr sz="2200">
                <a:solidFill>
                  <a:srgbClr val="7392A7"/>
                </a:solidFill>
              </a:defRPr>
            </a:lvl6pPr>
            <a:lvl7pPr marL="0" indent="0">
              <a:spcBef>
                <a:spcPts val="0"/>
              </a:spcBef>
              <a:buNone/>
              <a:defRPr sz="2200">
                <a:solidFill>
                  <a:srgbClr val="7392A7"/>
                </a:solidFill>
              </a:defRPr>
            </a:lvl7pPr>
            <a:lvl8pPr marL="0" indent="0">
              <a:spcBef>
                <a:spcPts val="0"/>
              </a:spcBef>
              <a:buNone/>
              <a:defRPr sz="2200">
                <a:solidFill>
                  <a:srgbClr val="7392A7"/>
                </a:solidFill>
              </a:defRPr>
            </a:lvl8pPr>
            <a:lvl9pPr marL="0" indent="0">
              <a:spcBef>
                <a:spcPts val="0"/>
              </a:spcBef>
              <a:buNone/>
              <a:defRPr sz="2200">
                <a:solidFill>
                  <a:srgbClr val="7392A7"/>
                </a:solidFill>
              </a:defRPr>
            </a:lvl9pPr>
          </a:lstStyle>
          <a:p>
            <a:pPr lvl="0"/>
            <a:r>
              <a:rPr lang="en-US" dirty="0"/>
              <a:t>Heading</a:t>
            </a:r>
            <a:endParaRPr dirty="0"/>
          </a:p>
        </p:txBody>
      </p:sp>
      <p:sp>
        <p:nvSpPr>
          <p:cNvPr id="17" name="Content Placeholder 6">
            <a:extLst>
              <a:ext uri="{FF2B5EF4-FFF2-40B4-BE49-F238E27FC236}">
                <a16:creationId xmlns:a16="http://schemas.microsoft.com/office/drawing/2014/main" id="{6CF55134-018F-5119-02C2-0BA9CAEA77E6}"/>
              </a:ext>
            </a:extLst>
          </p:cNvPr>
          <p:cNvSpPr>
            <a:spLocks noGrp="1"/>
          </p:cNvSpPr>
          <p:nvPr>
            <p:ph sz="quarter" idx="21"/>
          </p:nvPr>
        </p:nvSpPr>
        <p:spPr>
          <a:xfrm>
            <a:off x="6096000" y="2286000"/>
            <a:ext cx="2650236" cy="398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extLst>
      <p:ext uri="{BB962C8B-B14F-4D97-AF65-F5344CB8AC3E}">
        <p14:creationId xmlns:p14="http://schemas.microsoft.com/office/powerpoint/2010/main" val="63631454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lumn + Heading">
    <p:spTree>
      <p:nvGrpSpPr>
        <p:cNvPr id="1" name=""/>
        <p:cNvGrpSpPr/>
        <p:nvPr/>
      </p:nvGrpSpPr>
      <p:grpSpPr>
        <a:xfrm>
          <a:off x="0" y="0"/>
          <a:ext cx="0" cy="0"/>
          <a:chOff x="0" y="0"/>
          <a:chExt cx="0" cy="0"/>
        </a:xfrm>
      </p:grpSpPr>
      <p:sp>
        <p:nvSpPr>
          <p:cNvPr id="8" name="Do not remove" hidden="1">
            <a:extLst>
              <a:ext uri="{FF2B5EF4-FFF2-40B4-BE49-F238E27FC236}">
                <a16:creationId xmlns:a16="http://schemas.microsoft.com/office/drawing/2014/main" id="{F5391A00-6B47-2D25-96F1-8B03F87283D4}"/>
              </a:ext>
            </a:extLst>
          </p:cNvPr>
          <p:cNvSpPr/>
          <p:nvPr userDrawn="1">
            <p:custDataLst>
              <p:tags r:id="rId1"/>
            </p:custDataLst>
          </p:nvPr>
        </p:nvSpPr>
        <p:spPr>
          <a:xfrm>
            <a:off x="0" y="0"/>
            <a:ext cx="12700" cy="12700"/>
          </a:xfrm>
          <a:prstGeom prst="octagon">
            <a:avLst/>
          </a:prstGeom>
          <a:noFill/>
          <a:ln w="19050" cap="flat" cmpd="sng" algn="ctr">
            <a:noFill/>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olidFill>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bg1"/>
              </a:solidFill>
            </a:endParaRPr>
          </a:p>
        </p:txBody>
      </p:sp>
      <p:sp>
        <p:nvSpPr>
          <p:cNvPr id="2" name="Title 1">
            <a:extLst>
              <a:ext uri="{FF2B5EF4-FFF2-40B4-BE49-F238E27FC236}">
                <a16:creationId xmlns:a16="http://schemas.microsoft.com/office/drawing/2014/main" id="{3ABA3D8F-A374-AEF0-0E2D-9BB3D6503B76}"/>
              </a:ext>
            </a:extLst>
          </p:cNvPr>
          <p:cNvSpPr>
            <a:spLocks noGrp="1"/>
          </p:cNvSpPr>
          <p:nvPr>
            <p:ph type="title"/>
          </p:nvPr>
        </p:nvSpPr>
        <p:spPr>
          <a:xfrm>
            <a:off x="397764" y="347472"/>
            <a:ext cx="8348472" cy="556708"/>
          </a:xfrm>
        </p:spPr>
        <p:txBody>
          <a:bodyPr/>
          <a:lstStyle/>
          <a:p>
            <a:r>
              <a:rPr lang="en-US"/>
              <a:t>Click to edit Master title style</a:t>
            </a:r>
            <a:endParaRPr/>
          </a:p>
        </p:txBody>
      </p:sp>
      <p:sp>
        <p:nvSpPr>
          <p:cNvPr id="3" name="Date Placeholder 2">
            <a:extLst>
              <a:ext uri="{FF2B5EF4-FFF2-40B4-BE49-F238E27FC236}">
                <a16:creationId xmlns:a16="http://schemas.microsoft.com/office/drawing/2014/main" id="{76C26270-7CF5-2364-2C2F-F9B3FA9F0907}"/>
              </a:ext>
            </a:extLst>
          </p:cNvPr>
          <p:cNvSpPr>
            <a:spLocks noGrp="1"/>
          </p:cNvSpPr>
          <p:nvPr>
            <p:ph type="dt" sz="half" idx="10"/>
          </p:nvPr>
        </p:nvSpPr>
        <p:spPr/>
        <p:txBody>
          <a:bodyPr/>
          <a:lstStyle/>
          <a:p>
            <a:endParaRPr/>
          </a:p>
        </p:txBody>
      </p:sp>
      <p:sp>
        <p:nvSpPr>
          <p:cNvPr id="4" name="Footer Placeholder 3">
            <a:extLst>
              <a:ext uri="{FF2B5EF4-FFF2-40B4-BE49-F238E27FC236}">
                <a16:creationId xmlns:a16="http://schemas.microsoft.com/office/drawing/2014/main" id="{DFD941FB-FB9A-62BE-E1D4-156540966298}"/>
              </a:ext>
            </a:extLst>
          </p:cNvPr>
          <p:cNvSpPr>
            <a:spLocks noGrp="1"/>
          </p:cNvSpPr>
          <p:nvPr>
            <p:ph type="ftr" sz="quarter" idx="11"/>
          </p:nvPr>
        </p:nvSpPr>
        <p:spPr/>
        <p:txBody>
          <a:bodyPr/>
          <a:lstStyle/>
          <a:p>
            <a:endParaRPr/>
          </a:p>
        </p:txBody>
      </p:sp>
      <p:sp>
        <p:nvSpPr>
          <p:cNvPr id="5" name="Slide Number Placeholder 4">
            <a:extLst>
              <a:ext uri="{FF2B5EF4-FFF2-40B4-BE49-F238E27FC236}">
                <a16:creationId xmlns:a16="http://schemas.microsoft.com/office/drawing/2014/main" id="{071830F5-C890-70CE-DDE0-42D166BA3233}"/>
              </a:ext>
            </a:extLst>
          </p:cNvPr>
          <p:cNvSpPr>
            <a:spLocks noGrp="1"/>
          </p:cNvSpPr>
          <p:nvPr>
            <p:ph type="sldNum" sz="quarter" idx="12"/>
          </p:nvPr>
        </p:nvSpPr>
        <p:spPr/>
        <p:txBody>
          <a:bodyPr/>
          <a:lstStyle/>
          <a:p>
            <a:fld id="{011B0BE5-ED22-46BF-BAAB-59679A1C8AA7}" type="slidenum">
              <a:rPr smtClean="0"/>
              <a:pPr/>
              <a:t>‹#›</a:t>
            </a:fld>
            <a:endParaRPr/>
          </a:p>
        </p:txBody>
      </p:sp>
      <p:sp>
        <p:nvSpPr>
          <p:cNvPr id="7" name="Content Placeholder 6">
            <a:extLst>
              <a:ext uri="{FF2B5EF4-FFF2-40B4-BE49-F238E27FC236}">
                <a16:creationId xmlns:a16="http://schemas.microsoft.com/office/drawing/2014/main" id="{DC3E25A2-FB8C-139B-3DF9-3542BE1D1045}"/>
              </a:ext>
            </a:extLst>
          </p:cNvPr>
          <p:cNvSpPr>
            <a:spLocks noGrp="1"/>
          </p:cNvSpPr>
          <p:nvPr>
            <p:ph sz="quarter" idx="13"/>
          </p:nvPr>
        </p:nvSpPr>
        <p:spPr>
          <a:xfrm>
            <a:off x="397764" y="2286000"/>
            <a:ext cx="1920240" cy="398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1" name="Text Placeholder 10">
            <a:extLst>
              <a:ext uri="{FF2B5EF4-FFF2-40B4-BE49-F238E27FC236}">
                <a16:creationId xmlns:a16="http://schemas.microsoft.com/office/drawing/2014/main" id="{9C77553B-FC61-1B05-6565-0280F67629C7}"/>
              </a:ext>
            </a:extLst>
          </p:cNvPr>
          <p:cNvSpPr>
            <a:spLocks noGrp="1"/>
          </p:cNvSpPr>
          <p:nvPr>
            <p:ph type="body" sz="quarter" idx="14" hasCustomPrompt="1"/>
          </p:nvPr>
        </p:nvSpPr>
        <p:spPr bwMode="gray">
          <a:xfrm>
            <a:off x="397764" y="1234603"/>
            <a:ext cx="1920240" cy="850392"/>
          </a:xfrm>
          <a:solidFill>
            <a:schemeClr val="bg1"/>
          </a:solidFill>
          <a:effectLst>
            <a:outerShdw dist="12700" dir="5400000" algn="t" rotWithShape="0">
              <a:srgbClr val="E5E5E5"/>
            </a:outerShdw>
          </a:effectLst>
        </p:spPr>
        <p:txBody>
          <a:bodyPr bIns="155448" anchor="b"/>
          <a:lstStyle>
            <a:lvl1pPr marL="0" indent="0">
              <a:spcBef>
                <a:spcPts val="0"/>
              </a:spcBef>
              <a:buNone/>
              <a:defRPr sz="2200">
                <a:solidFill>
                  <a:srgbClr val="7392A7"/>
                </a:solidFill>
              </a:defRPr>
            </a:lvl1pPr>
            <a:lvl2pPr marL="0" indent="0">
              <a:spcBef>
                <a:spcPts val="0"/>
              </a:spcBef>
              <a:buNone/>
              <a:defRPr sz="2200">
                <a:solidFill>
                  <a:srgbClr val="7392A7"/>
                </a:solidFill>
              </a:defRPr>
            </a:lvl2pPr>
            <a:lvl3pPr marL="0" indent="0">
              <a:spcBef>
                <a:spcPts val="0"/>
              </a:spcBef>
              <a:buNone/>
              <a:defRPr sz="2200">
                <a:solidFill>
                  <a:srgbClr val="7392A7"/>
                </a:solidFill>
              </a:defRPr>
            </a:lvl3pPr>
            <a:lvl4pPr marL="0" indent="0">
              <a:spcBef>
                <a:spcPts val="0"/>
              </a:spcBef>
              <a:buNone/>
              <a:defRPr sz="2200">
                <a:solidFill>
                  <a:srgbClr val="7392A7"/>
                </a:solidFill>
              </a:defRPr>
            </a:lvl4pPr>
            <a:lvl5pPr marL="0" indent="0">
              <a:spcBef>
                <a:spcPts val="0"/>
              </a:spcBef>
              <a:buNone/>
              <a:defRPr sz="2200">
                <a:solidFill>
                  <a:srgbClr val="7392A7"/>
                </a:solidFill>
              </a:defRPr>
            </a:lvl5pPr>
            <a:lvl6pPr marL="0" indent="0">
              <a:spcBef>
                <a:spcPts val="0"/>
              </a:spcBef>
              <a:buNone/>
              <a:defRPr sz="2200">
                <a:solidFill>
                  <a:srgbClr val="7392A7"/>
                </a:solidFill>
              </a:defRPr>
            </a:lvl6pPr>
            <a:lvl7pPr marL="0" indent="0">
              <a:spcBef>
                <a:spcPts val="0"/>
              </a:spcBef>
              <a:buNone/>
              <a:defRPr sz="2200">
                <a:solidFill>
                  <a:srgbClr val="7392A7"/>
                </a:solidFill>
              </a:defRPr>
            </a:lvl7pPr>
            <a:lvl8pPr marL="0" indent="0">
              <a:spcBef>
                <a:spcPts val="0"/>
              </a:spcBef>
              <a:buNone/>
              <a:defRPr sz="2200">
                <a:solidFill>
                  <a:srgbClr val="7392A7"/>
                </a:solidFill>
              </a:defRPr>
            </a:lvl8pPr>
            <a:lvl9pPr marL="0" indent="0">
              <a:spcBef>
                <a:spcPts val="0"/>
              </a:spcBef>
              <a:buNone/>
              <a:defRPr sz="2200">
                <a:solidFill>
                  <a:srgbClr val="7392A7"/>
                </a:solidFill>
              </a:defRPr>
            </a:lvl9pPr>
          </a:lstStyle>
          <a:p>
            <a:pPr lvl="0"/>
            <a:r>
              <a:rPr lang="en-US" dirty="0"/>
              <a:t>Heading</a:t>
            </a:r>
            <a:endParaRPr dirty="0"/>
          </a:p>
        </p:txBody>
      </p:sp>
      <p:sp>
        <p:nvSpPr>
          <p:cNvPr id="9" name="Content Placeholder 6">
            <a:extLst>
              <a:ext uri="{FF2B5EF4-FFF2-40B4-BE49-F238E27FC236}">
                <a16:creationId xmlns:a16="http://schemas.microsoft.com/office/drawing/2014/main" id="{029B7D80-F5CF-4B81-9FB9-A003DAD6DE27}"/>
              </a:ext>
            </a:extLst>
          </p:cNvPr>
          <p:cNvSpPr>
            <a:spLocks noGrp="1"/>
          </p:cNvSpPr>
          <p:nvPr>
            <p:ph sz="quarter" idx="15"/>
          </p:nvPr>
        </p:nvSpPr>
        <p:spPr>
          <a:xfrm>
            <a:off x="2540508" y="2286000"/>
            <a:ext cx="1920240" cy="398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Text Placeholder 10">
            <a:extLst>
              <a:ext uri="{FF2B5EF4-FFF2-40B4-BE49-F238E27FC236}">
                <a16:creationId xmlns:a16="http://schemas.microsoft.com/office/drawing/2014/main" id="{F14801CC-C86D-40C9-EFD2-17186A2E4335}"/>
              </a:ext>
            </a:extLst>
          </p:cNvPr>
          <p:cNvSpPr>
            <a:spLocks noGrp="1"/>
          </p:cNvSpPr>
          <p:nvPr>
            <p:ph type="body" sz="quarter" idx="16" hasCustomPrompt="1"/>
          </p:nvPr>
        </p:nvSpPr>
        <p:spPr bwMode="gray">
          <a:xfrm>
            <a:off x="2540508" y="1234602"/>
            <a:ext cx="1920240" cy="850392"/>
          </a:xfrm>
          <a:solidFill>
            <a:schemeClr val="bg1"/>
          </a:solidFill>
          <a:effectLst>
            <a:outerShdw dist="12700" dir="5400000" algn="t" rotWithShape="0">
              <a:srgbClr val="E5E5E5"/>
            </a:outerShdw>
          </a:effectLst>
        </p:spPr>
        <p:txBody>
          <a:bodyPr bIns="155448" anchor="b"/>
          <a:lstStyle>
            <a:lvl1pPr marL="0" indent="0">
              <a:spcBef>
                <a:spcPts val="0"/>
              </a:spcBef>
              <a:buNone/>
              <a:defRPr sz="2200">
                <a:solidFill>
                  <a:srgbClr val="7392A7"/>
                </a:solidFill>
              </a:defRPr>
            </a:lvl1pPr>
            <a:lvl2pPr marL="0" indent="0">
              <a:spcBef>
                <a:spcPts val="0"/>
              </a:spcBef>
              <a:buNone/>
              <a:defRPr sz="2200">
                <a:solidFill>
                  <a:srgbClr val="7392A7"/>
                </a:solidFill>
              </a:defRPr>
            </a:lvl2pPr>
            <a:lvl3pPr marL="0" indent="0">
              <a:spcBef>
                <a:spcPts val="0"/>
              </a:spcBef>
              <a:buNone/>
              <a:defRPr sz="2200">
                <a:solidFill>
                  <a:srgbClr val="7392A7"/>
                </a:solidFill>
              </a:defRPr>
            </a:lvl3pPr>
            <a:lvl4pPr marL="0" indent="0">
              <a:spcBef>
                <a:spcPts val="0"/>
              </a:spcBef>
              <a:buNone/>
              <a:defRPr sz="2200">
                <a:solidFill>
                  <a:srgbClr val="7392A7"/>
                </a:solidFill>
              </a:defRPr>
            </a:lvl4pPr>
            <a:lvl5pPr marL="0" indent="0">
              <a:spcBef>
                <a:spcPts val="0"/>
              </a:spcBef>
              <a:buNone/>
              <a:defRPr sz="2200">
                <a:solidFill>
                  <a:srgbClr val="7392A7"/>
                </a:solidFill>
              </a:defRPr>
            </a:lvl5pPr>
            <a:lvl6pPr marL="0" indent="0">
              <a:spcBef>
                <a:spcPts val="0"/>
              </a:spcBef>
              <a:buNone/>
              <a:defRPr sz="2200">
                <a:solidFill>
                  <a:srgbClr val="7392A7"/>
                </a:solidFill>
              </a:defRPr>
            </a:lvl6pPr>
            <a:lvl7pPr marL="0" indent="0">
              <a:spcBef>
                <a:spcPts val="0"/>
              </a:spcBef>
              <a:buNone/>
              <a:defRPr sz="2200">
                <a:solidFill>
                  <a:srgbClr val="7392A7"/>
                </a:solidFill>
              </a:defRPr>
            </a:lvl7pPr>
            <a:lvl8pPr marL="0" indent="0">
              <a:spcBef>
                <a:spcPts val="0"/>
              </a:spcBef>
              <a:buNone/>
              <a:defRPr sz="2200">
                <a:solidFill>
                  <a:srgbClr val="7392A7"/>
                </a:solidFill>
              </a:defRPr>
            </a:lvl8pPr>
            <a:lvl9pPr marL="0" indent="0">
              <a:spcBef>
                <a:spcPts val="0"/>
              </a:spcBef>
              <a:buNone/>
              <a:defRPr sz="2200">
                <a:solidFill>
                  <a:srgbClr val="7392A7"/>
                </a:solidFill>
              </a:defRPr>
            </a:lvl9pPr>
          </a:lstStyle>
          <a:p>
            <a:pPr lvl="0"/>
            <a:r>
              <a:rPr lang="en-US" dirty="0"/>
              <a:t>Heading</a:t>
            </a:r>
            <a:endParaRPr dirty="0"/>
          </a:p>
        </p:txBody>
      </p:sp>
      <p:sp>
        <p:nvSpPr>
          <p:cNvPr id="16" name="Text Placeholder 10">
            <a:extLst>
              <a:ext uri="{FF2B5EF4-FFF2-40B4-BE49-F238E27FC236}">
                <a16:creationId xmlns:a16="http://schemas.microsoft.com/office/drawing/2014/main" id="{3C473D8D-5387-851C-9800-710C9954C66F}"/>
              </a:ext>
            </a:extLst>
          </p:cNvPr>
          <p:cNvSpPr>
            <a:spLocks noGrp="1"/>
          </p:cNvSpPr>
          <p:nvPr>
            <p:ph type="body" sz="quarter" idx="20" hasCustomPrompt="1"/>
          </p:nvPr>
        </p:nvSpPr>
        <p:spPr bwMode="gray">
          <a:xfrm>
            <a:off x="4683252" y="1236983"/>
            <a:ext cx="1920240" cy="850392"/>
          </a:xfrm>
          <a:solidFill>
            <a:schemeClr val="bg1"/>
          </a:solidFill>
          <a:effectLst>
            <a:outerShdw dist="12700" dir="5400000" algn="t" rotWithShape="0">
              <a:srgbClr val="E5E5E5"/>
            </a:outerShdw>
          </a:effectLst>
        </p:spPr>
        <p:txBody>
          <a:bodyPr bIns="155448" anchor="b"/>
          <a:lstStyle>
            <a:lvl1pPr marL="0" indent="0">
              <a:spcBef>
                <a:spcPts val="0"/>
              </a:spcBef>
              <a:buNone/>
              <a:defRPr sz="2200">
                <a:solidFill>
                  <a:srgbClr val="7392A7"/>
                </a:solidFill>
              </a:defRPr>
            </a:lvl1pPr>
            <a:lvl2pPr marL="0" indent="0">
              <a:spcBef>
                <a:spcPts val="0"/>
              </a:spcBef>
              <a:buNone/>
              <a:defRPr sz="2200">
                <a:solidFill>
                  <a:srgbClr val="7392A7"/>
                </a:solidFill>
              </a:defRPr>
            </a:lvl2pPr>
            <a:lvl3pPr marL="0" indent="0">
              <a:spcBef>
                <a:spcPts val="0"/>
              </a:spcBef>
              <a:buNone/>
              <a:defRPr sz="2200">
                <a:solidFill>
                  <a:srgbClr val="7392A7"/>
                </a:solidFill>
              </a:defRPr>
            </a:lvl3pPr>
            <a:lvl4pPr marL="0" indent="0">
              <a:spcBef>
                <a:spcPts val="0"/>
              </a:spcBef>
              <a:buNone/>
              <a:defRPr sz="2200">
                <a:solidFill>
                  <a:srgbClr val="7392A7"/>
                </a:solidFill>
              </a:defRPr>
            </a:lvl4pPr>
            <a:lvl5pPr marL="0" indent="0">
              <a:spcBef>
                <a:spcPts val="0"/>
              </a:spcBef>
              <a:buNone/>
              <a:defRPr sz="2200">
                <a:solidFill>
                  <a:srgbClr val="7392A7"/>
                </a:solidFill>
              </a:defRPr>
            </a:lvl5pPr>
            <a:lvl6pPr marL="0" indent="0">
              <a:spcBef>
                <a:spcPts val="0"/>
              </a:spcBef>
              <a:buNone/>
              <a:defRPr sz="2200">
                <a:solidFill>
                  <a:srgbClr val="7392A7"/>
                </a:solidFill>
              </a:defRPr>
            </a:lvl6pPr>
            <a:lvl7pPr marL="0" indent="0">
              <a:spcBef>
                <a:spcPts val="0"/>
              </a:spcBef>
              <a:buNone/>
              <a:defRPr sz="2200">
                <a:solidFill>
                  <a:srgbClr val="7392A7"/>
                </a:solidFill>
              </a:defRPr>
            </a:lvl7pPr>
            <a:lvl8pPr marL="0" indent="0">
              <a:spcBef>
                <a:spcPts val="0"/>
              </a:spcBef>
              <a:buNone/>
              <a:defRPr sz="2200">
                <a:solidFill>
                  <a:srgbClr val="7392A7"/>
                </a:solidFill>
              </a:defRPr>
            </a:lvl8pPr>
            <a:lvl9pPr marL="0" indent="0">
              <a:spcBef>
                <a:spcPts val="0"/>
              </a:spcBef>
              <a:buNone/>
              <a:defRPr sz="2200">
                <a:solidFill>
                  <a:srgbClr val="7392A7"/>
                </a:solidFill>
              </a:defRPr>
            </a:lvl9pPr>
          </a:lstStyle>
          <a:p>
            <a:pPr lvl="0"/>
            <a:r>
              <a:rPr lang="en-US" dirty="0"/>
              <a:t>Heading</a:t>
            </a:r>
            <a:endParaRPr dirty="0"/>
          </a:p>
        </p:txBody>
      </p:sp>
      <p:sp>
        <p:nvSpPr>
          <p:cNvPr id="17" name="Content Placeholder 6">
            <a:extLst>
              <a:ext uri="{FF2B5EF4-FFF2-40B4-BE49-F238E27FC236}">
                <a16:creationId xmlns:a16="http://schemas.microsoft.com/office/drawing/2014/main" id="{6CF55134-018F-5119-02C2-0BA9CAEA77E6}"/>
              </a:ext>
            </a:extLst>
          </p:cNvPr>
          <p:cNvSpPr>
            <a:spLocks noGrp="1"/>
          </p:cNvSpPr>
          <p:nvPr>
            <p:ph sz="quarter" idx="21"/>
          </p:nvPr>
        </p:nvSpPr>
        <p:spPr>
          <a:xfrm>
            <a:off x="4683252" y="2288381"/>
            <a:ext cx="1920240" cy="398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2" name="Text Placeholder 10">
            <a:extLst>
              <a:ext uri="{FF2B5EF4-FFF2-40B4-BE49-F238E27FC236}">
                <a16:creationId xmlns:a16="http://schemas.microsoft.com/office/drawing/2014/main" id="{5739A589-BD8E-148E-4D0E-48FD3E7CE844}"/>
              </a:ext>
            </a:extLst>
          </p:cNvPr>
          <p:cNvSpPr>
            <a:spLocks noGrp="1"/>
          </p:cNvSpPr>
          <p:nvPr>
            <p:ph type="body" sz="quarter" idx="22" hasCustomPrompt="1"/>
          </p:nvPr>
        </p:nvSpPr>
        <p:spPr bwMode="gray">
          <a:xfrm>
            <a:off x="6825996" y="1234602"/>
            <a:ext cx="1920240" cy="850392"/>
          </a:xfrm>
          <a:solidFill>
            <a:schemeClr val="bg1"/>
          </a:solidFill>
          <a:effectLst>
            <a:outerShdw dist="12700" dir="5400000" algn="t" rotWithShape="0">
              <a:srgbClr val="E5E5E5"/>
            </a:outerShdw>
          </a:effectLst>
        </p:spPr>
        <p:txBody>
          <a:bodyPr bIns="155448" anchor="b"/>
          <a:lstStyle>
            <a:lvl1pPr marL="0" indent="0">
              <a:spcBef>
                <a:spcPts val="0"/>
              </a:spcBef>
              <a:buNone/>
              <a:defRPr sz="2200">
                <a:solidFill>
                  <a:srgbClr val="7392A7"/>
                </a:solidFill>
              </a:defRPr>
            </a:lvl1pPr>
            <a:lvl2pPr marL="0" indent="0">
              <a:spcBef>
                <a:spcPts val="0"/>
              </a:spcBef>
              <a:buNone/>
              <a:defRPr sz="2200">
                <a:solidFill>
                  <a:srgbClr val="7392A7"/>
                </a:solidFill>
              </a:defRPr>
            </a:lvl2pPr>
            <a:lvl3pPr marL="0" indent="0">
              <a:spcBef>
                <a:spcPts val="0"/>
              </a:spcBef>
              <a:buNone/>
              <a:defRPr sz="2200">
                <a:solidFill>
                  <a:srgbClr val="7392A7"/>
                </a:solidFill>
              </a:defRPr>
            </a:lvl3pPr>
            <a:lvl4pPr marL="0" indent="0">
              <a:spcBef>
                <a:spcPts val="0"/>
              </a:spcBef>
              <a:buNone/>
              <a:defRPr sz="2200">
                <a:solidFill>
                  <a:srgbClr val="7392A7"/>
                </a:solidFill>
              </a:defRPr>
            </a:lvl4pPr>
            <a:lvl5pPr marL="0" indent="0">
              <a:spcBef>
                <a:spcPts val="0"/>
              </a:spcBef>
              <a:buNone/>
              <a:defRPr sz="2200">
                <a:solidFill>
                  <a:srgbClr val="7392A7"/>
                </a:solidFill>
              </a:defRPr>
            </a:lvl5pPr>
            <a:lvl6pPr marL="0" indent="0">
              <a:spcBef>
                <a:spcPts val="0"/>
              </a:spcBef>
              <a:buNone/>
              <a:defRPr sz="2200">
                <a:solidFill>
                  <a:srgbClr val="7392A7"/>
                </a:solidFill>
              </a:defRPr>
            </a:lvl6pPr>
            <a:lvl7pPr marL="0" indent="0">
              <a:spcBef>
                <a:spcPts val="0"/>
              </a:spcBef>
              <a:buNone/>
              <a:defRPr sz="2200">
                <a:solidFill>
                  <a:srgbClr val="7392A7"/>
                </a:solidFill>
              </a:defRPr>
            </a:lvl7pPr>
            <a:lvl8pPr marL="0" indent="0">
              <a:spcBef>
                <a:spcPts val="0"/>
              </a:spcBef>
              <a:buNone/>
              <a:defRPr sz="2200">
                <a:solidFill>
                  <a:srgbClr val="7392A7"/>
                </a:solidFill>
              </a:defRPr>
            </a:lvl8pPr>
            <a:lvl9pPr marL="0" indent="0">
              <a:spcBef>
                <a:spcPts val="0"/>
              </a:spcBef>
              <a:buNone/>
              <a:defRPr sz="2200">
                <a:solidFill>
                  <a:srgbClr val="7392A7"/>
                </a:solidFill>
              </a:defRPr>
            </a:lvl9pPr>
          </a:lstStyle>
          <a:p>
            <a:pPr lvl="0"/>
            <a:r>
              <a:rPr lang="en-US" dirty="0"/>
              <a:t>Heading</a:t>
            </a:r>
            <a:endParaRPr dirty="0"/>
          </a:p>
        </p:txBody>
      </p:sp>
      <p:sp>
        <p:nvSpPr>
          <p:cNvPr id="13" name="Content Placeholder 6">
            <a:extLst>
              <a:ext uri="{FF2B5EF4-FFF2-40B4-BE49-F238E27FC236}">
                <a16:creationId xmlns:a16="http://schemas.microsoft.com/office/drawing/2014/main" id="{F6E36493-FAC1-7373-77C9-33CA0B86E3E6}"/>
              </a:ext>
            </a:extLst>
          </p:cNvPr>
          <p:cNvSpPr>
            <a:spLocks noGrp="1"/>
          </p:cNvSpPr>
          <p:nvPr>
            <p:ph sz="quarter" idx="23"/>
          </p:nvPr>
        </p:nvSpPr>
        <p:spPr>
          <a:xfrm>
            <a:off x="6825996" y="2286000"/>
            <a:ext cx="1920240" cy="398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Tree>
    <p:extLst>
      <p:ext uri="{BB962C8B-B14F-4D97-AF65-F5344CB8AC3E}">
        <p14:creationId xmlns:p14="http://schemas.microsoft.com/office/powerpoint/2010/main" val="362198193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Display Text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dirty="0"/>
          </a:p>
        </p:txBody>
      </p:sp>
      <p:sp>
        <p:nvSpPr>
          <p:cNvPr id="3" name="Content Placeholder 2"/>
          <p:cNvSpPr>
            <a:spLocks noGrp="1"/>
          </p:cNvSpPr>
          <p:nvPr>
            <p:ph idx="1"/>
          </p:nvPr>
        </p:nvSpPr>
        <p:spPr>
          <a:xfrm>
            <a:off x="397764" y="1962150"/>
            <a:ext cx="8348472" cy="3981450"/>
          </a:xfrm>
        </p:spPr>
        <p:txBody>
          <a:bodyPr lIns="0" tIns="0" rIns="0" bIns="0" anchor="t"/>
          <a:lstStyle>
            <a:lvl1pPr marL="0" marR="0" indent="0">
              <a:lnSpc>
                <a:spcPct val="120000"/>
              </a:lnSpc>
              <a:spcBef>
                <a:spcPts val="1091"/>
              </a:spcBef>
              <a:spcAft>
                <a:spcPts val="0"/>
              </a:spcAft>
              <a:buNone/>
              <a:tabLst>
                <a:tab pos="6966417" algn="r"/>
              </a:tabLst>
              <a:defRPr sz="1637" b="0">
                <a:solidFill>
                  <a:schemeClr val="tx2">
                    <a:lumMod val="75000"/>
                    <a:lumOff val="25000"/>
                  </a:schemeClr>
                </a:solidFill>
                <a:latin typeface="+mj-lt"/>
              </a:defRPr>
            </a:lvl1pPr>
            <a:lvl2pPr marL="307586" marR="0" indent="0">
              <a:lnSpc>
                <a:spcPct val="120000"/>
              </a:lnSpc>
              <a:spcBef>
                <a:spcPts val="454"/>
              </a:spcBef>
              <a:spcAft>
                <a:spcPts val="0"/>
              </a:spcAft>
              <a:buNone/>
              <a:tabLst>
                <a:tab pos="6966417" algn="r"/>
              </a:tabLst>
              <a:defRPr sz="1091">
                <a:solidFill>
                  <a:schemeClr val="tx2">
                    <a:lumMod val="75000"/>
                    <a:lumOff val="25000"/>
                  </a:schemeClr>
                </a:solidFill>
                <a:latin typeface="+mj-lt"/>
              </a:defRPr>
            </a:lvl2pPr>
            <a:lvl3pPr marL="623486" marR="0" indent="0">
              <a:lnSpc>
                <a:spcPct val="120000"/>
              </a:lnSpc>
              <a:spcBef>
                <a:spcPts val="454"/>
              </a:spcBef>
              <a:spcAft>
                <a:spcPts val="0"/>
              </a:spcAft>
              <a:buNone/>
              <a:tabLst>
                <a:tab pos="6966417" algn="r"/>
              </a:tabLst>
              <a:defRPr sz="1091">
                <a:solidFill>
                  <a:schemeClr val="tx2">
                    <a:lumMod val="75000"/>
                    <a:lumOff val="25000"/>
                  </a:schemeClr>
                </a:solidFill>
                <a:latin typeface="+mj-lt"/>
              </a:defRPr>
            </a:lvl3pPr>
            <a:lvl4pPr marL="931072" marR="0" indent="0">
              <a:lnSpc>
                <a:spcPct val="120000"/>
              </a:lnSpc>
              <a:spcBef>
                <a:spcPts val="454"/>
              </a:spcBef>
              <a:spcAft>
                <a:spcPts val="0"/>
              </a:spcAft>
              <a:buNone/>
              <a:tabLst>
                <a:tab pos="6966417" algn="r"/>
              </a:tabLst>
              <a:defRPr sz="1091">
                <a:solidFill>
                  <a:schemeClr val="tx2">
                    <a:lumMod val="75000"/>
                    <a:lumOff val="25000"/>
                  </a:schemeClr>
                </a:solidFill>
                <a:latin typeface="+mj-lt"/>
              </a:defRPr>
            </a:lvl4pPr>
            <a:lvl5pPr marL="1246972" marR="0" indent="0">
              <a:lnSpc>
                <a:spcPct val="120000"/>
              </a:lnSpc>
              <a:spcBef>
                <a:spcPts val="454"/>
              </a:spcBef>
              <a:spcAft>
                <a:spcPts val="0"/>
              </a:spcAft>
              <a:buNone/>
              <a:tabLst>
                <a:tab pos="6966417" algn="r"/>
              </a:tabLst>
              <a:defRPr sz="1091">
                <a:solidFill>
                  <a:schemeClr val="tx2">
                    <a:lumMod val="75000"/>
                    <a:lumOff val="25000"/>
                  </a:schemeClr>
                </a:solidFill>
                <a:latin typeface="+mj-lt"/>
              </a:defRPr>
            </a:lvl5pPr>
            <a:lvl6pPr marL="1562872" marR="0" indent="0">
              <a:lnSpc>
                <a:spcPct val="120000"/>
              </a:lnSpc>
              <a:spcBef>
                <a:spcPts val="454"/>
              </a:spcBef>
              <a:spcAft>
                <a:spcPts val="0"/>
              </a:spcAft>
              <a:buNone/>
              <a:tabLst>
                <a:tab pos="6966417" algn="r"/>
              </a:tabLst>
              <a:defRPr sz="1091">
                <a:solidFill>
                  <a:schemeClr val="tx2">
                    <a:lumMod val="75000"/>
                    <a:lumOff val="25000"/>
                  </a:schemeClr>
                </a:solidFill>
                <a:latin typeface="+mj-lt"/>
              </a:defRPr>
            </a:lvl6pPr>
            <a:lvl7pPr marL="1878771" marR="0" indent="0">
              <a:lnSpc>
                <a:spcPct val="120000"/>
              </a:lnSpc>
              <a:spcBef>
                <a:spcPts val="454"/>
              </a:spcBef>
              <a:spcAft>
                <a:spcPts val="0"/>
              </a:spcAft>
              <a:buNone/>
              <a:tabLst>
                <a:tab pos="6966417" algn="r"/>
              </a:tabLst>
              <a:defRPr sz="1091">
                <a:solidFill>
                  <a:schemeClr val="tx2">
                    <a:lumMod val="75000"/>
                    <a:lumOff val="25000"/>
                  </a:schemeClr>
                </a:solidFill>
                <a:latin typeface="+mj-lt"/>
              </a:defRPr>
            </a:lvl7pPr>
            <a:lvl8pPr marL="2186358" marR="0" indent="0">
              <a:lnSpc>
                <a:spcPct val="120000"/>
              </a:lnSpc>
              <a:spcBef>
                <a:spcPts val="454"/>
              </a:spcBef>
              <a:spcAft>
                <a:spcPts val="0"/>
              </a:spcAft>
              <a:buNone/>
              <a:tabLst>
                <a:tab pos="6966417" algn="r"/>
              </a:tabLst>
              <a:defRPr sz="1091">
                <a:solidFill>
                  <a:schemeClr val="tx2">
                    <a:lumMod val="75000"/>
                    <a:lumOff val="25000"/>
                  </a:schemeClr>
                </a:solidFill>
                <a:latin typeface="+mj-lt"/>
              </a:defRPr>
            </a:lvl8pPr>
            <a:lvl9pPr marL="2560449" marR="0" indent="0">
              <a:lnSpc>
                <a:spcPct val="120000"/>
              </a:lnSpc>
              <a:spcBef>
                <a:spcPts val="454"/>
              </a:spcBef>
              <a:spcAft>
                <a:spcPts val="0"/>
              </a:spcAft>
              <a:buNone/>
              <a:tabLst>
                <a:tab pos="6966417" algn="r"/>
              </a:tabLst>
              <a:defRPr sz="1091" baseline="0">
                <a:solidFill>
                  <a:schemeClr val="tx2">
                    <a:lumMod val="75000"/>
                    <a:lumOff val="25000"/>
                  </a:schemeClr>
                </a:solidFill>
                <a:latin typeface="+mj-l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6" name="Slide Number Placeholder 25"/>
          <p:cNvSpPr>
            <a:spLocks noGrp="1"/>
          </p:cNvSpPr>
          <p:nvPr>
            <p:ph type="sldNum" sz="quarter" idx="12"/>
          </p:nvPr>
        </p:nvSpPr>
        <p:spPr>
          <a:xfrm>
            <a:off x="8458200" y="6481763"/>
            <a:ext cx="347567" cy="138499"/>
          </a:xfrm>
        </p:spPr>
        <p:txBody>
          <a:bodyPr/>
          <a:lstStyle/>
          <a:p>
            <a:fld id="{011B0BE5-ED22-46BF-BAAB-59679A1C8AA7}" type="slidenum">
              <a:rPr smtClean="0"/>
              <a:pPr/>
              <a:t>‹#›</a:t>
            </a:fld>
            <a:endParaRPr/>
          </a:p>
        </p:txBody>
      </p:sp>
      <p:sp>
        <p:nvSpPr>
          <p:cNvPr id="9" name="Footnote" hidden="1"/>
          <p:cNvSpPr txBox="1"/>
          <p:nvPr/>
        </p:nvSpPr>
        <p:spPr>
          <a:xfrm>
            <a:off x="1080655" y="6236388"/>
            <a:ext cx="6982691" cy="218201"/>
          </a:xfrm>
          <a:prstGeom prst="rect">
            <a:avLst/>
          </a:prstGeom>
          <a:noFill/>
        </p:spPr>
        <p:txBody>
          <a:bodyPr wrap="square" lIns="0" rtlCol="0" anchor="b">
            <a:spAutoFit/>
          </a:bodyPr>
          <a:lstStyle/>
          <a:p>
            <a:pPr marL="108071" indent="-108071" algn="l" defTabSz="831217" rtl="0" eaLnBrk="1" latinLnBrk="0" hangingPunct="1">
              <a:buFont typeface="+mj-lt"/>
              <a:buNone/>
            </a:pPr>
            <a:r>
              <a:rPr sz="818" baseline="30000">
                <a:solidFill>
                  <a:schemeClr val="tx2">
                    <a:lumMod val="75000"/>
                    <a:lumOff val="25000"/>
                  </a:schemeClr>
                </a:solidFill>
              </a:rPr>
              <a:t>1</a:t>
            </a:r>
            <a:r>
              <a:rPr sz="818">
                <a:solidFill>
                  <a:schemeClr val="tx2">
                    <a:lumMod val="75000"/>
                    <a:lumOff val="25000"/>
                  </a:schemeClr>
                </a:solidFill>
              </a:rPr>
              <a:t> Footnote</a:t>
            </a:r>
          </a:p>
        </p:txBody>
      </p:sp>
    </p:spTree>
    <p:extLst>
      <p:ext uri="{BB962C8B-B14F-4D97-AF65-F5344CB8AC3E}">
        <p14:creationId xmlns:p14="http://schemas.microsoft.com/office/powerpoint/2010/main" val="2190816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cSld name="Offices">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8245F0C-4AB1-93F7-F47B-3566EFA4FF99}"/>
              </a:ext>
            </a:extLst>
          </p:cNvPr>
          <p:cNvSpPr>
            <a:spLocks noGrp="1"/>
          </p:cNvSpPr>
          <p:nvPr>
            <p:ph type="dt" sz="half" idx="10"/>
          </p:nvPr>
        </p:nvSpPr>
        <p:spPr/>
        <p:txBody>
          <a:bodyPr/>
          <a:lstStyle/>
          <a:p>
            <a:endParaRPr/>
          </a:p>
        </p:txBody>
      </p:sp>
      <p:sp>
        <p:nvSpPr>
          <p:cNvPr id="4" name="Footer Placeholder 3">
            <a:extLst>
              <a:ext uri="{FF2B5EF4-FFF2-40B4-BE49-F238E27FC236}">
                <a16:creationId xmlns:a16="http://schemas.microsoft.com/office/drawing/2014/main" id="{CAD81032-7B8A-7CD7-34EC-944247704F74}"/>
              </a:ext>
            </a:extLst>
          </p:cNvPr>
          <p:cNvSpPr>
            <a:spLocks noGrp="1"/>
          </p:cNvSpPr>
          <p:nvPr>
            <p:ph type="ftr" sz="quarter" idx="11"/>
          </p:nvPr>
        </p:nvSpPr>
        <p:spPr/>
        <p:txBody>
          <a:bodyPr/>
          <a:lstStyle/>
          <a:p>
            <a:endParaRPr/>
          </a:p>
        </p:txBody>
      </p:sp>
      <p:sp>
        <p:nvSpPr>
          <p:cNvPr id="5" name="Slide Number Placeholder 4">
            <a:extLst>
              <a:ext uri="{FF2B5EF4-FFF2-40B4-BE49-F238E27FC236}">
                <a16:creationId xmlns:a16="http://schemas.microsoft.com/office/drawing/2014/main" id="{73A6BB01-38D5-53E4-F51E-3279DF557A08}"/>
              </a:ext>
            </a:extLst>
          </p:cNvPr>
          <p:cNvSpPr>
            <a:spLocks noGrp="1"/>
          </p:cNvSpPr>
          <p:nvPr>
            <p:ph type="sldNum" sz="quarter" idx="12"/>
          </p:nvPr>
        </p:nvSpPr>
        <p:spPr>
          <a:xfrm>
            <a:off x="8458200" y="6481763"/>
            <a:ext cx="347567" cy="138499"/>
          </a:xfrm>
        </p:spPr>
        <p:txBody>
          <a:bodyPr/>
          <a:lstStyle>
            <a:lvl1pPr>
              <a:defRPr>
                <a:solidFill>
                  <a:schemeClr val="bg1"/>
                </a:solidFill>
              </a:defRPr>
            </a:lvl1pPr>
          </a:lstStyle>
          <a:p>
            <a:fld id="{011B0BE5-ED22-46BF-BAAB-59679A1C8AA7}" type="slidenum">
              <a:rPr lang="en-US" smtClean="0"/>
              <a:pPr/>
              <a:t>‹#›</a:t>
            </a:fld>
            <a:endParaRPr lang="en-US"/>
          </a:p>
        </p:txBody>
      </p:sp>
      <p:sp>
        <p:nvSpPr>
          <p:cNvPr id="8" name="object 2">
            <a:extLst>
              <a:ext uri="{FF2B5EF4-FFF2-40B4-BE49-F238E27FC236}">
                <a16:creationId xmlns:a16="http://schemas.microsoft.com/office/drawing/2014/main" id="{1D52B0CE-9BE6-12D5-DC80-E9FBAE1106FE}"/>
              </a:ext>
            </a:extLst>
          </p:cNvPr>
          <p:cNvSpPr>
            <a:spLocks noChangeAspect="1"/>
          </p:cNvSpPr>
          <p:nvPr/>
        </p:nvSpPr>
        <p:spPr>
          <a:xfrm>
            <a:off x="393002" y="2139950"/>
            <a:ext cx="2240280" cy="116608"/>
          </a:xfrm>
          <a:custGeom>
            <a:avLst/>
            <a:gdLst/>
            <a:ahLst/>
            <a:cxnLst/>
            <a:rect l="l" t="t" r="r" b="b"/>
            <a:pathLst>
              <a:path w="3171825" h="165100">
                <a:moveTo>
                  <a:pt x="3139998" y="44094"/>
                </a:moveTo>
                <a:lnTo>
                  <a:pt x="3077489" y="44094"/>
                </a:lnTo>
                <a:lnTo>
                  <a:pt x="3077489" y="136652"/>
                </a:lnTo>
                <a:lnTo>
                  <a:pt x="3096158" y="136652"/>
                </a:lnTo>
                <a:lnTo>
                  <a:pt x="3096158" y="98615"/>
                </a:lnTo>
                <a:lnTo>
                  <a:pt x="3134779" y="98615"/>
                </a:lnTo>
                <a:lnTo>
                  <a:pt x="3153791" y="95549"/>
                </a:lnTo>
                <a:lnTo>
                  <a:pt x="3165268" y="88423"/>
                </a:lnTo>
                <a:lnTo>
                  <a:pt x="3169203" y="81648"/>
                </a:lnTo>
                <a:lnTo>
                  <a:pt x="3096158" y="81648"/>
                </a:lnTo>
                <a:lnTo>
                  <a:pt x="3096158" y="61544"/>
                </a:lnTo>
                <a:lnTo>
                  <a:pt x="3169584" y="61544"/>
                </a:lnTo>
                <a:lnTo>
                  <a:pt x="3169095" y="59835"/>
                </a:lnTo>
                <a:lnTo>
                  <a:pt x="3162773" y="51847"/>
                </a:lnTo>
                <a:lnTo>
                  <a:pt x="3152998" y="46222"/>
                </a:lnTo>
                <a:lnTo>
                  <a:pt x="3139998" y="44094"/>
                </a:lnTo>
                <a:close/>
              </a:path>
              <a:path w="3171825" h="165100">
                <a:moveTo>
                  <a:pt x="3169584" y="61544"/>
                </a:moveTo>
                <a:lnTo>
                  <a:pt x="3147999" y="61544"/>
                </a:lnTo>
                <a:lnTo>
                  <a:pt x="3152851" y="65176"/>
                </a:lnTo>
                <a:lnTo>
                  <a:pt x="3152851" y="78016"/>
                </a:lnTo>
                <a:lnTo>
                  <a:pt x="3148965" y="81648"/>
                </a:lnTo>
                <a:lnTo>
                  <a:pt x="3169203" y="81648"/>
                </a:lnTo>
                <a:lnTo>
                  <a:pt x="3170740" y="79002"/>
                </a:lnTo>
                <a:lnTo>
                  <a:pt x="3171736" y="69049"/>
                </a:lnTo>
                <a:lnTo>
                  <a:pt x="3169584" y="61544"/>
                </a:lnTo>
                <a:close/>
              </a:path>
              <a:path w="3171825" h="165100">
                <a:moveTo>
                  <a:pt x="2980626" y="41427"/>
                </a:moveTo>
                <a:lnTo>
                  <a:pt x="2961970" y="41427"/>
                </a:lnTo>
                <a:lnTo>
                  <a:pt x="2961970" y="136893"/>
                </a:lnTo>
                <a:lnTo>
                  <a:pt x="3048228" y="136893"/>
                </a:lnTo>
                <a:lnTo>
                  <a:pt x="3048228" y="119443"/>
                </a:lnTo>
                <a:lnTo>
                  <a:pt x="2980626" y="119443"/>
                </a:lnTo>
                <a:lnTo>
                  <a:pt x="2980626" y="41427"/>
                </a:lnTo>
                <a:close/>
              </a:path>
              <a:path w="3171825" h="165100">
                <a:moveTo>
                  <a:pt x="2853524" y="41427"/>
                </a:moveTo>
                <a:lnTo>
                  <a:pt x="2834881" y="41427"/>
                </a:lnTo>
                <a:lnTo>
                  <a:pt x="2834881" y="136893"/>
                </a:lnTo>
                <a:lnTo>
                  <a:pt x="2921127" y="136893"/>
                </a:lnTo>
                <a:lnTo>
                  <a:pt x="2921127" y="119443"/>
                </a:lnTo>
                <a:lnTo>
                  <a:pt x="2853524" y="119443"/>
                </a:lnTo>
                <a:lnTo>
                  <a:pt x="2853524" y="41427"/>
                </a:lnTo>
                <a:close/>
              </a:path>
              <a:path w="3171825" h="165100">
                <a:moveTo>
                  <a:pt x="2721267" y="41427"/>
                </a:moveTo>
                <a:lnTo>
                  <a:pt x="2638882" y="41427"/>
                </a:lnTo>
                <a:lnTo>
                  <a:pt x="2638882" y="136893"/>
                </a:lnTo>
                <a:lnTo>
                  <a:pt x="2725140" y="136893"/>
                </a:lnTo>
                <a:lnTo>
                  <a:pt x="2725140" y="119456"/>
                </a:lnTo>
                <a:lnTo>
                  <a:pt x="2657538" y="119456"/>
                </a:lnTo>
                <a:lnTo>
                  <a:pt x="2657538" y="94983"/>
                </a:lnTo>
                <a:lnTo>
                  <a:pt x="2694368" y="94983"/>
                </a:lnTo>
                <a:lnTo>
                  <a:pt x="2694368" y="77533"/>
                </a:lnTo>
                <a:lnTo>
                  <a:pt x="2657538" y="77533"/>
                </a:lnTo>
                <a:lnTo>
                  <a:pt x="2657538" y="59118"/>
                </a:lnTo>
                <a:lnTo>
                  <a:pt x="2721267" y="59118"/>
                </a:lnTo>
                <a:lnTo>
                  <a:pt x="2721267" y="41427"/>
                </a:lnTo>
                <a:close/>
              </a:path>
              <a:path w="3171825" h="165100">
                <a:moveTo>
                  <a:pt x="2578366" y="44094"/>
                </a:moveTo>
                <a:lnTo>
                  <a:pt x="2515857" y="44094"/>
                </a:lnTo>
                <a:lnTo>
                  <a:pt x="2515857" y="136652"/>
                </a:lnTo>
                <a:lnTo>
                  <a:pt x="2534513" y="136652"/>
                </a:lnTo>
                <a:lnTo>
                  <a:pt x="2534513" y="99339"/>
                </a:lnTo>
                <a:lnTo>
                  <a:pt x="2587097" y="99339"/>
                </a:lnTo>
                <a:lnTo>
                  <a:pt x="2586609" y="98615"/>
                </a:lnTo>
                <a:lnTo>
                  <a:pt x="2595832" y="94372"/>
                </a:lnTo>
                <a:lnTo>
                  <a:pt x="2603534" y="87380"/>
                </a:lnTo>
                <a:lnTo>
                  <a:pt x="2606880" y="81648"/>
                </a:lnTo>
                <a:lnTo>
                  <a:pt x="2534513" y="81648"/>
                </a:lnTo>
                <a:lnTo>
                  <a:pt x="2534513" y="61544"/>
                </a:lnTo>
                <a:lnTo>
                  <a:pt x="2607961" y="61544"/>
                </a:lnTo>
                <a:lnTo>
                  <a:pt x="2607470" y="59835"/>
                </a:lnTo>
                <a:lnTo>
                  <a:pt x="2601147" y="51847"/>
                </a:lnTo>
                <a:lnTo>
                  <a:pt x="2591371" y="46222"/>
                </a:lnTo>
                <a:lnTo>
                  <a:pt x="2578366" y="44094"/>
                </a:lnTo>
                <a:close/>
              </a:path>
              <a:path w="3171825" h="165100">
                <a:moveTo>
                  <a:pt x="2587097" y="99339"/>
                </a:moveTo>
                <a:lnTo>
                  <a:pt x="2563596" y="99339"/>
                </a:lnTo>
                <a:lnTo>
                  <a:pt x="2589263" y="136652"/>
                </a:lnTo>
                <a:lnTo>
                  <a:pt x="2612275" y="136652"/>
                </a:lnTo>
                <a:lnTo>
                  <a:pt x="2587097" y="99339"/>
                </a:lnTo>
                <a:close/>
              </a:path>
              <a:path w="3171825" h="165100">
                <a:moveTo>
                  <a:pt x="2607961" y="61544"/>
                </a:moveTo>
                <a:lnTo>
                  <a:pt x="2586354" y="61544"/>
                </a:lnTo>
                <a:lnTo>
                  <a:pt x="2591206" y="65176"/>
                </a:lnTo>
                <a:lnTo>
                  <a:pt x="2591206" y="78016"/>
                </a:lnTo>
                <a:lnTo>
                  <a:pt x="2587332" y="81648"/>
                </a:lnTo>
                <a:lnTo>
                  <a:pt x="2606880" y="81648"/>
                </a:lnTo>
                <a:lnTo>
                  <a:pt x="2608651" y="78614"/>
                </a:lnTo>
                <a:lnTo>
                  <a:pt x="2610116" y="69049"/>
                </a:lnTo>
                <a:lnTo>
                  <a:pt x="2607961" y="61544"/>
                </a:lnTo>
                <a:close/>
              </a:path>
              <a:path w="3171825" h="165100">
                <a:moveTo>
                  <a:pt x="2429776" y="39738"/>
                </a:moveTo>
                <a:lnTo>
                  <a:pt x="2406057" y="43554"/>
                </a:lnTo>
                <a:lnTo>
                  <a:pt x="2387431" y="54094"/>
                </a:lnTo>
                <a:lnTo>
                  <a:pt x="2375259" y="69993"/>
                </a:lnTo>
                <a:lnTo>
                  <a:pt x="2370899" y="89890"/>
                </a:lnTo>
                <a:lnTo>
                  <a:pt x="2375259" y="109723"/>
                </a:lnTo>
                <a:lnTo>
                  <a:pt x="2387431" y="125717"/>
                </a:lnTo>
                <a:lnTo>
                  <a:pt x="2406057" y="136396"/>
                </a:lnTo>
                <a:lnTo>
                  <a:pt x="2429776" y="140284"/>
                </a:lnTo>
                <a:lnTo>
                  <a:pt x="2453477" y="136396"/>
                </a:lnTo>
                <a:lnTo>
                  <a:pt x="2471839" y="125717"/>
                </a:lnTo>
                <a:lnTo>
                  <a:pt x="2474156" y="122593"/>
                </a:lnTo>
                <a:lnTo>
                  <a:pt x="2429776" y="122593"/>
                </a:lnTo>
                <a:lnTo>
                  <a:pt x="2413599" y="120039"/>
                </a:lnTo>
                <a:lnTo>
                  <a:pt x="2401400" y="113056"/>
                </a:lnTo>
                <a:lnTo>
                  <a:pt x="2393698" y="102667"/>
                </a:lnTo>
                <a:lnTo>
                  <a:pt x="2391016" y="89890"/>
                </a:lnTo>
                <a:lnTo>
                  <a:pt x="2393698" y="77113"/>
                </a:lnTo>
                <a:lnTo>
                  <a:pt x="2401400" y="66724"/>
                </a:lnTo>
                <a:lnTo>
                  <a:pt x="2413599" y="59742"/>
                </a:lnTo>
                <a:lnTo>
                  <a:pt x="2429776" y="57188"/>
                </a:lnTo>
                <a:lnTo>
                  <a:pt x="2474217" y="57188"/>
                </a:lnTo>
                <a:lnTo>
                  <a:pt x="2471839" y="54003"/>
                </a:lnTo>
                <a:lnTo>
                  <a:pt x="2453477" y="43520"/>
                </a:lnTo>
                <a:lnTo>
                  <a:pt x="2429776" y="39738"/>
                </a:lnTo>
                <a:close/>
              </a:path>
              <a:path w="3171825" h="165100">
                <a:moveTo>
                  <a:pt x="2474217" y="57188"/>
                </a:moveTo>
                <a:lnTo>
                  <a:pt x="2429776" y="57188"/>
                </a:lnTo>
                <a:lnTo>
                  <a:pt x="2445937" y="59776"/>
                </a:lnTo>
                <a:lnTo>
                  <a:pt x="2457877" y="66814"/>
                </a:lnTo>
                <a:lnTo>
                  <a:pt x="2465275" y="77215"/>
                </a:lnTo>
                <a:lnTo>
                  <a:pt x="2467813" y="89890"/>
                </a:lnTo>
                <a:lnTo>
                  <a:pt x="2465309" y="102565"/>
                </a:lnTo>
                <a:lnTo>
                  <a:pt x="2457967" y="112966"/>
                </a:lnTo>
                <a:lnTo>
                  <a:pt x="2446039" y="120005"/>
                </a:lnTo>
                <a:lnTo>
                  <a:pt x="2429776" y="122593"/>
                </a:lnTo>
                <a:lnTo>
                  <a:pt x="2474156" y="122593"/>
                </a:lnTo>
                <a:lnTo>
                  <a:pt x="2483704" y="109723"/>
                </a:lnTo>
                <a:lnTo>
                  <a:pt x="2487917" y="89890"/>
                </a:lnTo>
                <a:lnTo>
                  <a:pt x="2483704" y="69892"/>
                </a:lnTo>
                <a:lnTo>
                  <a:pt x="2474217" y="57188"/>
                </a:lnTo>
                <a:close/>
              </a:path>
              <a:path w="3171825" h="165100">
                <a:moveTo>
                  <a:pt x="2295550" y="39738"/>
                </a:moveTo>
                <a:lnTo>
                  <a:pt x="2271836" y="43554"/>
                </a:lnTo>
                <a:lnTo>
                  <a:pt x="2253210" y="54094"/>
                </a:lnTo>
                <a:lnTo>
                  <a:pt x="2241034" y="69993"/>
                </a:lnTo>
                <a:lnTo>
                  <a:pt x="2236673" y="89890"/>
                </a:lnTo>
                <a:lnTo>
                  <a:pt x="2241034" y="109723"/>
                </a:lnTo>
                <a:lnTo>
                  <a:pt x="2253210" y="125717"/>
                </a:lnTo>
                <a:lnTo>
                  <a:pt x="2271836" y="136396"/>
                </a:lnTo>
                <a:lnTo>
                  <a:pt x="2295550" y="140284"/>
                </a:lnTo>
                <a:lnTo>
                  <a:pt x="2319258" y="136396"/>
                </a:lnTo>
                <a:lnTo>
                  <a:pt x="2337623" y="125717"/>
                </a:lnTo>
                <a:lnTo>
                  <a:pt x="2339941" y="122593"/>
                </a:lnTo>
                <a:lnTo>
                  <a:pt x="2295550" y="122593"/>
                </a:lnTo>
                <a:lnTo>
                  <a:pt x="2279378" y="120039"/>
                </a:lnTo>
                <a:lnTo>
                  <a:pt x="2267178" y="113056"/>
                </a:lnTo>
                <a:lnTo>
                  <a:pt x="2259474" y="102667"/>
                </a:lnTo>
                <a:lnTo>
                  <a:pt x="2256790" y="89890"/>
                </a:lnTo>
                <a:lnTo>
                  <a:pt x="2259474" y="77113"/>
                </a:lnTo>
                <a:lnTo>
                  <a:pt x="2267178" y="66724"/>
                </a:lnTo>
                <a:lnTo>
                  <a:pt x="2279378" y="59742"/>
                </a:lnTo>
                <a:lnTo>
                  <a:pt x="2295550" y="57188"/>
                </a:lnTo>
                <a:lnTo>
                  <a:pt x="2340002" y="57188"/>
                </a:lnTo>
                <a:lnTo>
                  <a:pt x="2337623" y="54003"/>
                </a:lnTo>
                <a:lnTo>
                  <a:pt x="2319258" y="43520"/>
                </a:lnTo>
                <a:lnTo>
                  <a:pt x="2295550" y="39738"/>
                </a:lnTo>
                <a:close/>
              </a:path>
              <a:path w="3171825" h="165100">
                <a:moveTo>
                  <a:pt x="2340002" y="57188"/>
                </a:moveTo>
                <a:lnTo>
                  <a:pt x="2295550" y="57188"/>
                </a:lnTo>
                <a:lnTo>
                  <a:pt x="2311723" y="59776"/>
                </a:lnTo>
                <a:lnTo>
                  <a:pt x="2323666" y="66814"/>
                </a:lnTo>
                <a:lnTo>
                  <a:pt x="2331063" y="77215"/>
                </a:lnTo>
                <a:lnTo>
                  <a:pt x="2333599" y="89890"/>
                </a:lnTo>
                <a:lnTo>
                  <a:pt x="2331095" y="102565"/>
                </a:lnTo>
                <a:lnTo>
                  <a:pt x="2323752" y="112966"/>
                </a:lnTo>
                <a:lnTo>
                  <a:pt x="2311820" y="120005"/>
                </a:lnTo>
                <a:lnTo>
                  <a:pt x="2295550" y="122593"/>
                </a:lnTo>
                <a:lnTo>
                  <a:pt x="2339941" y="122593"/>
                </a:lnTo>
                <a:lnTo>
                  <a:pt x="2349491" y="109723"/>
                </a:lnTo>
                <a:lnTo>
                  <a:pt x="2353703" y="89890"/>
                </a:lnTo>
                <a:lnTo>
                  <a:pt x="2349491" y="69892"/>
                </a:lnTo>
                <a:lnTo>
                  <a:pt x="2340002" y="57188"/>
                </a:lnTo>
                <a:close/>
              </a:path>
              <a:path w="3171825" h="165100">
                <a:moveTo>
                  <a:pt x="2089353" y="977"/>
                </a:moveTo>
                <a:lnTo>
                  <a:pt x="2070684" y="977"/>
                </a:lnTo>
                <a:lnTo>
                  <a:pt x="2070684" y="136410"/>
                </a:lnTo>
                <a:lnTo>
                  <a:pt x="2091524" y="136410"/>
                </a:lnTo>
                <a:lnTo>
                  <a:pt x="2091524" y="39979"/>
                </a:lnTo>
                <a:lnTo>
                  <a:pt x="2111590" y="39979"/>
                </a:lnTo>
                <a:lnTo>
                  <a:pt x="2089353" y="977"/>
                </a:lnTo>
                <a:close/>
              </a:path>
              <a:path w="3171825" h="165100">
                <a:moveTo>
                  <a:pt x="2210003" y="37553"/>
                </a:moveTo>
                <a:lnTo>
                  <a:pt x="2187956" y="37553"/>
                </a:lnTo>
                <a:lnTo>
                  <a:pt x="2187956" y="136410"/>
                </a:lnTo>
                <a:lnTo>
                  <a:pt x="2210003" y="136410"/>
                </a:lnTo>
                <a:lnTo>
                  <a:pt x="2210003" y="37553"/>
                </a:lnTo>
                <a:close/>
              </a:path>
              <a:path w="3171825" h="165100">
                <a:moveTo>
                  <a:pt x="2111590" y="39979"/>
                </a:moveTo>
                <a:lnTo>
                  <a:pt x="2091524" y="39979"/>
                </a:lnTo>
                <a:lnTo>
                  <a:pt x="2138527" y="121869"/>
                </a:lnTo>
                <a:lnTo>
                  <a:pt x="2158837" y="87223"/>
                </a:lnTo>
                <a:lnTo>
                  <a:pt x="2138527" y="87223"/>
                </a:lnTo>
                <a:lnTo>
                  <a:pt x="2111590" y="39979"/>
                </a:lnTo>
                <a:close/>
              </a:path>
              <a:path w="3171825" h="165100">
                <a:moveTo>
                  <a:pt x="2210003" y="977"/>
                </a:moveTo>
                <a:lnTo>
                  <a:pt x="2190381" y="977"/>
                </a:lnTo>
                <a:lnTo>
                  <a:pt x="2138527" y="87223"/>
                </a:lnTo>
                <a:lnTo>
                  <a:pt x="2158837" y="87223"/>
                </a:lnTo>
                <a:lnTo>
                  <a:pt x="2187956" y="37553"/>
                </a:lnTo>
                <a:lnTo>
                  <a:pt x="2210003" y="37553"/>
                </a:lnTo>
                <a:lnTo>
                  <a:pt x="2210003" y="977"/>
                </a:lnTo>
                <a:close/>
              </a:path>
              <a:path w="3171825" h="165100">
                <a:moveTo>
                  <a:pt x="1901621" y="5334"/>
                </a:moveTo>
                <a:lnTo>
                  <a:pt x="1807159" y="5334"/>
                </a:lnTo>
                <a:lnTo>
                  <a:pt x="1807641" y="22288"/>
                </a:lnTo>
                <a:lnTo>
                  <a:pt x="1843024" y="60579"/>
                </a:lnTo>
                <a:lnTo>
                  <a:pt x="1835505" y="63487"/>
                </a:lnTo>
                <a:lnTo>
                  <a:pt x="1805355" y="90535"/>
                </a:lnTo>
                <a:lnTo>
                  <a:pt x="1803827" y="101523"/>
                </a:lnTo>
                <a:lnTo>
                  <a:pt x="1808250" y="119678"/>
                </a:lnTo>
                <a:lnTo>
                  <a:pt x="1820000" y="131805"/>
                </a:lnTo>
                <a:lnTo>
                  <a:pt x="1836477" y="138481"/>
                </a:lnTo>
                <a:lnTo>
                  <a:pt x="1855139" y="140525"/>
                </a:lnTo>
                <a:lnTo>
                  <a:pt x="1865301" y="140447"/>
                </a:lnTo>
                <a:lnTo>
                  <a:pt x="1876661" y="139349"/>
                </a:lnTo>
                <a:lnTo>
                  <a:pt x="1889424" y="135933"/>
                </a:lnTo>
                <a:lnTo>
                  <a:pt x="1903793" y="128905"/>
                </a:lnTo>
                <a:lnTo>
                  <a:pt x="1930694" y="128905"/>
                </a:lnTo>
                <a:lnTo>
                  <a:pt x="1925959" y="123571"/>
                </a:lnTo>
                <a:lnTo>
                  <a:pt x="1856587" y="123571"/>
                </a:lnTo>
                <a:lnTo>
                  <a:pt x="1844242" y="121946"/>
                </a:lnTo>
                <a:lnTo>
                  <a:pt x="1834119" y="117300"/>
                </a:lnTo>
                <a:lnTo>
                  <a:pt x="1827357" y="109972"/>
                </a:lnTo>
                <a:lnTo>
                  <a:pt x="1825091" y="100304"/>
                </a:lnTo>
                <a:lnTo>
                  <a:pt x="1825332" y="94246"/>
                </a:lnTo>
                <a:lnTo>
                  <a:pt x="1831390" y="88201"/>
                </a:lnTo>
                <a:lnTo>
                  <a:pt x="1838172" y="84074"/>
                </a:lnTo>
                <a:lnTo>
                  <a:pt x="1841080" y="82143"/>
                </a:lnTo>
                <a:lnTo>
                  <a:pt x="1853196" y="77533"/>
                </a:lnTo>
                <a:lnTo>
                  <a:pt x="1857070" y="76809"/>
                </a:lnTo>
                <a:lnTo>
                  <a:pt x="1884652" y="76809"/>
                </a:lnTo>
                <a:lnTo>
                  <a:pt x="1837931" y="24472"/>
                </a:lnTo>
                <a:lnTo>
                  <a:pt x="1901621" y="24472"/>
                </a:lnTo>
                <a:lnTo>
                  <a:pt x="1901621" y="5334"/>
                </a:lnTo>
                <a:close/>
              </a:path>
              <a:path w="3171825" h="165100">
                <a:moveTo>
                  <a:pt x="1930694" y="128905"/>
                </a:moveTo>
                <a:lnTo>
                  <a:pt x="1903793" y="128905"/>
                </a:lnTo>
                <a:lnTo>
                  <a:pt x="1911553" y="137629"/>
                </a:lnTo>
                <a:lnTo>
                  <a:pt x="1938439" y="137629"/>
                </a:lnTo>
                <a:lnTo>
                  <a:pt x="1930694" y="128905"/>
                </a:lnTo>
                <a:close/>
              </a:path>
              <a:path w="3171825" h="165100">
                <a:moveTo>
                  <a:pt x="1884652" y="76809"/>
                </a:moveTo>
                <a:lnTo>
                  <a:pt x="1857070" y="76809"/>
                </a:lnTo>
                <a:lnTo>
                  <a:pt x="1857794" y="77533"/>
                </a:lnTo>
                <a:lnTo>
                  <a:pt x="1891461" y="114846"/>
                </a:lnTo>
                <a:lnTo>
                  <a:pt x="1883215" y="119584"/>
                </a:lnTo>
                <a:lnTo>
                  <a:pt x="1874386" y="122208"/>
                </a:lnTo>
                <a:lnTo>
                  <a:pt x="1865376" y="123332"/>
                </a:lnTo>
                <a:lnTo>
                  <a:pt x="1856587" y="123571"/>
                </a:lnTo>
                <a:lnTo>
                  <a:pt x="1925959" y="123571"/>
                </a:lnTo>
                <a:lnTo>
                  <a:pt x="1919071" y="115811"/>
                </a:lnTo>
                <a:lnTo>
                  <a:pt x="1923175" y="110418"/>
                </a:lnTo>
                <a:lnTo>
                  <a:pt x="1927186" y="104457"/>
                </a:lnTo>
                <a:lnTo>
                  <a:pt x="1928745" y="101523"/>
                </a:lnTo>
                <a:lnTo>
                  <a:pt x="1906714" y="101523"/>
                </a:lnTo>
                <a:lnTo>
                  <a:pt x="1884652" y="76809"/>
                </a:lnTo>
                <a:close/>
              </a:path>
              <a:path w="3171825" h="165100">
                <a:moveTo>
                  <a:pt x="1920024" y="78016"/>
                </a:moveTo>
                <a:lnTo>
                  <a:pt x="1916717" y="85577"/>
                </a:lnTo>
                <a:lnTo>
                  <a:pt x="1913183" y="92317"/>
                </a:lnTo>
                <a:lnTo>
                  <a:pt x="1909742" y="97784"/>
                </a:lnTo>
                <a:lnTo>
                  <a:pt x="1906714" y="101523"/>
                </a:lnTo>
                <a:lnTo>
                  <a:pt x="1928745" y="101523"/>
                </a:lnTo>
                <a:lnTo>
                  <a:pt x="1931198" y="96905"/>
                </a:lnTo>
                <a:lnTo>
                  <a:pt x="1935302" y="86741"/>
                </a:lnTo>
                <a:lnTo>
                  <a:pt x="1920024" y="78016"/>
                </a:lnTo>
                <a:close/>
              </a:path>
              <a:path w="3171825" h="165100">
                <a:moveTo>
                  <a:pt x="1691551" y="41427"/>
                </a:moveTo>
                <a:lnTo>
                  <a:pt x="1609178" y="41427"/>
                </a:lnTo>
                <a:lnTo>
                  <a:pt x="1609178" y="136893"/>
                </a:lnTo>
                <a:lnTo>
                  <a:pt x="1695437" y="136893"/>
                </a:lnTo>
                <a:lnTo>
                  <a:pt x="1695437" y="119456"/>
                </a:lnTo>
                <a:lnTo>
                  <a:pt x="1627847" y="119456"/>
                </a:lnTo>
                <a:lnTo>
                  <a:pt x="1627847" y="94983"/>
                </a:lnTo>
                <a:lnTo>
                  <a:pt x="1664665" y="94983"/>
                </a:lnTo>
                <a:lnTo>
                  <a:pt x="1664665" y="77533"/>
                </a:lnTo>
                <a:lnTo>
                  <a:pt x="1627847" y="77533"/>
                </a:lnTo>
                <a:lnTo>
                  <a:pt x="1627847" y="59118"/>
                </a:lnTo>
                <a:lnTo>
                  <a:pt x="1691551" y="59118"/>
                </a:lnTo>
                <a:lnTo>
                  <a:pt x="1691551" y="41427"/>
                </a:lnTo>
                <a:close/>
              </a:path>
              <a:path w="3171825" h="165100">
                <a:moveTo>
                  <a:pt x="1496682" y="41427"/>
                </a:moveTo>
                <a:lnTo>
                  <a:pt x="1482636" y="41427"/>
                </a:lnTo>
                <a:lnTo>
                  <a:pt x="1482636" y="136652"/>
                </a:lnTo>
                <a:lnTo>
                  <a:pt x="1500314" y="136652"/>
                </a:lnTo>
                <a:lnTo>
                  <a:pt x="1500314" y="76568"/>
                </a:lnTo>
                <a:lnTo>
                  <a:pt x="1529106" y="76568"/>
                </a:lnTo>
                <a:lnTo>
                  <a:pt x="1496682" y="41427"/>
                </a:lnTo>
                <a:close/>
              </a:path>
              <a:path w="3171825" h="165100">
                <a:moveTo>
                  <a:pt x="1529106" y="76568"/>
                </a:moveTo>
                <a:lnTo>
                  <a:pt x="1500314" y="76568"/>
                </a:lnTo>
                <a:lnTo>
                  <a:pt x="1560652" y="136652"/>
                </a:lnTo>
                <a:lnTo>
                  <a:pt x="1572044" y="136652"/>
                </a:lnTo>
                <a:lnTo>
                  <a:pt x="1572044" y="104190"/>
                </a:lnTo>
                <a:lnTo>
                  <a:pt x="1554594" y="104190"/>
                </a:lnTo>
                <a:lnTo>
                  <a:pt x="1529106" y="76568"/>
                </a:lnTo>
                <a:close/>
              </a:path>
              <a:path w="3171825" h="165100">
                <a:moveTo>
                  <a:pt x="1572044" y="41427"/>
                </a:moveTo>
                <a:lnTo>
                  <a:pt x="1554594" y="41427"/>
                </a:lnTo>
                <a:lnTo>
                  <a:pt x="1554594" y="104190"/>
                </a:lnTo>
                <a:lnTo>
                  <a:pt x="1572044" y="104190"/>
                </a:lnTo>
                <a:lnTo>
                  <a:pt x="1572044" y="41427"/>
                </a:lnTo>
                <a:close/>
              </a:path>
              <a:path w="3171825" h="165100">
                <a:moveTo>
                  <a:pt x="1448371" y="41186"/>
                </a:moveTo>
                <a:lnTo>
                  <a:pt x="1429715" y="41186"/>
                </a:lnTo>
                <a:lnTo>
                  <a:pt x="1429715" y="136893"/>
                </a:lnTo>
                <a:lnTo>
                  <a:pt x="1448371" y="136893"/>
                </a:lnTo>
                <a:lnTo>
                  <a:pt x="1448371" y="41186"/>
                </a:lnTo>
                <a:close/>
              </a:path>
              <a:path w="3171825" h="165100">
                <a:moveTo>
                  <a:pt x="1172845" y="41427"/>
                </a:moveTo>
                <a:lnTo>
                  <a:pt x="1153210" y="41427"/>
                </a:lnTo>
                <a:lnTo>
                  <a:pt x="1187132" y="136652"/>
                </a:lnTo>
                <a:lnTo>
                  <a:pt x="1200950" y="136652"/>
                </a:lnTo>
                <a:lnTo>
                  <a:pt x="1213083" y="103212"/>
                </a:lnTo>
                <a:lnTo>
                  <a:pt x="1194409" y="103212"/>
                </a:lnTo>
                <a:lnTo>
                  <a:pt x="1172845" y="41427"/>
                </a:lnTo>
                <a:close/>
              </a:path>
              <a:path w="3171825" h="165100">
                <a:moveTo>
                  <a:pt x="1243315" y="71234"/>
                </a:moveTo>
                <a:lnTo>
                  <a:pt x="1224686" y="71234"/>
                </a:lnTo>
                <a:lnTo>
                  <a:pt x="1248435" y="136652"/>
                </a:lnTo>
                <a:lnTo>
                  <a:pt x="1262494" y="136652"/>
                </a:lnTo>
                <a:lnTo>
                  <a:pt x="1274317" y="103212"/>
                </a:lnTo>
                <a:lnTo>
                  <a:pt x="1254975" y="103212"/>
                </a:lnTo>
                <a:lnTo>
                  <a:pt x="1243315" y="71234"/>
                </a:lnTo>
                <a:close/>
              </a:path>
              <a:path w="3171825" h="165100">
                <a:moveTo>
                  <a:pt x="1363281" y="43853"/>
                </a:moveTo>
                <a:lnTo>
                  <a:pt x="1346809" y="43853"/>
                </a:lnTo>
                <a:lnTo>
                  <a:pt x="1295920" y="136652"/>
                </a:lnTo>
                <a:lnTo>
                  <a:pt x="1315796" y="136652"/>
                </a:lnTo>
                <a:lnTo>
                  <a:pt x="1327658" y="116065"/>
                </a:lnTo>
                <a:lnTo>
                  <a:pt x="1401369" y="116065"/>
                </a:lnTo>
                <a:lnTo>
                  <a:pt x="1391395" y="97155"/>
                </a:lnTo>
                <a:lnTo>
                  <a:pt x="1338326" y="97155"/>
                </a:lnTo>
                <a:lnTo>
                  <a:pt x="1355280" y="66878"/>
                </a:lnTo>
                <a:lnTo>
                  <a:pt x="1375425" y="66878"/>
                </a:lnTo>
                <a:lnTo>
                  <a:pt x="1363281" y="43853"/>
                </a:lnTo>
                <a:close/>
              </a:path>
              <a:path w="3171825" h="165100">
                <a:moveTo>
                  <a:pt x="1401369" y="116065"/>
                </a:moveTo>
                <a:lnTo>
                  <a:pt x="1382661" y="116065"/>
                </a:lnTo>
                <a:lnTo>
                  <a:pt x="1392110" y="136652"/>
                </a:lnTo>
                <a:lnTo>
                  <a:pt x="1412227" y="136652"/>
                </a:lnTo>
                <a:lnTo>
                  <a:pt x="1401369" y="116065"/>
                </a:lnTo>
                <a:close/>
              </a:path>
              <a:path w="3171825" h="165100">
                <a:moveTo>
                  <a:pt x="1232446" y="41427"/>
                </a:moveTo>
                <a:lnTo>
                  <a:pt x="1216939" y="41427"/>
                </a:lnTo>
                <a:lnTo>
                  <a:pt x="1194409" y="103212"/>
                </a:lnTo>
                <a:lnTo>
                  <a:pt x="1213083" y="103212"/>
                </a:lnTo>
                <a:lnTo>
                  <a:pt x="1224686" y="71234"/>
                </a:lnTo>
                <a:lnTo>
                  <a:pt x="1243315" y="71234"/>
                </a:lnTo>
                <a:lnTo>
                  <a:pt x="1232446" y="41427"/>
                </a:lnTo>
                <a:close/>
              </a:path>
              <a:path w="3171825" h="165100">
                <a:moveTo>
                  <a:pt x="1296162" y="41427"/>
                </a:moveTo>
                <a:lnTo>
                  <a:pt x="1276781" y="41427"/>
                </a:lnTo>
                <a:lnTo>
                  <a:pt x="1254975" y="103212"/>
                </a:lnTo>
                <a:lnTo>
                  <a:pt x="1274317" y="103212"/>
                </a:lnTo>
                <a:lnTo>
                  <a:pt x="1296162" y="41427"/>
                </a:lnTo>
                <a:close/>
              </a:path>
              <a:path w="3171825" h="165100">
                <a:moveTo>
                  <a:pt x="1375425" y="66878"/>
                </a:moveTo>
                <a:lnTo>
                  <a:pt x="1355280" y="66878"/>
                </a:lnTo>
                <a:lnTo>
                  <a:pt x="1371765" y="97155"/>
                </a:lnTo>
                <a:lnTo>
                  <a:pt x="1391395" y="97155"/>
                </a:lnTo>
                <a:lnTo>
                  <a:pt x="1375425" y="66878"/>
                </a:lnTo>
                <a:close/>
              </a:path>
              <a:path w="3171825" h="165100">
                <a:moveTo>
                  <a:pt x="1019695" y="97637"/>
                </a:moveTo>
                <a:lnTo>
                  <a:pt x="1042204" y="134112"/>
                </a:lnTo>
                <a:lnTo>
                  <a:pt x="1082446" y="140525"/>
                </a:lnTo>
                <a:lnTo>
                  <a:pt x="1105515" y="136326"/>
                </a:lnTo>
                <a:lnTo>
                  <a:pt x="1123429" y="126901"/>
                </a:lnTo>
                <a:lnTo>
                  <a:pt x="1127894" y="121627"/>
                </a:lnTo>
                <a:lnTo>
                  <a:pt x="1080033" y="121627"/>
                </a:lnTo>
                <a:lnTo>
                  <a:pt x="1065767" y="120674"/>
                </a:lnTo>
                <a:lnTo>
                  <a:pt x="1050412" y="116724"/>
                </a:lnTo>
                <a:lnTo>
                  <a:pt x="1034783" y="109228"/>
                </a:lnTo>
                <a:lnTo>
                  <a:pt x="1019695" y="97637"/>
                </a:lnTo>
                <a:close/>
              </a:path>
              <a:path w="3171825" h="165100">
                <a:moveTo>
                  <a:pt x="1130308" y="72936"/>
                </a:moveTo>
                <a:lnTo>
                  <a:pt x="1085354" y="72936"/>
                </a:lnTo>
                <a:lnTo>
                  <a:pt x="1099846" y="75197"/>
                </a:lnTo>
                <a:lnTo>
                  <a:pt x="1111862" y="79597"/>
                </a:lnTo>
                <a:lnTo>
                  <a:pt x="1120016" y="86359"/>
                </a:lnTo>
                <a:lnTo>
                  <a:pt x="1122921" y="95707"/>
                </a:lnTo>
                <a:lnTo>
                  <a:pt x="1119554" y="105377"/>
                </a:lnTo>
                <a:lnTo>
                  <a:pt x="1110559" y="113482"/>
                </a:lnTo>
                <a:lnTo>
                  <a:pt x="1097023" y="119179"/>
                </a:lnTo>
                <a:lnTo>
                  <a:pt x="1080033" y="121627"/>
                </a:lnTo>
                <a:lnTo>
                  <a:pt x="1127894" y="121627"/>
                </a:lnTo>
                <a:lnTo>
                  <a:pt x="1135027" y="113204"/>
                </a:lnTo>
                <a:lnTo>
                  <a:pt x="1139151" y="96189"/>
                </a:lnTo>
                <a:lnTo>
                  <a:pt x="1136485" y="81682"/>
                </a:lnTo>
                <a:lnTo>
                  <a:pt x="1130308" y="72936"/>
                </a:lnTo>
                <a:close/>
              </a:path>
              <a:path w="3171825" h="165100">
                <a:moveTo>
                  <a:pt x="1072997" y="0"/>
                </a:moveTo>
                <a:lnTo>
                  <a:pt x="1048694" y="3756"/>
                </a:lnTo>
                <a:lnTo>
                  <a:pt x="1032295" y="12393"/>
                </a:lnTo>
                <a:lnTo>
                  <a:pt x="1022985" y="24161"/>
                </a:lnTo>
                <a:lnTo>
                  <a:pt x="1019949" y="37312"/>
                </a:lnTo>
                <a:lnTo>
                  <a:pt x="1020659" y="49529"/>
                </a:lnTo>
                <a:lnTo>
                  <a:pt x="1023667" y="58907"/>
                </a:lnTo>
                <a:lnTo>
                  <a:pt x="1029175" y="65967"/>
                </a:lnTo>
                <a:lnTo>
                  <a:pt x="1037386" y="71234"/>
                </a:lnTo>
                <a:lnTo>
                  <a:pt x="1049141" y="74398"/>
                </a:lnTo>
                <a:lnTo>
                  <a:pt x="1060918" y="74356"/>
                </a:lnTo>
                <a:lnTo>
                  <a:pt x="1072921" y="73179"/>
                </a:lnTo>
                <a:lnTo>
                  <a:pt x="1085354" y="72936"/>
                </a:lnTo>
                <a:lnTo>
                  <a:pt x="1130308" y="72936"/>
                </a:lnTo>
                <a:lnTo>
                  <a:pt x="1128548" y="70445"/>
                </a:lnTo>
                <a:lnTo>
                  <a:pt x="1115432" y="62387"/>
                </a:lnTo>
                <a:lnTo>
                  <a:pt x="1097229" y="57416"/>
                </a:lnTo>
                <a:lnTo>
                  <a:pt x="1093534" y="57012"/>
                </a:lnTo>
                <a:lnTo>
                  <a:pt x="1057344" y="57012"/>
                </a:lnTo>
                <a:lnTo>
                  <a:pt x="1048532" y="56151"/>
                </a:lnTo>
                <a:lnTo>
                  <a:pt x="1040628" y="51383"/>
                </a:lnTo>
                <a:lnTo>
                  <a:pt x="1036904" y="39979"/>
                </a:lnTo>
                <a:lnTo>
                  <a:pt x="1039104" y="32393"/>
                </a:lnTo>
                <a:lnTo>
                  <a:pt x="1045959" y="25623"/>
                </a:lnTo>
                <a:lnTo>
                  <a:pt x="1056767" y="20761"/>
                </a:lnTo>
                <a:lnTo>
                  <a:pt x="1070825" y="18897"/>
                </a:lnTo>
                <a:lnTo>
                  <a:pt x="1130700" y="18897"/>
                </a:lnTo>
                <a:lnTo>
                  <a:pt x="1120364" y="10737"/>
                </a:lnTo>
                <a:lnTo>
                  <a:pt x="1107773" y="4454"/>
                </a:lnTo>
                <a:lnTo>
                  <a:pt x="1092453" y="853"/>
                </a:lnTo>
                <a:lnTo>
                  <a:pt x="1072997" y="0"/>
                </a:lnTo>
                <a:close/>
              </a:path>
              <a:path w="3171825" h="165100">
                <a:moveTo>
                  <a:pt x="1079695" y="56335"/>
                </a:moveTo>
                <a:lnTo>
                  <a:pt x="1071642" y="56607"/>
                </a:lnTo>
                <a:lnTo>
                  <a:pt x="1063790" y="56692"/>
                </a:lnTo>
                <a:lnTo>
                  <a:pt x="1057344" y="57012"/>
                </a:lnTo>
                <a:lnTo>
                  <a:pt x="1093534" y="57012"/>
                </a:lnTo>
                <a:lnTo>
                  <a:pt x="1088155" y="56423"/>
                </a:lnTo>
                <a:lnTo>
                  <a:pt x="1079695" y="56335"/>
                </a:lnTo>
                <a:close/>
              </a:path>
              <a:path w="3171825" h="165100">
                <a:moveTo>
                  <a:pt x="1130700" y="18897"/>
                </a:moveTo>
                <a:lnTo>
                  <a:pt x="1070825" y="18897"/>
                </a:lnTo>
                <a:lnTo>
                  <a:pt x="1083594" y="19075"/>
                </a:lnTo>
                <a:lnTo>
                  <a:pt x="1095595" y="20685"/>
                </a:lnTo>
                <a:lnTo>
                  <a:pt x="1107689" y="25337"/>
                </a:lnTo>
                <a:lnTo>
                  <a:pt x="1120736" y="34645"/>
                </a:lnTo>
                <a:lnTo>
                  <a:pt x="1131633" y="19634"/>
                </a:lnTo>
                <a:lnTo>
                  <a:pt x="1130700" y="18897"/>
                </a:lnTo>
                <a:close/>
              </a:path>
              <a:path w="3171825" h="165100">
                <a:moveTo>
                  <a:pt x="879144" y="115328"/>
                </a:moveTo>
                <a:lnTo>
                  <a:pt x="866787" y="115328"/>
                </a:lnTo>
                <a:lnTo>
                  <a:pt x="859751" y="120421"/>
                </a:lnTo>
                <a:lnTo>
                  <a:pt x="859751" y="134226"/>
                </a:lnTo>
                <a:lnTo>
                  <a:pt x="866292" y="138836"/>
                </a:lnTo>
                <a:lnTo>
                  <a:pt x="874534" y="138836"/>
                </a:lnTo>
                <a:lnTo>
                  <a:pt x="873315" y="150215"/>
                </a:lnTo>
                <a:lnTo>
                  <a:pt x="870178" y="154825"/>
                </a:lnTo>
                <a:lnTo>
                  <a:pt x="863625" y="160401"/>
                </a:lnTo>
                <a:lnTo>
                  <a:pt x="865809" y="164757"/>
                </a:lnTo>
                <a:lnTo>
                  <a:pt x="886891" y="132054"/>
                </a:lnTo>
                <a:lnTo>
                  <a:pt x="887133" y="121145"/>
                </a:lnTo>
                <a:lnTo>
                  <a:pt x="879144" y="115328"/>
                </a:lnTo>
                <a:close/>
              </a:path>
              <a:path w="3171825" h="165100">
                <a:moveTo>
                  <a:pt x="742937" y="41427"/>
                </a:moveTo>
                <a:lnTo>
                  <a:pt x="726224" y="41427"/>
                </a:lnTo>
                <a:lnTo>
                  <a:pt x="726224" y="136652"/>
                </a:lnTo>
                <a:lnTo>
                  <a:pt x="742937" y="136652"/>
                </a:lnTo>
                <a:lnTo>
                  <a:pt x="742937" y="96913"/>
                </a:lnTo>
                <a:lnTo>
                  <a:pt x="813206" y="96913"/>
                </a:lnTo>
                <a:lnTo>
                  <a:pt x="813206" y="79235"/>
                </a:lnTo>
                <a:lnTo>
                  <a:pt x="742937" y="79235"/>
                </a:lnTo>
                <a:lnTo>
                  <a:pt x="742937" y="41427"/>
                </a:lnTo>
                <a:close/>
              </a:path>
              <a:path w="3171825" h="165100">
                <a:moveTo>
                  <a:pt x="813206" y="96913"/>
                </a:moveTo>
                <a:lnTo>
                  <a:pt x="796480" y="96913"/>
                </a:lnTo>
                <a:lnTo>
                  <a:pt x="796480" y="136652"/>
                </a:lnTo>
                <a:lnTo>
                  <a:pt x="813206" y="136652"/>
                </a:lnTo>
                <a:lnTo>
                  <a:pt x="813206" y="96913"/>
                </a:lnTo>
                <a:close/>
              </a:path>
              <a:path w="3171825" h="165100">
                <a:moveTo>
                  <a:pt x="813206" y="41427"/>
                </a:moveTo>
                <a:lnTo>
                  <a:pt x="796480" y="41427"/>
                </a:lnTo>
                <a:lnTo>
                  <a:pt x="796480" y="79235"/>
                </a:lnTo>
                <a:lnTo>
                  <a:pt x="813206" y="79235"/>
                </a:lnTo>
                <a:lnTo>
                  <a:pt x="813206" y="41427"/>
                </a:lnTo>
                <a:close/>
              </a:path>
              <a:path w="3171825" h="165100">
                <a:moveTo>
                  <a:pt x="676262" y="60820"/>
                </a:moveTo>
                <a:lnTo>
                  <a:pt x="657123" y="60820"/>
                </a:lnTo>
                <a:lnTo>
                  <a:pt x="657123" y="136652"/>
                </a:lnTo>
                <a:lnTo>
                  <a:pt x="676262" y="136652"/>
                </a:lnTo>
                <a:lnTo>
                  <a:pt x="676262" y="60820"/>
                </a:lnTo>
                <a:close/>
              </a:path>
              <a:path w="3171825" h="165100">
                <a:moveTo>
                  <a:pt x="708240" y="43853"/>
                </a:moveTo>
                <a:lnTo>
                  <a:pt x="622477" y="43853"/>
                </a:lnTo>
                <a:lnTo>
                  <a:pt x="622477" y="60820"/>
                </a:lnTo>
                <a:lnTo>
                  <a:pt x="708240" y="60820"/>
                </a:lnTo>
                <a:lnTo>
                  <a:pt x="708240" y="43853"/>
                </a:lnTo>
                <a:close/>
              </a:path>
              <a:path w="3171825" h="165100">
                <a:moveTo>
                  <a:pt x="572922" y="43853"/>
                </a:moveTo>
                <a:lnTo>
                  <a:pt x="556437" y="43853"/>
                </a:lnTo>
                <a:lnTo>
                  <a:pt x="505561" y="136652"/>
                </a:lnTo>
                <a:lnTo>
                  <a:pt x="525424" y="136652"/>
                </a:lnTo>
                <a:lnTo>
                  <a:pt x="537298" y="116065"/>
                </a:lnTo>
                <a:lnTo>
                  <a:pt x="611000" y="116065"/>
                </a:lnTo>
                <a:lnTo>
                  <a:pt x="601028" y="97155"/>
                </a:lnTo>
                <a:lnTo>
                  <a:pt x="547966" y="97155"/>
                </a:lnTo>
                <a:lnTo>
                  <a:pt x="564921" y="66878"/>
                </a:lnTo>
                <a:lnTo>
                  <a:pt x="585063" y="66878"/>
                </a:lnTo>
                <a:lnTo>
                  <a:pt x="572922" y="43853"/>
                </a:lnTo>
                <a:close/>
              </a:path>
              <a:path w="3171825" h="165100">
                <a:moveTo>
                  <a:pt x="611000" y="116065"/>
                </a:moveTo>
                <a:lnTo>
                  <a:pt x="592302" y="116065"/>
                </a:lnTo>
                <a:lnTo>
                  <a:pt x="601751" y="136652"/>
                </a:lnTo>
                <a:lnTo>
                  <a:pt x="621855" y="136652"/>
                </a:lnTo>
                <a:lnTo>
                  <a:pt x="611000" y="116065"/>
                </a:lnTo>
                <a:close/>
              </a:path>
              <a:path w="3171825" h="165100">
                <a:moveTo>
                  <a:pt x="585063" y="66878"/>
                </a:moveTo>
                <a:lnTo>
                  <a:pt x="564921" y="66878"/>
                </a:lnTo>
                <a:lnTo>
                  <a:pt x="581393" y="97155"/>
                </a:lnTo>
                <a:lnTo>
                  <a:pt x="601028" y="97155"/>
                </a:lnTo>
                <a:lnTo>
                  <a:pt x="585063" y="66878"/>
                </a:lnTo>
                <a:close/>
              </a:path>
              <a:path w="3171825" h="165100">
                <a:moveTo>
                  <a:pt x="341756" y="43853"/>
                </a:moveTo>
                <a:lnTo>
                  <a:pt x="325285" y="43853"/>
                </a:lnTo>
                <a:lnTo>
                  <a:pt x="274396" y="136652"/>
                </a:lnTo>
                <a:lnTo>
                  <a:pt x="294258" y="136652"/>
                </a:lnTo>
                <a:lnTo>
                  <a:pt x="306133" y="116065"/>
                </a:lnTo>
                <a:lnTo>
                  <a:pt x="379834" y="116065"/>
                </a:lnTo>
                <a:lnTo>
                  <a:pt x="369863" y="97155"/>
                </a:lnTo>
                <a:lnTo>
                  <a:pt x="316801" y="97155"/>
                </a:lnTo>
                <a:lnTo>
                  <a:pt x="333756" y="66878"/>
                </a:lnTo>
                <a:lnTo>
                  <a:pt x="353898" y="66878"/>
                </a:lnTo>
                <a:lnTo>
                  <a:pt x="341756" y="43853"/>
                </a:lnTo>
                <a:close/>
              </a:path>
              <a:path w="3171825" h="165100">
                <a:moveTo>
                  <a:pt x="379834" y="116065"/>
                </a:moveTo>
                <a:lnTo>
                  <a:pt x="361137" y="116065"/>
                </a:lnTo>
                <a:lnTo>
                  <a:pt x="370586" y="136652"/>
                </a:lnTo>
                <a:lnTo>
                  <a:pt x="390690" y="136652"/>
                </a:lnTo>
                <a:lnTo>
                  <a:pt x="379834" y="116065"/>
                </a:lnTo>
                <a:close/>
              </a:path>
              <a:path w="3171825" h="165100">
                <a:moveTo>
                  <a:pt x="409854" y="43853"/>
                </a:moveTo>
                <a:lnTo>
                  <a:pt x="389991" y="43853"/>
                </a:lnTo>
                <a:lnTo>
                  <a:pt x="440143" y="136652"/>
                </a:lnTo>
                <a:lnTo>
                  <a:pt x="455168" y="136652"/>
                </a:lnTo>
                <a:lnTo>
                  <a:pt x="468654" y="111696"/>
                </a:lnTo>
                <a:lnTo>
                  <a:pt x="447649" y="111696"/>
                </a:lnTo>
                <a:lnTo>
                  <a:pt x="409854" y="43853"/>
                </a:lnTo>
                <a:close/>
              </a:path>
              <a:path w="3171825" h="165100">
                <a:moveTo>
                  <a:pt x="505320" y="43853"/>
                </a:moveTo>
                <a:lnTo>
                  <a:pt x="484720" y="43853"/>
                </a:lnTo>
                <a:lnTo>
                  <a:pt x="447649" y="111696"/>
                </a:lnTo>
                <a:lnTo>
                  <a:pt x="468654" y="111696"/>
                </a:lnTo>
                <a:lnTo>
                  <a:pt x="505320" y="43853"/>
                </a:lnTo>
                <a:close/>
              </a:path>
              <a:path w="3171825" h="165100">
                <a:moveTo>
                  <a:pt x="353898" y="66878"/>
                </a:moveTo>
                <a:lnTo>
                  <a:pt x="333756" y="66878"/>
                </a:lnTo>
                <a:lnTo>
                  <a:pt x="350240" y="97155"/>
                </a:lnTo>
                <a:lnTo>
                  <a:pt x="369863" y="97155"/>
                </a:lnTo>
                <a:lnTo>
                  <a:pt x="353898" y="66878"/>
                </a:lnTo>
                <a:close/>
              </a:path>
              <a:path w="3171825" h="165100">
                <a:moveTo>
                  <a:pt x="231241" y="44094"/>
                </a:moveTo>
                <a:lnTo>
                  <a:pt x="168732" y="44094"/>
                </a:lnTo>
                <a:lnTo>
                  <a:pt x="168732" y="136652"/>
                </a:lnTo>
                <a:lnTo>
                  <a:pt x="187388" y="136652"/>
                </a:lnTo>
                <a:lnTo>
                  <a:pt x="187388" y="99339"/>
                </a:lnTo>
                <a:lnTo>
                  <a:pt x="239972" y="99339"/>
                </a:lnTo>
                <a:lnTo>
                  <a:pt x="239483" y="98615"/>
                </a:lnTo>
                <a:lnTo>
                  <a:pt x="248709" y="94372"/>
                </a:lnTo>
                <a:lnTo>
                  <a:pt x="256414" y="87380"/>
                </a:lnTo>
                <a:lnTo>
                  <a:pt x="259760" y="81648"/>
                </a:lnTo>
                <a:lnTo>
                  <a:pt x="187388" y="81648"/>
                </a:lnTo>
                <a:lnTo>
                  <a:pt x="187388" y="61544"/>
                </a:lnTo>
                <a:lnTo>
                  <a:pt x="260835" y="61544"/>
                </a:lnTo>
                <a:lnTo>
                  <a:pt x="260345" y="59835"/>
                </a:lnTo>
                <a:lnTo>
                  <a:pt x="254022" y="51847"/>
                </a:lnTo>
                <a:lnTo>
                  <a:pt x="244246" y="46222"/>
                </a:lnTo>
                <a:lnTo>
                  <a:pt x="231241" y="44094"/>
                </a:lnTo>
                <a:close/>
              </a:path>
              <a:path w="3171825" h="165100">
                <a:moveTo>
                  <a:pt x="239972" y="99339"/>
                </a:moveTo>
                <a:lnTo>
                  <a:pt x="216471" y="99339"/>
                </a:lnTo>
                <a:lnTo>
                  <a:pt x="242150" y="136652"/>
                </a:lnTo>
                <a:lnTo>
                  <a:pt x="265163" y="136652"/>
                </a:lnTo>
                <a:lnTo>
                  <a:pt x="239972" y="99339"/>
                </a:lnTo>
                <a:close/>
              </a:path>
              <a:path w="3171825" h="165100">
                <a:moveTo>
                  <a:pt x="260835" y="61544"/>
                </a:moveTo>
                <a:lnTo>
                  <a:pt x="239242" y="61544"/>
                </a:lnTo>
                <a:lnTo>
                  <a:pt x="244081" y="65176"/>
                </a:lnTo>
                <a:lnTo>
                  <a:pt x="244081" y="78016"/>
                </a:lnTo>
                <a:lnTo>
                  <a:pt x="240207" y="81648"/>
                </a:lnTo>
                <a:lnTo>
                  <a:pt x="259760" y="81648"/>
                </a:lnTo>
                <a:lnTo>
                  <a:pt x="261531" y="78614"/>
                </a:lnTo>
                <a:lnTo>
                  <a:pt x="262991" y="69049"/>
                </a:lnTo>
                <a:lnTo>
                  <a:pt x="260835" y="61544"/>
                </a:lnTo>
                <a:close/>
              </a:path>
              <a:path w="3171825" h="165100">
                <a:moveTo>
                  <a:pt x="72440" y="1206"/>
                </a:moveTo>
                <a:lnTo>
                  <a:pt x="42316" y="6507"/>
                </a:lnTo>
                <a:lnTo>
                  <a:pt x="19504" y="21258"/>
                </a:lnTo>
                <a:lnTo>
                  <a:pt x="5050" y="43731"/>
                </a:lnTo>
                <a:lnTo>
                  <a:pt x="0" y="72199"/>
                </a:lnTo>
                <a:lnTo>
                  <a:pt x="6207" y="100635"/>
                </a:lnTo>
                <a:lnTo>
                  <a:pt x="22590" y="123024"/>
                </a:lnTo>
                <a:lnTo>
                  <a:pt x="45787" y="137689"/>
                </a:lnTo>
                <a:lnTo>
                  <a:pt x="72440" y="142951"/>
                </a:lnTo>
                <a:lnTo>
                  <a:pt x="92885" y="141543"/>
                </a:lnTo>
                <a:lnTo>
                  <a:pt x="110237" y="136591"/>
                </a:lnTo>
                <a:lnTo>
                  <a:pt x="126135" y="127006"/>
                </a:lnTo>
                <a:lnTo>
                  <a:pt x="130503" y="122847"/>
                </a:lnTo>
                <a:lnTo>
                  <a:pt x="72440" y="122847"/>
                </a:lnTo>
                <a:lnTo>
                  <a:pt x="51194" y="119125"/>
                </a:lnTo>
                <a:lnTo>
                  <a:pt x="34220" y="108700"/>
                </a:lnTo>
                <a:lnTo>
                  <a:pt x="22970" y="92687"/>
                </a:lnTo>
                <a:lnTo>
                  <a:pt x="18897" y="72199"/>
                </a:lnTo>
                <a:lnTo>
                  <a:pt x="22970" y="51301"/>
                </a:lnTo>
                <a:lnTo>
                  <a:pt x="34220" y="34375"/>
                </a:lnTo>
                <a:lnTo>
                  <a:pt x="51194" y="23036"/>
                </a:lnTo>
                <a:lnTo>
                  <a:pt x="72440" y="18897"/>
                </a:lnTo>
                <a:lnTo>
                  <a:pt x="129541" y="18897"/>
                </a:lnTo>
                <a:lnTo>
                  <a:pt x="125290" y="15115"/>
                </a:lnTo>
                <a:lnTo>
                  <a:pt x="109664" y="7026"/>
                </a:lnTo>
                <a:lnTo>
                  <a:pt x="92086" y="2570"/>
                </a:lnTo>
                <a:lnTo>
                  <a:pt x="72440" y="1206"/>
                </a:lnTo>
                <a:close/>
              </a:path>
              <a:path w="3171825" h="165100">
                <a:moveTo>
                  <a:pt x="125742" y="99098"/>
                </a:moveTo>
                <a:lnTo>
                  <a:pt x="115199" y="111804"/>
                </a:lnTo>
                <a:lnTo>
                  <a:pt x="102454" y="118968"/>
                </a:lnTo>
                <a:lnTo>
                  <a:pt x="88027" y="122134"/>
                </a:lnTo>
                <a:lnTo>
                  <a:pt x="72440" y="122847"/>
                </a:lnTo>
                <a:lnTo>
                  <a:pt x="130503" y="122847"/>
                </a:lnTo>
                <a:lnTo>
                  <a:pt x="142214" y="111696"/>
                </a:lnTo>
                <a:lnTo>
                  <a:pt x="125742" y="99098"/>
                </a:lnTo>
                <a:close/>
              </a:path>
              <a:path w="3171825" h="165100">
                <a:moveTo>
                  <a:pt x="129541" y="18897"/>
                </a:moveTo>
                <a:lnTo>
                  <a:pt x="72440" y="18897"/>
                </a:lnTo>
                <a:lnTo>
                  <a:pt x="87529" y="20154"/>
                </a:lnTo>
                <a:lnTo>
                  <a:pt x="102122" y="24228"/>
                </a:lnTo>
                <a:lnTo>
                  <a:pt x="114897" y="31574"/>
                </a:lnTo>
                <a:lnTo>
                  <a:pt x="124536" y="42646"/>
                </a:lnTo>
                <a:lnTo>
                  <a:pt x="139077" y="27381"/>
                </a:lnTo>
                <a:lnTo>
                  <a:pt x="129541" y="18897"/>
                </a:lnTo>
                <a:close/>
              </a:path>
            </a:pathLst>
          </a:custGeom>
          <a:solidFill>
            <a:srgbClr val="021431"/>
          </a:solidFill>
        </p:spPr>
        <p:txBody>
          <a:bodyPr wrap="square" lIns="0" tIns="0" rIns="0" bIns="0" rtlCol="0"/>
          <a:lstStyle/>
          <a:p>
            <a:endParaRPr/>
          </a:p>
        </p:txBody>
      </p:sp>
      <p:sp>
        <p:nvSpPr>
          <p:cNvPr id="14" name="TextBox 13">
            <a:extLst>
              <a:ext uri="{FF2B5EF4-FFF2-40B4-BE49-F238E27FC236}">
                <a16:creationId xmlns:a16="http://schemas.microsoft.com/office/drawing/2014/main" id="{DDB3E204-A34A-8BCE-9746-FDDEFE282179}"/>
              </a:ext>
            </a:extLst>
          </p:cNvPr>
          <p:cNvSpPr txBox="1"/>
          <p:nvPr/>
        </p:nvSpPr>
        <p:spPr>
          <a:xfrm>
            <a:off x="393002" y="3011988"/>
            <a:ext cx="2590800" cy="856645"/>
          </a:xfrm>
          <a:prstGeom prst="rect">
            <a:avLst/>
          </a:prstGeom>
          <a:noFill/>
        </p:spPr>
        <p:txBody>
          <a:bodyPr wrap="square" lIns="0" tIns="0" rIns="0" bIns="0" rtlCol="0">
            <a:spAutoFit/>
          </a:bodyPr>
          <a:lstStyle/>
          <a:p>
            <a:pPr>
              <a:spcAft>
                <a:spcPts val="500"/>
              </a:spcAft>
            </a:pPr>
            <a:r>
              <a:rPr sz="650" b="1" kern="600" spc="150" baseline="0" dirty="0">
                <a:solidFill>
                  <a:srgbClr val="021431"/>
                </a:solidFill>
                <a:latin typeface="Franklin Gothic Book" panose="020B0503020102020204" pitchFamily="34" charset="0"/>
              </a:rPr>
              <a:t>NEW YORK</a:t>
            </a:r>
          </a:p>
          <a:p>
            <a:pPr marL="173736"/>
            <a:r>
              <a:rPr lang="en-US" sz="900" kern="600" baseline="0" dirty="0">
                <a:solidFill>
                  <a:srgbClr val="021431"/>
                </a:solidFill>
              </a:rPr>
              <a:t>Two Manhattan West</a:t>
            </a:r>
          </a:p>
          <a:p>
            <a:pPr marL="173736"/>
            <a:r>
              <a:rPr lang="en-US" sz="900" kern="600" baseline="0" dirty="0">
                <a:solidFill>
                  <a:srgbClr val="021431"/>
                </a:solidFill>
              </a:rPr>
              <a:t>375 Ninth Avenue</a:t>
            </a:r>
          </a:p>
          <a:p>
            <a:pPr marL="173736"/>
            <a:r>
              <a:rPr lang="en-US" sz="900" kern="600" baseline="0" dirty="0">
                <a:solidFill>
                  <a:srgbClr val="021431"/>
                </a:solidFill>
              </a:rPr>
              <a:t>New York, NY 10001</a:t>
            </a:r>
          </a:p>
          <a:p>
            <a:pPr marL="173736"/>
            <a:r>
              <a:rPr lang="en-US" sz="900" kern="600" baseline="0" dirty="0">
                <a:solidFill>
                  <a:srgbClr val="021431"/>
                </a:solidFill>
              </a:rPr>
              <a:t>T+1-212-474-1000</a:t>
            </a:r>
          </a:p>
          <a:p>
            <a:pPr marL="173736"/>
            <a:r>
              <a:rPr lang="en-US" sz="900" kern="600" baseline="0" dirty="0">
                <a:solidFill>
                  <a:srgbClr val="021431"/>
                </a:solidFill>
              </a:rPr>
              <a:t>F+1-212-474-3700</a:t>
            </a:r>
          </a:p>
        </p:txBody>
      </p:sp>
      <p:sp>
        <p:nvSpPr>
          <p:cNvPr id="15" name="TextBox 14">
            <a:extLst>
              <a:ext uri="{FF2B5EF4-FFF2-40B4-BE49-F238E27FC236}">
                <a16:creationId xmlns:a16="http://schemas.microsoft.com/office/drawing/2014/main" id="{C8EC427B-D643-C614-2ACB-D5499EF19B54}"/>
              </a:ext>
            </a:extLst>
          </p:cNvPr>
          <p:cNvSpPr txBox="1"/>
          <p:nvPr/>
        </p:nvSpPr>
        <p:spPr>
          <a:xfrm>
            <a:off x="393002" y="4178700"/>
            <a:ext cx="2590800" cy="718145"/>
          </a:xfrm>
          <a:prstGeom prst="rect">
            <a:avLst/>
          </a:prstGeom>
          <a:noFill/>
        </p:spPr>
        <p:txBody>
          <a:bodyPr wrap="square" lIns="0" tIns="0" rIns="0" bIns="0" rtlCol="0">
            <a:spAutoFit/>
          </a:bodyPr>
          <a:lstStyle/>
          <a:p>
            <a:pPr>
              <a:spcAft>
                <a:spcPts val="500"/>
              </a:spcAft>
            </a:pPr>
            <a:r>
              <a:rPr sz="650" b="1" kern="600" spc="150" baseline="0" dirty="0">
                <a:solidFill>
                  <a:srgbClr val="021431"/>
                </a:solidFill>
                <a:latin typeface="Franklin Gothic Book" panose="020B0503020102020204" pitchFamily="34" charset="0"/>
              </a:rPr>
              <a:t>LONDON</a:t>
            </a:r>
          </a:p>
          <a:p>
            <a:pPr marL="173736"/>
            <a:r>
              <a:rPr lang="fr-FR" sz="900" kern="600" baseline="0" noProof="1">
                <a:solidFill>
                  <a:srgbClr val="021431"/>
                </a:solidFill>
              </a:rPr>
              <a:t>100 Cheapside</a:t>
            </a:r>
          </a:p>
          <a:p>
            <a:pPr marL="173736"/>
            <a:r>
              <a:rPr lang="fr-FR" sz="900" kern="600" baseline="0" noProof="1">
                <a:solidFill>
                  <a:srgbClr val="021431"/>
                </a:solidFill>
              </a:rPr>
              <a:t>London, EC2V 6DT</a:t>
            </a:r>
          </a:p>
          <a:p>
            <a:pPr marL="173736"/>
            <a:r>
              <a:rPr lang="fr-FR" sz="900" kern="600" baseline="0" noProof="1">
                <a:solidFill>
                  <a:srgbClr val="021431"/>
                </a:solidFill>
              </a:rPr>
              <a:t>T+44-20-7453-1000</a:t>
            </a:r>
          </a:p>
          <a:p>
            <a:pPr marL="173736"/>
            <a:r>
              <a:rPr lang="fr-FR" sz="900" kern="600" baseline="0" noProof="1">
                <a:solidFill>
                  <a:srgbClr val="021431"/>
                </a:solidFill>
              </a:rPr>
              <a:t>F+44-20-7860-1150</a:t>
            </a:r>
          </a:p>
        </p:txBody>
      </p:sp>
      <p:sp>
        <p:nvSpPr>
          <p:cNvPr id="16" name="TextBox 15">
            <a:extLst>
              <a:ext uri="{FF2B5EF4-FFF2-40B4-BE49-F238E27FC236}">
                <a16:creationId xmlns:a16="http://schemas.microsoft.com/office/drawing/2014/main" id="{FEAB3AA9-CCC2-39DC-7571-81196192BB2F}"/>
              </a:ext>
            </a:extLst>
          </p:cNvPr>
          <p:cNvSpPr txBox="1"/>
          <p:nvPr/>
        </p:nvSpPr>
        <p:spPr>
          <a:xfrm>
            <a:off x="393002" y="5207006"/>
            <a:ext cx="2590800" cy="856645"/>
          </a:xfrm>
          <a:prstGeom prst="rect">
            <a:avLst/>
          </a:prstGeom>
          <a:noFill/>
        </p:spPr>
        <p:txBody>
          <a:bodyPr wrap="square" lIns="0" tIns="0" rIns="0" bIns="0" rtlCol="0">
            <a:spAutoFit/>
          </a:bodyPr>
          <a:lstStyle/>
          <a:p>
            <a:pPr>
              <a:spcAft>
                <a:spcPts val="500"/>
              </a:spcAft>
            </a:pPr>
            <a:r>
              <a:rPr sz="650" b="1" kern="600" spc="150" baseline="0" dirty="0">
                <a:solidFill>
                  <a:srgbClr val="021431"/>
                </a:solidFill>
                <a:latin typeface="Franklin Gothic Book" panose="020B0503020102020204" pitchFamily="34" charset="0"/>
              </a:rPr>
              <a:t>WASHINGTON, D.C.</a:t>
            </a:r>
          </a:p>
          <a:p>
            <a:pPr marL="173736"/>
            <a:r>
              <a:rPr lang="en-US" sz="900" kern="600" baseline="0" dirty="0">
                <a:solidFill>
                  <a:srgbClr val="021431"/>
                </a:solidFill>
                <a:latin typeface="+mn-lt"/>
              </a:rPr>
              <a:t>1601 K Street NW</a:t>
            </a:r>
          </a:p>
          <a:p>
            <a:pPr marL="173736"/>
            <a:r>
              <a:rPr lang="en-US" sz="900" kern="600" baseline="0" dirty="0">
                <a:solidFill>
                  <a:srgbClr val="021431"/>
                </a:solidFill>
                <a:latin typeface="+mn-lt"/>
              </a:rPr>
              <a:t>Washington, D.C. 20006-1682</a:t>
            </a:r>
          </a:p>
          <a:p>
            <a:pPr marL="173736"/>
            <a:r>
              <a:rPr lang="en-US" sz="900" kern="600" baseline="0" dirty="0">
                <a:solidFill>
                  <a:srgbClr val="021431"/>
                </a:solidFill>
                <a:latin typeface="+mn-lt"/>
              </a:rPr>
              <a:t>T+1-202-869-7700</a:t>
            </a:r>
          </a:p>
          <a:p>
            <a:pPr marL="173736"/>
            <a:r>
              <a:rPr lang="en-US" sz="900" kern="600" baseline="0" dirty="0">
                <a:solidFill>
                  <a:srgbClr val="021431"/>
                </a:solidFill>
                <a:latin typeface="+mn-lt"/>
              </a:rPr>
              <a:t>F+1-202-869-7600</a:t>
            </a:r>
          </a:p>
          <a:p>
            <a:pPr marL="173736"/>
            <a:endParaRPr sz="900" kern="600" baseline="0" dirty="0">
              <a:solidFill>
                <a:srgbClr val="021431"/>
              </a:solidFill>
              <a:latin typeface="Franklin Gothic Book" panose="020B0503020102020204" pitchFamily="34" charset="0"/>
            </a:endParaRPr>
          </a:p>
        </p:txBody>
      </p:sp>
      <p:sp>
        <p:nvSpPr>
          <p:cNvPr id="17" name="TextBox 16">
            <a:extLst>
              <a:ext uri="{FF2B5EF4-FFF2-40B4-BE49-F238E27FC236}">
                <a16:creationId xmlns:a16="http://schemas.microsoft.com/office/drawing/2014/main" id="{F863D623-6EFE-C79C-E3CE-A7F7B90CF062}"/>
              </a:ext>
            </a:extLst>
          </p:cNvPr>
          <p:cNvSpPr txBox="1"/>
          <p:nvPr/>
        </p:nvSpPr>
        <p:spPr>
          <a:xfrm>
            <a:off x="393002" y="6248400"/>
            <a:ext cx="2590800" cy="123111"/>
          </a:xfrm>
          <a:prstGeom prst="rect">
            <a:avLst/>
          </a:prstGeom>
          <a:noFill/>
        </p:spPr>
        <p:txBody>
          <a:bodyPr wrap="square" lIns="0" tIns="0" rIns="0" bIns="0" rtlCol="0">
            <a:spAutoFit/>
          </a:bodyPr>
          <a:lstStyle/>
          <a:p>
            <a:pPr>
              <a:spcAft>
                <a:spcPts val="500"/>
              </a:spcAft>
            </a:pPr>
            <a:r>
              <a:rPr sz="800" kern="600" spc="30" baseline="0">
                <a:solidFill>
                  <a:srgbClr val="021431"/>
                </a:solidFill>
                <a:latin typeface="Franklin Gothic Book" panose="020B0503020102020204" pitchFamily="34" charset="0"/>
              </a:rPr>
              <a:t>cravath.com</a:t>
            </a:r>
            <a:endParaRPr sz="1000" kern="600" spc="30" baseline="0">
              <a:solidFill>
                <a:srgbClr val="021431"/>
              </a:solidFill>
              <a:latin typeface="Franklin Gothic Book" panose="020B0503020102020204" pitchFamily="34" charset="0"/>
            </a:endParaRPr>
          </a:p>
        </p:txBody>
      </p:sp>
    </p:spTree>
    <p:extLst>
      <p:ext uri="{BB962C8B-B14F-4D97-AF65-F5344CB8AC3E}">
        <p14:creationId xmlns:p14="http://schemas.microsoft.com/office/powerpoint/2010/main" val="2288694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a:xfrm>
            <a:off x="8458200" y="6481763"/>
            <a:ext cx="347567" cy="138499"/>
          </a:xfrm>
        </p:spPr>
        <p:txBody>
          <a:bodyPr/>
          <a:lstStyle/>
          <a:p>
            <a:r>
              <a:t> </a:t>
            </a:r>
            <a:fld id="{011B0BE5-ED22-46BF-BAAB-59679A1C8AA7}" type="slidenum">
              <a:rPr/>
              <a:pPr/>
              <a:t>‹#›</a:t>
            </a:fld>
            <a:endParaRPr/>
          </a:p>
        </p:txBody>
      </p:sp>
      <p:sp>
        <p:nvSpPr>
          <p:cNvPr id="6" name="Footnote" hidden="1"/>
          <p:cNvSpPr txBox="1"/>
          <p:nvPr/>
        </p:nvSpPr>
        <p:spPr>
          <a:xfrm>
            <a:off x="665019" y="6236388"/>
            <a:ext cx="7813963" cy="218201"/>
          </a:xfrm>
          <a:prstGeom prst="rect">
            <a:avLst/>
          </a:prstGeom>
          <a:noFill/>
        </p:spPr>
        <p:txBody>
          <a:bodyPr wrap="square" lIns="0" rtlCol="0" anchor="b">
            <a:spAutoFit/>
          </a:bodyPr>
          <a:lstStyle/>
          <a:p>
            <a:pPr marL="108071" indent="-108071" algn="l" defTabSz="831217" rtl="0" eaLnBrk="1" latinLnBrk="0" hangingPunct="1">
              <a:buFont typeface="+mj-lt"/>
              <a:buNone/>
            </a:pPr>
            <a:r>
              <a:rPr sz="818" baseline="30000">
                <a:solidFill>
                  <a:schemeClr val="tx2">
                    <a:lumMod val="75000"/>
                    <a:lumOff val="25000"/>
                  </a:schemeClr>
                </a:solidFill>
              </a:rPr>
              <a:t>1</a:t>
            </a:r>
            <a:r>
              <a:rPr sz="818">
                <a:solidFill>
                  <a:schemeClr val="tx2">
                    <a:lumMod val="75000"/>
                    <a:lumOff val="25000"/>
                  </a:schemeClr>
                </a:solidFill>
              </a:rPr>
              <a:t> Footnote</a:t>
            </a:r>
          </a:p>
        </p:txBody>
      </p:sp>
    </p:spTree>
    <p:extLst>
      <p:ext uri="{BB962C8B-B14F-4D97-AF65-F5344CB8AC3E}">
        <p14:creationId xmlns:p14="http://schemas.microsoft.com/office/powerpoint/2010/main" val="2294199106"/>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Do not remove" hidden="1">
            <a:extLst>
              <a:ext uri="{FF2B5EF4-FFF2-40B4-BE49-F238E27FC236}">
                <a16:creationId xmlns:a16="http://schemas.microsoft.com/office/drawing/2014/main" id="{9035755A-7D60-1BDA-6A7F-D9B0DC5DD51C}"/>
              </a:ext>
            </a:extLst>
          </p:cNvPr>
          <p:cNvSpPr/>
          <p:nvPr userDrawn="1">
            <p:custDataLst>
              <p:tags r:id="rId1"/>
            </p:custDataLst>
          </p:nvPr>
        </p:nvSpPr>
        <p:spPr>
          <a:xfrm>
            <a:off x="0" y="0"/>
            <a:ext cx="12700" cy="12700"/>
          </a:xfrm>
          <a:prstGeom prst="octagon">
            <a:avLst/>
          </a:prstGeom>
          <a:noFill/>
          <a:ln w="19050" cap="flat" cmpd="sng" algn="ctr">
            <a:noFill/>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olidFill>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bg1"/>
              </a:solidFill>
            </a:endParaRPr>
          </a:p>
        </p:txBody>
      </p:sp>
      <p:sp>
        <p:nvSpPr>
          <p:cNvPr id="12" name="Title 11"/>
          <p:cNvSpPr>
            <a:spLocks noGrp="1"/>
          </p:cNvSpPr>
          <p:nvPr>
            <p:ph type="title"/>
          </p:nvPr>
        </p:nvSpPr>
        <p:spPr/>
        <p:txBody>
          <a:bodyPr/>
          <a:lstStyle/>
          <a:p>
            <a:r>
              <a:rPr lang="en-US"/>
              <a:t>Click to edit Master title style</a:t>
            </a:r>
            <a:endParaRPr dirty="0"/>
          </a:p>
        </p:txBody>
      </p:sp>
      <p:sp>
        <p:nvSpPr>
          <p:cNvPr id="15" name="Slide Number Placeholder 14"/>
          <p:cNvSpPr>
            <a:spLocks noGrp="1"/>
          </p:cNvSpPr>
          <p:nvPr>
            <p:ph type="sldNum" sz="quarter" idx="12"/>
          </p:nvPr>
        </p:nvSpPr>
        <p:spPr>
          <a:xfrm>
            <a:off x="8458200" y="6481763"/>
            <a:ext cx="347567" cy="138499"/>
          </a:xfrm>
        </p:spPr>
        <p:txBody>
          <a:bodyPr/>
          <a:lstStyle/>
          <a:p>
            <a:fld id="{011B0BE5-ED22-46BF-BAAB-59679A1C8AA7}" type="slidenum">
              <a:rPr smtClean="0"/>
              <a:pPr/>
              <a:t>‹#›</a:t>
            </a:fld>
            <a:endParaRPr/>
          </a:p>
        </p:txBody>
      </p:sp>
      <p:sp>
        <p:nvSpPr>
          <p:cNvPr id="9" name="Footnote" hidden="1"/>
          <p:cNvSpPr txBox="1"/>
          <p:nvPr/>
        </p:nvSpPr>
        <p:spPr>
          <a:xfrm>
            <a:off x="665019" y="6236388"/>
            <a:ext cx="7813963" cy="218201"/>
          </a:xfrm>
          <a:prstGeom prst="rect">
            <a:avLst/>
          </a:prstGeom>
          <a:noFill/>
        </p:spPr>
        <p:txBody>
          <a:bodyPr wrap="square" lIns="0" rtlCol="0" anchor="b">
            <a:spAutoFit/>
          </a:bodyPr>
          <a:lstStyle/>
          <a:p>
            <a:pPr marL="108071" indent="-108071" algn="l" defTabSz="831217" rtl="0" eaLnBrk="1" latinLnBrk="0" hangingPunct="1">
              <a:buFont typeface="+mj-lt"/>
              <a:buNone/>
            </a:pPr>
            <a:r>
              <a:rPr sz="818" baseline="30000">
                <a:solidFill>
                  <a:schemeClr val="tx2">
                    <a:lumMod val="75000"/>
                    <a:lumOff val="25000"/>
                  </a:schemeClr>
                </a:solidFill>
              </a:rPr>
              <a:t>1</a:t>
            </a:r>
            <a:r>
              <a:rPr sz="818">
                <a:solidFill>
                  <a:schemeClr val="tx2">
                    <a:lumMod val="75000"/>
                    <a:lumOff val="25000"/>
                  </a:schemeClr>
                </a:solidFill>
              </a:rPr>
              <a:t> Footnote</a:t>
            </a:r>
          </a:p>
        </p:txBody>
      </p:sp>
    </p:spTree>
    <p:extLst>
      <p:ext uri="{BB962C8B-B14F-4D97-AF65-F5344CB8AC3E}">
        <p14:creationId xmlns:p14="http://schemas.microsoft.com/office/powerpoint/2010/main" val="199138270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 Column Bulle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4C53E-B1D9-EB3B-61D2-CE7CAE6807D6}"/>
              </a:ext>
            </a:extLst>
          </p:cNvPr>
          <p:cNvSpPr>
            <a:spLocks noGrp="1"/>
          </p:cNvSpPr>
          <p:nvPr>
            <p:ph type="title"/>
          </p:nvPr>
        </p:nvSpPr>
        <p:spPr/>
        <p:txBody>
          <a:bodyPr/>
          <a:lstStyle/>
          <a:p>
            <a:r>
              <a:rPr lang="en-US"/>
              <a:t>Click to edit Master title style</a:t>
            </a:r>
            <a:endParaRPr dirty="0"/>
          </a:p>
        </p:txBody>
      </p:sp>
      <p:sp>
        <p:nvSpPr>
          <p:cNvPr id="3" name="Content Placeholder 2"/>
          <p:cNvSpPr>
            <a:spLocks noGrp="1"/>
          </p:cNvSpPr>
          <p:nvPr>
            <p:ph idx="1"/>
          </p:nvPr>
        </p:nvSpPr>
        <p:spPr>
          <a:xfrm>
            <a:off x="397764" y="978408"/>
            <a:ext cx="8348472" cy="4965192"/>
          </a:xfrm>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0" name="Slide Number Placeholder 19"/>
          <p:cNvSpPr>
            <a:spLocks noGrp="1"/>
          </p:cNvSpPr>
          <p:nvPr>
            <p:ph type="sldNum" sz="quarter" idx="12"/>
          </p:nvPr>
        </p:nvSpPr>
        <p:spPr>
          <a:xfrm>
            <a:off x="8458200" y="6481763"/>
            <a:ext cx="347567" cy="138499"/>
          </a:xfrm>
        </p:spPr>
        <p:txBody>
          <a:bodyPr/>
          <a:lstStyle/>
          <a:p>
            <a:fld id="{011B0BE5-ED22-46BF-BAAB-59679A1C8AA7}" type="slidenum">
              <a:rPr smtClean="0"/>
              <a:pPr/>
              <a:t>‹#›</a:t>
            </a:fld>
            <a:endParaRPr/>
          </a:p>
        </p:txBody>
      </p:sp>
      <p:sp>
        <p:nvSpPr>
          <p:cNvPr id="10" name="Footnote" hidden="1"/>
          <p:cNvSpPr txBox="1"/>
          <p:nvPr/>
        </p:nvSpPr>
        <p:spPr>
          <a:xfrm>
            <a:off x="665019" y="6236388"/>
            <a:ext cx="7813963" cy="218201"/>
          </a:xfrm>
          <a:prstGeom prst="rect">
            <a:avLst/>
          </a:prstGeom>
          <a:noFill/>
        </p:spPr>
        <p:txBody>
          <a:bodyPr wrap="square" lIns="0" rtlCol="0" anchor="b">
            <a:spAutoFit/>
          </a:bodyPr>
          <a:lstStyle/>
          <a:p>
            <a:pPr marL="108071" indent="-108071" algn="l" defTabSz="831217" rtl="0" eaLnBrk="1" latinLnBrk="0" hangingPunct="1">
              <a:buFont typeface="+mj-lt"/>
              <a:buNone/>
            </a:pPr>
            <a:r>
              <a:rPr sz="818" baseline="30000">
                <a:solidFill>
                  <a:schemeClr val="tx2">
                    <a:lumMod val="75000"/>
                    <a:lumOff val="25000"/>
                  </a:schemeClr>
                </a:solidFill>
              </a:rPr>
              <a:t>1</a:t>
            </a:r>
            <a:r>
              <a:rPr sz="818">
                <a:solidFill>
                  <a:schemeClr val="tx2">
                    <a:lumMod val="75000"/>
                    <a:lumOff val="25000"/>
                  </a:schemeClr>
                </a:solidFill>
              </a:rPr>
              <a:t> Footnote</a:t>
            </a:r>
          </a:p>
        </p:txBody>
      </p:sp>
    </p:spTree>
    <p:extLst>
      <p:ext uri="{BB962C8B-B14F-4D97-AF65-F5344CB8AC3E}">
        <p14:creationId xmlns:p14="http://schemas.microsoft.com/office/powerpoint/2010/main" val="225483666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Disclaimer">
    <p:spTree>
      <p:nvGrpSpPr>
        <p:cNvPr id="1" name=""/>
        <p:cNvGrpSpPr/>
        <p:nvPr/>
      </p:nvGrpSpPr>
      <p:grpSpPr>
        <a:xfrm>
          <a:off x="0" y="0"/>
          <a:ext cx="0" cy="0"/>
          <a:chOff x="0" y="0"/>
          <a:chExt cx="0" cy="0"/>
        </a:xfrm>
      </p:grpSpPr>
      <p:sp>
        <p:nvSpPr>
          <p:cNvPr id="2" name="Do not remove" hidden="1">
            <a:extLst>
              <a:ext uri="{FF2B5EF4-FFF2-40B4-BE49-F238E27FC236}">
                <a16:creationId xmlns:a16="http://schemas.microsoft.com/office/drawing/2014/main" id="{7B641A28-646D-1A75-5F49-BADF8AB4C758}"/>
              </a:ext>
            </a:extLst>
          </p:cNvPr>
          <p:cNvSpPr/>
          <p:nvPr userDrawn="1">
            <p:custDataLst>
              <p:tags r:id="rId1"/>
            </p:custDataLst>
          </p:nvPr>
        </p:nvSpPr>
        <p:spPr>
          <a:xfrm>
            <a:off x="0" y="0"/>
            <a:ext cx="12700" cy="12700"/>
          </a:xfrm>
          <a:prstGeom prst="octagon">
            <a:avLst/>
          </a:prstGeom>
          <a:noFill/>
          <a:ln w="19050" cap="flat" cmpd="sng" algn="ctr">
            <a:noFill/>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olidFill>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bg1"/>
              </a:solidFill>
            </a:endParaRPr>
          </a:p>
        </p:txBody>
      </p:sp>
      <p:pic>
        <p:nvPicPr>
          <p:cNvPr id="10" name="Picture 9">
            <a:hlinkClick r:id="rId3"/>
            <a:extLst>
              <a:ext uri="{FF2B5EF4-FFF2-40B4-BE49-F238E27FC236}">
                <a16:creationId xmlns:a16="http://schemas.microsoft.com/office/drawing/2014/main" id="{BD59B894-7908-730D-6453-C712683D6147}"/>
              </a:ext>
            </a:extLst>
          </p:cNvPr>
          <p:cNvPicPr>
            <a:picLocks noChangeAspect="1"/>
          </p:cNvPicPr>
          <p:nvPr userDrawn="1"/>
        </p:nvPicPr>
        <p:blipFill>
          <a:blip r:embed="rId4"/>
          <a:stretch>
            <a:fillRect/>
          </a:stretch>
        </p:blipFill>
        <p:spPr>
          <a:xfrm>
            <a:off x="319671" y="1252728"/>
            <a:ext cx="8504657" cy="5060119"/>
          </a:xfrm>
          <a:prstGeom prst="rect">
            <a:avLst/>
          </a:prstGeom>
        </p:spPr>
      </p:pic>
      <p:sp>
        <p:nvSpPr>
          <p:cNvPr id="3" name="Date Placeholder 2">
            <a:extLst>
              <a:ext uri="{FF2B5EF4-FFF2-40B4-BE49-F238E27FC236}">
                <a16:creationId xmlns:a16="http://schemas.microsoft.com/office/drawing/2014/main" id="{08EBBBFA-0216-63E8-5D88-330E0CBF0872}"/>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3470BBFA-4048-D5F5-F6BC-746BEAFA44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44AB9B-0E8B-4574-A5BA-A0A7DA5448DD}"/>
              </a:ext>
            </a:extLst>
          </p:cNvPr>
          <p:cNvSpPr>
            <a:spLocks noGrp="1"/>
          </p:cNvSpPr>
          <p:nvPr>
            <p:ph type="sldNum" sz="quarter" idx="12"/>
          </p:nvPr>
        </p:nvSpPr>
        <p:spPr/>
        <p:txBody>
          <a:bodyPr/>
          <a:lstStyle/>
          <a:p>
            <a:fld id="{011B0BE5-ED22-46BF-BAAB-59679A1C8AA7}" type="slidenum">
              <a:rPr lang="en-US" smtClean="0"/>
              <a:pPr/>
              <a:t>‹#›</a:t>
            </a:fld>
            <a:endParaRPr lang="en-US"/>
          </a:p>
        </p:txBody>
      </p:sp>
      <p:sp>
        <p:nvSpPr>
          <p:cNvPr id="6" name="TextBox 5">
            <a:extLst>
              <a:ext uri="{FF2B5EF4-FFF2-40B4-BE49-F238E27FC236}">
                <a16:creationId xmlns:a16="http://schemas.microsoft.com/office/drawing/2014/main" id="{14A3CC90-0F2A-766C-5252-B9F2535F194D}"/>
              </a:ext>
            </a:extLst>
          </p:cNvPr>
          <p:cNvSpPr txBox="1"/>
          <p:nvPr userDrawn="1"/>
        </p:nvSpPr>
        <p:spPr>
          <a:xfrm>
            <a:off x="397764" y="347472"/>
            <a:ext cx="8348472" cy="556708"/>
          </a:xfrm>
          <a:prstGeom prst="rect">
            <a:avLst/>
          </a:prstGeom>
          <a:noFill/>
        </p:spPr>
        <p:txBody>
          <a:bodyPr wrap="square" lIns="0" tIns="0" rIns="0" bIns="0" rtlCol="0" anchor="t">
            <a:noAutofit/>
          </a:bodyPr>
          <a:lstStyle>
            <a:defPPr>
              <a:defRPr/>
            </a:defPPr>
            <a:lvl1pPr>
              <a:defRPr sz="3700">
                <a:solidFill>
                  <a:schemeClr val="accent1"/>
                </a:solidFill>
                <a:latin typeface="+mj-lt"/>
              </a:defRPr>
            </a:lvl1pPr>
          </a:lstStyle>
          <a:p>
            <a:pPr lvl="0">
              <a:lnSpc>
                <a:spcPct val="85000"/>
              </a:lnSpc>
            </a:pPr>
            <a:r>
              <a:rPr noProof="1"/>
              <a:t>Disclaimer</a:t>
            </a:r>
            <a:r>
              <a:rPr lang="en-US" noProof="1"/>
              <a:t>s</a:t>
            </a:r>
            <a:endParaRPr noProof="1"/>
          </a:p>
        </p:txBody>
      </p:sp>
    </p:spTree>
    <p:extLst>
      <p:ext uri="{BB962C8B-B14F-4D97-AF65-F5344CB8AC3E}">
        <p14:creationId xmlns:p14="http://schemas.microsoft.com/office/powerpoint/2010/main" val="17378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cSld name="Section Separator 2">
    <p:bg>
      <p:bgPr>
        <a:solidFill>
          <a:schemeClr val="tx1"/>
        </a:solidFill>
        <a:effectLst/>
      </p:bgPr>
    </p:bg>
    <p:spTree>
      <p:nvGrpSpPr>
        <p:cNvPr id="1" name=""/>
        <p:cNvGrpSpPr/>
        <p:nvPr/>
      </p:nvGrpSpPr>
      <p:grpSpPr>
        <a:xfrm>
          <a:off x="0" y="0"/>
          <a:ext cx="0" cy="0"/>
          <a:chOff x="0" y="0"/>
          <a:chExt cx="0" cy="0"/>
        </a:xfrm>
      </p:grpSpPr>
      <p:sp>
        <p:nvSpPr>
          <p:cNvPr id="5" name="Do not remove" hidden="1">
            <a:extLst>
              <a:ext uri="{FF2B5EF4-FFF2-40B4-BE49-F238E27FC236}">
                <a16:creationId xmlns:a16="http://schemas.microsoft.com/office/drawing/2014/main" id="{F0085265-6BE4-C052-87C7-E8211F469171}"/>
              </a:ext>
            </a:extLst>
          </p:cNvPr>
          <p:cNvSpPr/>
          <p:nvPr userDrawn="1">
            <p:custDataLst>
              <p:tags r:id="rId1"/>
            </p:custDataLst>
          </p:nvPr>
        </p:nvSpPr>
        <p:spPr>
          <a:xfrm>
            <a:off x="0" y="0"/>
            <a:ext cx="12700" cy="12700"/>
          </a:xfrm>
          <a:prstGeom prst="octagon">
            <a:avLst/>
          </a:prstGeom>
          <a:noFill/>
          <a:ln w="19050" cap="flat" cmpd="sng" algn="ctr">
            <a:noFill/>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olidFill>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bg1"/>
              </a:solidFill>
            </a:endParaRPr>
          </a:p>
        </p:txBody>
      </p:sp>
      <p:sp>
        <p:nvSpPr>
          <p:cNvPr id="2" name="Rectangle 1">
            <a:extLst>
              <a:ext uri="{FF2B5EF4-FFF2-40B4-BE49-F238E27FC236}">
                <a16:creationId xmlns:a16="http://schemas.microsoft.com/office/drawing/2014/main" id="{85A8141B-D117-4371-B283-6DB8AC48CBBD}"/>
              </a:ext>
            </a:extLst>
          </p:cNvPr>
          <p:cNvSpPr/>
          <p:nvPr userDrawn="1"/>
        </p:nvSpPr>
        <p:spPr>
          <a:xfrm>
            <a:off x="76200" y="76200"/>
            <a:ext cx="8991600" cy="6705600"/>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bg1"/>
              </a:solidFill>
            </a:endParaRPr>
          </a:p>
        </p:txBody>
      </p:sp>
      <p:sp>
        <p:nvSpPr>
          <p:cNvPr id="18" name="Frame 17">
            <a:extLst>
              <a:ext uri="{FF2B5EF4-FFF2-40B4-BE49-F238E27FC236}">
                <a16:creationId xmlns:a16="http://schemas.microsoft.com/office/drawing/2014/main" id="{12D4344B-B1FE-BCDA-F240-DEA4BB491FA9}"/>
              </a:ext>
            </a:extLst>
          </p:cNvPr>
          <p:cNvSpPr/>
          <p:nvPr/>
        </p:nvSpPr>
        <p:spPr>
          <a:xfrm>
            <a:off x="0" y="0"/>
            <a:ext cx="9144000" cy="6858000"/>
          </a:xfrm>
          <a:prstGeom prst="frame">
            <a:avLst>
              <a:gd name="adj1" fmla="val 1576"/>
            </a:avLst>
          </a:prstGeom>
          <a:solidFill>
            <a:srgbClr val="FFFFFF"/>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200">
              <a:solidFill>
                <a:schemeClr val="tx1"/>
              </a:solidFill>
            </a:endParaRPr>
          </a:p>
        </p:txBody>
      </p:sp>
      <p:sp>
        <p:nvSpPr>
          <p:cNvPr id="4" name="Title 3"/>
          <p:cNvSpPr>
            <a:spLocks noGrp="1"/>
          </p:cNvSpPr>
          <p:nvPr>
            <p:ph type="title" hasCustomPrompt="1"/>
          </p:nvPr>
        </p:nvSpPr>
        <p:spPr>
          <a:xfrm>
            <a:off x="394115" y="1295400"/>
            <a:ext cx="7897091" cy="1066800"/>
          </a:xfrm>
        </p:spPr>
        <p:txBody>
          <a:bodyPr anchor="t"/>
          <a:lstStyle>
            <a:lvl1pPr>
              <a:lnSpc>
                <a:spcPct val="80000"/>
              </a:lnSpc>
              <a:defRPr sz="6400">
                <a:solidFill>
                  <a:schemeClr val="tx1"/>
                </a:solidFill>
              </a:defRPr>
            </a:lvl1pPr>
          </a:lstStyle>
          <a:p>
            <a:r>
              <a:rPr dirty="0"/>
              <a:t>Section Topic</a:t>
            </a:r>
          </a:p>
        </p:txBody>
      </p:sp>
      <p:sp>
        <p:nvSpPr>
          <p:cNvPr id="3" name="Text Placeholder 2"/>
          <p:cNvSpPr>
            <a:spLocks noGrp="1"/>
          </p:cNvSpPr>
          <p:nvPr>
            <p:ph type="body" idx="1" hasCustomPrompt="1"/>
          </p:nvPr>
        </p:nvSpPr>
        <p:spPr>
          <a:xfrm>
            <a:off x="394115" y="2419350"/>
            <a:ext cx="7897091" cy="924489"/>
          </a:xfrm>
        </p:spPr>
        <p:txBody>
          <a:bodyPr lIns="0" tIns="0" rIns="0" bIns="0" anchor="t">
            <a:noAutofit/>
          </a:bodyPr>
          <a:lstStyle>
            <a:lvl1pPr marL="0" marR="0" indent="0" algn="l">
              <a:spcBef>
                <a:spcPts val="0"/>
              </a:spcBef>
              <a:spcAft>
                <a:spcPts val="0"/>
              </a:spcAft>
              <a:buNone/>
              <a:defRPr sz="2300" b="0">
                <a:solidFill>
                  <a:schemeClr val="tx2">
                    <a:lumMod val="75000"/>
                    <a:lumOff val="25000"/>
                  </a:schemeClr>
                </a:solidFill>
              </a:defRPr>
            </a:lvl1pPr>
            <a:lvl2pPr marL="415609" indent="0">
              <a:buNone/>
              <a:defRPr sz="1637">
                <a:solidFill>
                  <a:schemeClr val="tx1">
                    <a:tint val="75000"/>
                  </a:schemeClr>
                </a:solidFill>
              </a:defRPr>
            </a:lvl2pPr>
            <a:lvl3pPr marL="831217" indent="0">
              <a:buNone/>
              <a:defRPr sz="1454">
                <a:solidFill>
                  <a:schemeClr val="tx1">
                    <a:tint val="75000"/>
                  </a:schemeClr>
                </a:solidFill>
              </a:defRPr>
            </a:lvl3pPr>
            <a:lvl4pPr marL="1246827" indent="0">
              <a:buNone/>
              <a:defRPr sz="1272">
                <a:solidFill>
                  <a:schemeClr val="tx1">
                    <a:tint val="75000"/>
                  </a:schemeClr>
                </a:solidFill>
              </a:defRPr>
            </a:lvl4pPr>
            <a:lvl5pPr marL="1662435" indent="0">
              <a:buNone/>
              <a:defRPr sz="1272">
                <a:solidFill>
                  <a:schemeClr val="tx1">
                    <a:tint val="75000"/>
                  </a:schemeClr>
                </a:solidFill>
              </a:defRPr>
            </a:lvl5pPr>
            <a:lvl6pPr marL="2078044" indent="0">
              <a:buNone/>
              <a:defRPr sz="1272">
                <a:solidFill>
                  <a:schemeClr val="tx1">
                    <a:tint val="75000"/>
                  </a:schemeClr>
                </a:solidFill>
              </a:defRPr>
            </a:lvl6pPr>
            <a:lvl7pPr marL="2493652" indent="0">
              <a:buNone/>
              <a:defRPr sz="1272">
                <a:solidFill>
                  <a:schemeClr val="tx1">
                    <a:tint val="75000"/>
                  </a:schemeClr>
                </a:solidFill>
              </a:defRPr>
            </a:lvl7pPr>
            <a:lvl8pPr marL="2909261" indent="0">
              <a:buNone/>
              <a:defRPr sz="1272">
                <a:solidFill>
                  <a:schemeClr val="tx1">
                    <a:tint val="75000"/>
                  </a:schemeClr>
                </a:solidFill>
              </a:defRPr>
            </a:lvl8pPr>
            <a:lvl9pPr marL="3324869" indent="0">
              <a:buNone/>
              <a:defRPr sz="1272">
                <a:solidFill>
                  <a:schemeClr val="tx1">
                    <a:tint val="75000"/>
                  </a:schemeClr>
                </a:solidFill>
              </a:defRPr>
            </a:lvl9pPr>
          </a:lstStyle>
          <a:p>
            <a:pPr lvl="0"/>
            <a:r>
              <a:t>Optional subtitle</a:t>
            </a:r>
          </a:p>
        </p:txBody>
      </p:sp>
      <p:pic>
        <p:nvPicPr>
          <p:cNvPr id="9" name="Logo">
            <a:extLst>
              <a:ext uri="{FF2B5EF4-FFF2-40B4-BE49-F238E27FC236}">
                <a16:creationId xmlns:a16="http://schemas.microsoft.com/office/drawing/2014/main" id="{CFEFCF8E-A702-2DEE-70A8-9DC8B4C4C1EA}"/>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7764" y="6481763"/>
            <a:ext cx="640080" cy="111475"/>
          </a:xfrm>
          <a:prstGeom prst="rect">
            <a:avLst/>
          </a:prstGeom>
        </p:spPr>
      </p:pic>
      <p:sp>
        <p:nvSpPr>
          <p:cNvPr id="15" name="Date Placeholder 14" hidden="1">
            <a:extLst>
              <a:ext uri="{FF2B5EF4-FFF2-40B4-BE49-F238E27FC236}">
                <a16:creationId xmlns:a16="http://schemas.microsoft.com/office/drawing/2014/main" id="{FB697CF7-BE85-398B-CB8D-68E024CF4EE4}"/>
              </a:ext>
            </a:extLst>
          </p:cNvPr>
          <p:cNvSpPr>
            <a:spLocks noGrp="1"/>
          </p:cNvSpPr>
          <p:nvPr>
            <p:ph type="dt" sz="half" idx="10"/>
          </p:nvPr>
        </p:nvSpPr>
        <p:spPr/>
        <p:txBody>
          <a:bodyPr/>
          <a:lstStyle/>
          <a:p>
            <a:endParaRPr/>
          </a:p>
        </p:txBody>
      </p:sp>
      <p:sp>
        <p:nvSpPr>
          <p:cNvPr id="16" name="Footer Placeholder 15" hidden="1">
            <a:extLst>
              <a:ext uri="{FF2B5EF4-FFF2-40B4-BE49-F238E27FC236}">
                <a16:creationId xmlns:a16="http://schemas.microsoft.com/office/drawing/2014/main" id="{15DA1A2F-AA16-5D2E-4C0F-D3DD1610B11F}"/>
              </a:ext>
            </a:extLst>
          </p:cNvPr>
          <p:cNvSpPr>
            <a:spLocks noGrp="1"/>
          </p:cNvSpPr>
          <p:nvPr>
            <p:ph type="ftr" sz="quarter" idx="11"/>
          </p:nvPr>
        </p:nvSpPr>
        <p:spPr/>
        <p:txBody>
          <a:bodyPr/>
          <a:lstStyle/>
          <a:p>
            <a:endParaRPr/>
          </a:p>
        </p:txBody>
      </p:sp>
    </p:spTree>
    <p:extLst>
      <p:ext uri="{BB962C8B-B14F-4D97-AF65-F5344CB8AC3E}">
        <p14:creationId xmlns:p14="http://schemas.microsoft.com/office/powerpoint/2010/main" val="351701636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 Column Bulle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dirty="0"/>
          </a:p>
        </p:txBody>
      </p:sp>
      <p:sp>
        <p:nvSpPr>
          <p:cNvPr id="3" name="Content Placeholder 2"/>
          <p:cNvSpPr>
            <a:spLocks noGrp="1"/>
          </p:cNvSpPr>
          <p:nvPr>
            <p:ph sz="half" idx="1"/>
          </p:nvPr>
        </p:nvSpPr>
        <p:spPr>
          <a:xfrm>
            <a:off x="397764" y="978408"/>
            <a:ext cx="4096512" cy="4965192"/>
          </a:xfrm>
        </p:spPr>
        <p:txBody>
          <a:bodyPr/>
          <a:lstStyle>
            <a:lvl1pPr>
              <a:defRPr sz="1050"/>
            </a:lvl1pPr>
            <a:lvl2pPr>
              <a:defRPr sz="1050"/>
            </a:lvl2pPr>
            <a:lvl3pPr>
              <a:defRPr sz="1050"/>
            </a:lvl3pPr>
            <a:lvl4pPr>
              <a:defRPr sz="1050"/>
            </a:lvl4pPr>
            <a:lvl5pPr>
              <a:defRPr sz="1050"/>
            </a:lvl5pPr>
            <a:lvl6pPr>
              <a:defRPr sz="1091"/>
            </a:lvl6pPr>
            <a:lvl7pPr>
              <a:defRPr sz="1091"/>
            </a:lvl7pPr>
            <a:lvl8pPr>
              <a:defRPr sz="1091"/>
            </a:lvl8pPr>
            <a:lvl9pPr>
              <a:defRPr sz="109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646815" y="978408"/>
            <a:ext cx="4099421" cy="4965192"/>
          </a:xfrm>
        </p:spPr>
        <p:txBody>
          <a:bodyPr/>
          <a:lstStyle>
            <a:lvl1pPr>
              <a:defRPr sz="1050"/>
            </a:lvl1pPr>
            <a:lvl2pPr>
              <a:defRPr sz="1050"/>
            </a:lvl2pPr>
            <a:lvl3pPr>
              <a:defRPr sz="1050"/>
            </a:lvl3pPr>
            <a:lvl4pPr>
              <a:defRPr sz="1050"/>
            </a:lvl4pPr>
            <a:lvl5pPr>
              <a:defRPr sz="1050"/>
            </a:lvl5pPr>
            <a:lvl6pPr>
              <a:defRPr sz="1091"/>
            </a:lvl6pPr>
            <a:lvl7pPr>
              <a:defRPr sz="1091"/>
            </a:lvl7pPr>
            <a:lvl8pPr>
              <a:defRPr sz="1091"/>
            </a:lvl8pPr>
            <a:lvl9pPr>
              <a:defRPr sz="109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4" name="Slide Number Placeholder 13"/>
          <p:cNvSpPr>
            <a:spLocks noGrp="1"/>
          </p:cNvSpPr>
          <p:nvPr>
            <p:ph type="sldNum" sz="quarter" idx="12"/>
          </p:nvPr>
        </p:nvSpPr>
        <p:spPr>
          <a:xfrm>
            <a:off x="8458200" y="6481763"/>
            <a:ext cx="347567" cy="138499"/>
          </a:xfrm>
        </p:spPr>
        <p:txBody>
          <a:bodyPr/>
          <a:lstStyle/>
          <a:p>
            <a:fld id="{011B0BE5-ED22-46BF-BAAB-59679A1C8AA7}" type="slidenum">
              <a:rPr smtClean="0"/>
              <a:pPr/>
              <a:t>‹#›</a:t>
            </a:fld>
            <a:endParaRPr/>
          </a:p>
        </p:txBody>
      </p:sp>
      <p:sp>
        <p:nvSpPr>
          <p:cNvPr id="10" name="Footnote" hidden="1"/>
          <p:cNvSpPr txBox="1"/>
          <p:nvPr/>
        </p:nvSpPr>
        <p:spPr>
          <a:xfrm>
            <a:off x="274320" y="6236388"/>
            <a:ext cx="8562109" cy="218201"/>
          </a:xfrm>
          <a:prstGeom prst="rect">
            <a:avLst/>
          </a:prstGeom>
          <a:noFill/>
        </p:spPr>
        <p:txBody>
          <a:bodyPr wrap="square" lIns="0" rtlCol="0" anchor="b">
            <a:spAutoFit/>
          </a:bodyPr>
          <a:lstStyle/>
          <a:p>
            <a:pPr marL="108071" indent="-108071" algn="l" defTabSz="831217" rtl="0" eaLnBrk="1" latinLnBrk="0" hangingPunct="1">
              <a:buFont typeface="+mj-lt"/>
              <a:buNone/>
            </a:pPr>
            <a:r>
              <a:rPr sz="818" baseline="30000">
                <a:solidFill>
                  <a:schemeClr val="tx2">
                    <a:lumMod val="75000"/>
                    <a:lumOff val="25000"/>
                  </a:schemeClr>
                </a:solidFill>
              </a:rPr>
              <a:t>1</a:t>
            </a:r>
            <a:r>
              <a:rPr sz="818">
                <a:solidFill>
                  <a:schemeClr val="tx2">
                    <a:lumMod val="75000"/>
                    <a:lumOff val="25000"/>
                  </a:schemeClr>
                </a:solidFill>
              </a:rPr>
              <a:t> Footnote</a:t>
            </a:r>
          </a:p>
        </p:txBody>
      </p:sp>
    </p:spTree>
    <p:extLst>
      <p:ext uri="{BB962C8B-B14F-4D97-AF65-F5344CB8AC3E}">
        <p14:creationId xmlns:p14="http://schemas.microsoft.com/office/powerpoint/2010/main" val="416455515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 Column +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A3D8F-A374-AEF0-0E2D-9BB3D6503B76}"/>
              </a:ext>
            </a:extLst>
          </p:cNvPr>
          <p:cNvSpPr>
            <a:spLocks noGrp="1"/>
          </p:cNvSpPr>
          <p:nvPr>
            <p:ph type="title"/>
          </p:nvPr>
        </p:nvSpPr>
        <p:spPr>
          <a:xfrm>
            <a:off x="397764" y="347472"/>
            <a:ext cx="8348472" cy="556708"/>
          </a:xfrm>
        </p:spPr>
        <p:txBody>
          <a:bodyPr/>
          <a:lstStyle/>
          <a:p>
            <a:r>
              <a:rPr lang="en-US"/>
              <a:t>Click to edit Master title style</a:t>
            </a:r>
            <a:endParaRPr dirty="0"/>
          </a:p>
        </p:txBody>
      </p:sp>
      <p:sp>
        <p:nvSpPr>
          <p:cNvPr id="3" name="Date Placeholder 2">
            <a:extLst>
              <a:ext uri="{FF2B5EF4-FFF2-40B4-BE49-F238E27FC236}">
                <a16:creationId xmlns:a16="http://schemas.microsoft.com/office/drawing/2014/main" id="{76C26270-7CF5-2364-2C2F-F9B3FA9F0907}"/>
              </a:ext>
            </a:extLst>
          </p:cNvPr>
          <p:cNvSpPr>
            <a:spLocks noGrp="1"/>
          </p:cNvSpPr>
          <p:nvPr>
            <p:ph type="dt" sz="half" idx="10"/>
          </p:nvPr>
        </p:nvSpPr>
        <p:spPr/>
        <p:txBody>
          <a:bodyPr/>
          <a:lstStyle/>
          <a:p>
            <a:endParaRPr/>
          </a:p>
        </p:txBody>
      </p:sp>
      <p:sp>
        <p:nvSpPr>
          <p:cNvPr id="4" name="Footer Placeholder 3">
            <a:extLst>
              <a:ext uri="{FF2B5EF4-FFF2-40B4-BE49-F238E27FC236}">
                <a16:creationId xmlns:a16="http://schemas.microsoft.com/office/drawing/2014/main" id="{DFD941FB-FB9A-62BE-E1D4-156540966298}"/>
              </a:ext>
            </a:extLst>
          </p:cNvPr>
          <p:cNvSpPr>
            <a:spLocks noGrp="1"/>
          </p:cNvSpPr>
          <p:nvPr>
            <p:ph type="ftr" sz="quarter" idx="11"/>
          </p:nvPr>
        </p:nvSpPr>
        <p:spPr/>
        <p:txBody>
          <a:bodyPr/>
          <a:lstStyle/>
          <a:p>
            <a:endParaRPr/>
          </a:p>
        </p:txBody>
      </p:sp>
      <p:sp>
        <p:nvSpPr>
          <p:cNvPr id="5" name="Slide Number Placeholder 4">
            <a:extLst>
              <a:ext uri="{FF2B5EF4-FFF2-40B4-BE49-F238E27FC236}">
                <a16:creationId xmlns:a16="http://schemas.microsoft.com/office/drawing/2014/main" id="{071830F5-C890-70CE-DDE0-42D166BA3233}"/>
              </a:ext>
            </a:extLst>
          </p:cNvPr>
          <p:cNvSpPr>
            <a:spLocks noGrp="1"/>
          </p:cNvSpPr>
          <p:nvPr>
            <p:ph type="sldNum" sz="quarter" idx="12"/>
          </p:nvPr>
        </p:nvSpPr>
        <p:spPr/>
        <p:txBody>
          <a:bodyPr/>
          <a:lstStyle/>
          <a:p>
            <a:fld id="{011B0BE5-ED22-46BF-BAAB-59679A1C8AA7}" type="slidenum">
              <a:rPr smtClean="0"/>
              <a:pPr/>
              <a:t>‹#›</a:t>
            </a:fld>
            <a:endParaRPr/>
          </a:p>
        </p:txBody>
      </p:sp>
      <p:sp>
        <p:nvSpPr>
          <p:cNvPr id="7" name="Content Placeholder 6">
            <a:extLst>
              <a:ext uri="{FF2B5EF4-FFF2-40B4-BE49-F238E27FC236}">
                <a16:creationId xmlns:a16="http://schemas.microsoft.com/office/drawing/2014/main" id="{DC3E25A2-FB8C-139B-3DF9-3542BE1D1045}"/>
              </a:ext>
            </a:extLst>
          </p:cNvPr>
          <p:cNvSpPr>
            <a:spLocks noGrp="1"/>
          </p:cNvSpPr>
          <p:nvPr>
            <p:ph sz="quarter" idx="13"/>
          </p:nvPr>
        </p:nvSpPr>
        <p:spPr>
          <a:xfrm>
            <a:off x="397764" y="2286000"/>
            <a:ext cx="8348472" cy="398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Text Placeholder 10">
            <a:extLst>
              <a:ext uri="{FF2B5EF4-FFF2-40B4-BE49-F238E27FC236}">
                <a16:creationId xmlns:a16="http://schemas.microsoft.com/office/drawing/2014/main" id="{9C77553B-FC61-1B05-6565-0280F67629C7}"/>
              </a:ext>
            </a:extLst>
          </p:cNvPr>
          <p:cNvSpPr>
            <a:spLocks noGrp="1"/>
          </p:cNvSpPr>
          <p:nvPr>
            <p:ph type="body" sz="quarter" idx="14" hasCustomPrompt="1"/>
          </p:nvPr>
        </p:nvSpPr>
        <p:spPr bwMode="gray">
          <a:xfrm>
            <a:off x="397764" y="1234440"/>
            <a:ext cx="8348472" cy="850392"/>
          </a:xfrm>
          <a:solidFill>
            <a:schemeClr val="bg1"/>
          </a:solidFill>
          <a:effectLst>
            <a:outerShdw dist="12700" dir="5400000" algn="t" rotWithShape="0">
              <a:srgbClr val="E5E5E5"/>
            </a:outerShdw>
          </a:effectLst>
        </p:spPr>
        <p:txBody>
          <a:bodyPr bIns="155448" anchor="b"/>
          <a:lstStyle>
            <a:lvl1pPr marL="0" indent="0">
              <a:spcBef>
                <a:spcPts val="0"/>
              </a:spcBef>
              <a:buNone/>
              <a:defRPr sz="2200">
                <a:solidFill>
                  <a:srgbClr val="7392A7"/>
                </a:solidFill>
              </a:defRPr>
            </a:lvl1pPr>
            <a:lvl2pPr marL="0" indent="0">
              <a:spcBef>
                <a:spcPts val="0"/>
              </a:spcBef>
              <a:buNone/>
              <a:defRPr sz="2200">
                <a:solidFill>
                  <a:srgbClr val="7392A7"/>
                </a:solidFill>
              </a:defRPr>
            </a:lvl2pPr>
            <a:lvl3pPr marL="0" indent="0">
              <a:spcBef>
                <a:spcPts val="0"/>
              </a:spcBef>
              <a:buNone/>
              <a:defRPr sz="2200">
                <a:solidFill>
                  <a:srgbClr val="7392A7"/>
                </a:solidFill>
              </a:defRPr>
            </a:lvl3pPr>
            <a:lvl4pPr marL="0" indent="0">
              <a:spcBef>
                <a:spcPts val="0"/>
              </a:spcBef>
              <a:buNone/>
              <a:defRPr sz="2200">
                <a:solidFill>
                  <a:srgbClr val="7392A7"/>
                </a:solidFill>
              </a:defRPr>
            </a:lvl4pPr>
            <a:lvl5pPr marL="0" indent="0">
              <a:spcBef>
                <a:spcPts val="0"/>
              </a:spcBef>
              <a:buNone/>
              <a:defRPr sz="2200">
                <a:solidFill>
                  <a:srgbClr val="7392A7"/>
                </a:solidFill>
              </a:defRPr>
            </a:lvl5pPr>
            <a:lvl6pPr marL="0" indent="0">
              <a:spcBef>
                <a:spcPts val="0"/>
              </a:spcBef>
              <a:buNone/>
              <a:defRPr sz="2200">
                <a:solidFill>
                  <a:srgbClr val="7392A7"/>
                </a:solidFill>
              </a:defRPr>
            </a:lvl6pPr>
            <a:lvl7pPr marL="0" indent="0">
              <a:spcBef>
                <a:spcPts val="0"/>
              </a:spcBef>
              <a:buNone/>
              <a:defRPr sz="2200">
                <a:solidFill>
                  <a:srgbClr val="7392A7"/>
                </a:solidFill>
              </a:defRPr>
            </a:lvl7pPr>
            <a:lvl8pPr marL="0" indent="0">
              <a:spcBef>
                <a:spcPts val="0"/>
              </a:spcBef>
              <a:buNone/>
              <a:defRPr sz="2200">
                <a:solidFill>
                  <a:srgbClr val="7392A7"/>
                </a:solidFill>
              </a:defRPr>
            </a:lvl8pPr>
            <a:lvl9pPr marL="0" indent="0">
              <a:spcBef>
                <a:spcPts val="0"/>
              </a:spcBef>
              <a:buNone/>
              <a:defRPr sz="2200">
                <a:solidFill>
                  <a:srgbClr val="7392A7"/>
                </a:solidFill>
              </a:defRPr>
            </a:lvl9pPr>
          </a:lstStyle>
          <a:p>
            <a:pPr lvl="0"/>
            <a:r>
              <a:rPr lang="en-US" dirty="0"/>
              <a:t>Heading</a:t>
            </a:r>
          </a:p>
        </p:txBody>
      </p:sp>
    </p:spTree>
    <p:extLst>
      <p:ext uri="{BB962C8B-B14F-4D97-AF65-F5344CB8AC3E}">
        <p14:creationId xmlns:p14="http://schemas.microsoft.com/office/powerpoint/2010/main" val="118728106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lumn + Heading">
    <p:spTree>
      <p:nvGrpSpPr>
        <p:cNvPr id="1" name=""/>
        <p:cNvGrpSpPr/>
        <p:nvPr/>
      </p:nvGrpSpPr>
      <p:grpSpPr>
        <a:xfrm>
          <a:off x="0" y="0"/>
          <a:ext cx="0" cy="0"/>
          <a:chOff x="0" y="0"/>
          <a:chExt cx="0" cy="0"/>
        </a:xfrm>
      </p:grpSpPr>
      <p:sp>
        <p:nvSpPr>
          <p:cNvPr id="6" name="Do not remove" hidden="1">
            <a:extLst>
              <a:ext uri="{FF2B5EF4-FFF2-40B4-BE49-F238E27FC236}">
                <a16:creationId xmlns:a16="http://schemas.microsoft.com/office/drawing/2014/main" id="{F91AD16B-8F22-3A7E-ACDA-1D5ABB0B149A}"/>
              </a:ext>
            </a:extLst>
          </p:cNvPr>
          <p:cNvSpPr/>
          <p:nvPr userDrawn="1">
            <p:custDataLst>
              <p:tags r:id="rId1"/>
            </p:custDataLst>
          </p:nvPr>
        </p:nvSpPr>
        <p:spPr>
          <a:xfrm>
            <a:off x="0" y="0"/>
            <a:ext cx="12700" cy="12700"/>
          </a:xfrm>
          <a:prstGeom prst="octagon">
            <a:avLst/>
          </a:prstGeom>
          <a:noFill/>
          <a:ln w="19050" cap="flat" cmpd="sng" algn="ctr">
            <a:noFill/>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olidFill>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bg1"/>
              </a:solidFill>
            </a:endParaRPr>
          </a:p>
        </p:txBody>
      </p:sp>
      <p:sp>
        <p:nvSpPr>
          <p:cNvPr id="2" name="Title 1">
            <a:extLst>
              <a:ext uri="{FF2B5EF4-FFF2-40B4-BE49-F238E27FC236}">
                <a16:creationId xmlns:a16="http://schemas.microsoft.com/office/drawing/2014/main" id="{3ABA3D8F-A374-AEF0-0E2D-9BB3D6503B76}"/>
              </a:ext>
            </a:extLst>
          </p:cNvPr>
          <p:cNvSpPr>
            <a:spLocks noGrp="1"/>
          </p:cNvSpPr>
          <p:nvPr>
            <p:ph type="title"/>
          </p:nvPr>
        </p:nvSpPr>
        <p:spPr>
          <a:xfrm>
            <a:off x="397764" y="347472"/>
            <a:ext cx="8348472" cy="556708"/>
          </a:xfrm>
        </p:spPr>
        <p:txBody>
          <a:bodyPr/>
          <a:lstStyle/>
          <a:p>
            <a:r>
              <a:rPr lang="en-US"/>
              <a:t>Click to edit Master title style</a:t>
            </a:r>
            <a:endParaRPr/>
          </a:p>
        </p:txBody>
      </p:sp>
      <p:sp>
        <p:nvSpPr>
          <p:cNvPr id="3" name="Date Placeholder 2">
            <a:extLst>
              <a:ext uri="{FF2B5EF4-FFF2-40B4-BE49-F238E27FC236}">
                <a16:creationId xmlns:a16="http://schemas.microsoft.com/office/drawing/2014/main" id="{76C26270-7CF5-2364-2C2F-F9B3FA9F0907}"/>
              </a:ext>
            </a:extLst>
          </p:cNvPr>
          <p:cNvSpPr>
            <a:spLocks noGrp="1"/>
          </p:cNvSpPr>
          <p:nvPr>
            <p:ph type="dt" sz="half" idx="10"/>
          </p:nvPr>
        </p:nvSpPr>
        <p:spPr/>
        <p:txBody>
          <a:bodyPr/>
          <a:lstStyle/>
          <a:p>
            <a:endParaRPr/>
          </a:p>
        </p:txBody>
      </p:sp>
      <p:sp>
        <p:nvSpPr>
          <p:cNvPr id="4" name="Footer Placeholder 3">
            <a:extLst>
              <a:ext uri="{FF2B5EF4-FFF2-40B4-BE49-F238E27FC236}">
                <a16:creationId xmlns:a16="http://schemas.microsoft.com/office/drawing/2014/main" id="{DFD941FB-FB9A-62BE-E1D4-156540966298}"/>
              </a:ext>
            </a:extLst>
          </p:cNvPr>
          <p:cNvSpPr>
            <a:spLocks noGrp="1"/>
          </p:cNvSpPr>
          <p:nvPr>
            <p:ph type="ftr" sz="quarter" idx="11"/>
          </p:nvPr>
        </p:nvSpPr>
        <p:spPr/>
        <p:txBody>
          <a:bodyPr/>
          <a:lstStyle/>
          <a:p>
            <a:endParaRPr/>
          </a:p>
        </p:txBody>
      </p:sp>
      <p:sp>
        <p:nvSpPr>
          <p:cNvPr id="5" name="Slide Number Placeholder 4">
            <a:extLst>
              <a:ext uri="{FF2B5EF4-FFF2-40B4-BE49-F238E27FC236}">
                <a16:creationId xmlns:a16="http://schemas.microsoft.com/office/drawing/2014/main" id="{071830F5-C890-70CE-DDE0-42D166BA3233}"/>
              </a:ext>
            </a:extLst>
          </p:cNvPr>
          <p:cNvSpPr>
            <a:spLocks noGrp="1"/>
          </p:cNvSpPr>
          <p:nvPr>
            <p:ph type="sldNum" sz="quarter" idx="12"/>
          </p:nvPr>
        </p:nvSpPr>
        <p:spPr/>
        <p:txBody>
          <a:bodyPr/>
          <a:lstStyle/>
          <a:p>
            <a:fld id="{011B0BE5-ED22-46BF-BAAB-59679A1C8AA7}" type="slidenum">
              <a:rPr smtClean="0"/>
              <a:pPr/>
              <a:t>‹#›</a:t>
            </a:fld>
            <a:endParaRPr/>
          </a:p>
        </p:txBody>
      </p:sp>
      <p:sp>
        <p:nvSpPr>
          <p:cNvPr id="7" name="Content Placeholder 6">
            <a:extLst>
              <a:ext uri="{FF2B5EF4-FFF2-40B4-BE49-F238E27FC236}">
                <a16:creationId xmlns:a16="http://schemas.microsoft.com/office/drawing/2014/main" id="{DC3E25A2-FB8C-139B-3DF9-3542BE1D1045}"/>
              </a:ext>
            </a:extLst>
          </p:cNvPr>
          <p:cNvSpPr>
            <a:spLocks noGrp="1"/>
          </p:cNvSpPr>
          <p:nvPr>
            <p:ph sz="quarter" idx="13"/>
          </p:nvPr>
        </p:nvSpPr>
        <p:spPr>
          <a:xfrm>
            <a:off x="397764" y="2286000"/>
            <a:ext cx="4098036" cy="398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1" name="Text Placeholder 10">
            <a:extLst>
              <a:ext uri="{FF2B5EF4-FFF2-40B4-BE49-F238E27FC236}">
                <a16:creationId xmlns:a16="http://schemas.microsoft.com/office/drawing/2014/main" id="{9C77553B-FC61-1B05-6565-0280F67629C7}"/>
              </a:ext>
            </a:extLst>
          </p:cNvPr>
          <p:cNvSpPr>
            <a:spLocks noGrp="1"/>
          </p:cNvSpPr>
          <p:nvPr>
            <p:ph type="body" sz="quarter" idx="14" hasCustomPrompt="1"/>
          </p:nvPr>
        </p:nvSpPr>
        <p:spPr bwMode="gray">
          <a:xfrm>
            <a:off x="397764" y="1234440"/>
            <a:ext cx="4098036" cy="850392"/>
          </a:xfrm>
          <a:solidFill>
            <a:schemeClr val="bg1"/>
          </a:solidFill>
          <a:effectLst>
            <a:outerShdw dist="12700" dir="5400000" algn="t" rotWithShape="0">
              <a:srgbClr val="E5E5E5"/>
            </a:outerShdw>
          </a:effectLst>
        </p:spPr>
        <p:txBody>
          <a:bodyPr bIns="155448" anchor="b"/>
          <a:lstStyle>
            <a:lvl1pPr marL="0" indent="0">
              <a:spcBef>
                <a:spcPts val="0"/>
              </a:spcBef>
              <a:buNone/>
              <a:defRPr sz="2200">
                <a:solidFill>
                  <a:srgbClr val="7392A7"/>
                </a:solidFill>
              </a:defRPr>
            </a:lvl1pPr>
            <a:lvl2pPr marL="0" indent="0">
              <a:spcBef>
                <a:spcPts val="0"/>
              </a:spcBef>
              <a:buNone/>
              <a:defRPr sz="2200">
                <a:solidFill>
                  <a:srgbClr val="7392A7"/>
                </a:solidFill>
              </a:defRPr>
            </a:lvl2pPr>
            <a:lvl3pPr marL="0" indent="0">
              <a:spcBef>
                <a:spcPts val="0"/>
              </a:spcBef>
              <a:buNone/>
              <a:defRPr sz="2200">
                <a:solidFill>
                  <a:srgbClr val="7392A7"/>
                </a:solidFill>
              </a:defRPr>
            </a:lvl3pPr>
            <a:lvl4pPr marL="0" indent="0">
              <a:spcBef>
                <a:spcPts val="0"/>
              </a:spcBef>
              <a:buNone/>
              <a:defRPr sz="2200">
                <a:solidFill>
                  <a:srgbClr val="7392A7"/>
                </a:solidFill>
              </a:defRPr>
            </a:lvl4pPr>
            <a:lvl5pPr marL="0" indent="0">
              <a:spcBef>
                <a:spcPts val="0"/>
              </a:spcBef>
              <a:buNone/>
              <a:defRPr sz="2200">
                <a:solidFill>
                  <a:srgbClr val="7392A7"/>
                </a:solidFill>
              </a:defRPr>
            </a:lvl5pPr>
            <a:lvl6pPr marL="0" indent="0">
              <a:spcBef>
                <a:spcPts val="0"/>
              </a:spcBef>
              <a:buNone/>
              <a:defRPr sz="2200">
                <a:solidFill>
                  <a:srgbClr val="7392A7"/>
                </a:solidFill>
              </a:defRPr>
            </a:lvl6pPr>
            <a:lvl7pPr marL="0" indent="0">
              <a:spcBef>
                <a:spcPts val="0"/>
              </a:spcBef>
              <a:buNone/>
              <a:defRPr sz="2200">
                <a:solidFill>
                  <a:srgbClr val="7392A7"/>
                </a:solidFill>
              </a:defRPr>
            </a:lvl7pPr>
            <a:lvl8pPr marL="0" indent="0">
              <a:spcBef>
                <a:spcPts val="0"/>
              </a:spcBef>
              <a:buNone/>
              <a:defRPr sz="2200">
                <a:solidFill>
                  <a:srgbClr val="7392A7"/>
                </a:solidFill>
              </a:defRPr>
            </a:lvl8pPr>
            <a:lvl9pPr marL="0" indent="0">
              <a:spcBef>
                <a:spcPts val="0"/>
              </a:spcBef>
              <a:buNone/>
              <a:defRPr sz="2200">
                <a:solidFill>
                  <a:srgbClr val="7392A7"/>
                </a:solidFill>
              </a:defRPr>
            </a:lvl9pPr>
          </a:lstStyle>
          <a:p>
            <a:pPr lvl="0"/>
            <a:r>
              <a:rPr lang="en-US" dirty="0"/>
              <a:t>Heading</a:t>
            </a:r>
            <a:endParaRPr dirty="0"/>
          </a:p>
        </p:txBody>
      </p:sp>
      <p:sp>
        <p:nvSpPr>
          <p:cNvPr id="9" name="Content Placeholder 6">
            <a:extLst>
              <a:ext uri="{FF2B5EF4-FFF2-40B4-BE49-F238E27FC236}">
                <a16:creationId xmlns:a16="http://schemas.microsoft.com/office/drawing/2014/main" id="{029B7D80-F5CF-4B81-9FB9-A003DAD6DE27}"/>
              </a:ext>
            </a:extLst>
          </p:cNvPr>
          <p:cNvSpPr>
            <a:spLocks noGrp="1"/>
          </p:cNvSpPr>
          <p:nvPr>
            <p:ph sz="quarter" idx="15"/>
          </p:nvPr>
        </p:nvSpPr>
        <p:spPr>
          <a:xfrm>
            <a:off x="4648200" y="2286000"/>
            <a:ext cx="4098036" cy="3981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Text Placeholder 10">
            <a:extLst>
              <a:ext uri="{FF2B5EF4-FFF2-40B4-BE49-F238E27FC236}">
                <a16:creationId xmlns:a16="http://schemas.microsoft.com/office/drawing/2014/main" id="{F14801CC-C86D-40C9-EFD2-17186A2E4335}"/>
              </a:ext>
            </a:extLst>
          </p:cNvPr>
          <p:cNvSpPr>
            <a:spLocks noGrp="1"/>
          </p:cNvSpPr>
          <p:nvPr>
            <p:ph type="body" sz="quarter" idx="16" hasCustomPrompt="1"/>
          </p:nvPr>
        </p:nvSpPr>
        <p:spPr bwMode="gray">
          <a:xfrm>
            <a:off x="4648200" y="1234440"/>
            <a:ext cx="4098036" cy="850392"/>
          </a:xfrm>
          <a:solidFill>
            <a:schemeClr val="bg1"/>
          </a:solidFill>
          <a:effectLst>
            <a:outerShdw dist="12700" dir="5400000" algn="t" rotWithShape="0">
              <a:srgbClr val="E5E5E5"/>
            </a:outerShdw>
          </a:effectLst>
        </p:spPr>
        <p:txBody>
          <a:bodyPr bIns="155448" anchor="b"/>
          <a:lstStyle>
            <a:lvl1pPr marL="0" indent="0">
              <a:spcBef>
                <a:spcPts val="0"/>
              </a:spcBef>
              <a:buNone/>
              <a:defRPr sz="2200">
                <a:solidFill>
                  <a:srgbClr val="7392A7"/>
                </a:solidFill>
              </a:defRPr>
            </a:lvl1pPr>
            <a:lvl2pPr marL="0" indent="0">
              <a:spcBef>
                <a:spcPts val="0"/>
              </a:spcBef>
              <a:buNone/>
              <a:defRPr sz="2200">
                <a:solidFill>
                  <a:srgbClr val="7392A7"/>
                </a:solidFill>
              </a:defRPr>
            </a:lvl2pPr>
            <a:lvl3pPr marL="0" indent="0">
              <a:spcBef>
                <a:spcPts val="0"/>
              </a:spcBef>
              <a:buNone/>
              <a:defRPr sz="2200">
                <a:solidFill>
                  <a:srgbClr val="7392A7"/>
                </a:solidFill>
              </a:defRPr>
            </a:lvl3pPr>
            <a:lvl4pPr marL="0" indent="0">
              <a:spcBef>
                <a:spcPts val="0"/>
              </a:spcBef>
              <a:buNone/>
              <a:defRPr sz="2200">
                <a:solidFill>
                  <a:srgbClr val="7392A7"/>
                </a:solidFill>
              </a:defRPr>
            </a:lvl4pPr>
            <a:lvl5pPr marL="0" indent="0">
              <a:spcBef>
                <a:spcPts val="0"/>
              </a:spcBef>
              <a:buNone/>
              <a:defRPr sz="2200">
                <a:solidFill>
                  <a:srgbClr val="7392A7"/>
                </a:solidFill>
              </a:defRPr>
            </a:lvl5pPr>
            <a:lvl6pPr marL="0" indent="0">
              <a:spcBef>
                <a:spcPts val="0"/>
              </a:spcBef>
              <a:buNone/>
              <a:defRPr sz="2200">
                <a:solidFill>
                  <a:srgbClr val="7392A7"/>
                </a:solidFill>
              </a:defRPr>
            </a:lvl6pPr>
            <a:lvl7pPr marL="0" indent="0">
              <a:spcBef>
                <a:spcPts val="0"/>
              </a:spcBef>
              <a:buNone/>
              <a:defRPr sz="2200">
                <a:solidFill>
                  <a:srgbClr val="7392A7"/>
                </a:solidFill>
              </a:defRPr>
            </a:lvl7pPr>
            <a:lvl8pPr marL="0" indent="0">
              <a:spcBef>
                <a:spcPts val="0"/>
              </a:spcBef>
              <a:buNone/>
              <a:defRPr sz="2200">
                <a:solidFill>
                  <a:srgbClr val="7392A7"/>
                </a:solidFill>
              </a:defRPr>
            </a:lvl8pPr>
            <a:lvl9pPr marL="0" indent="0">
              <a:spcBef>
                <a:spcPts val="0"/>
              </a:spcBef>
              <a:buNone/>
              <a:defRPr sz="2200">
                <a:solidFill>
                  <a:srgbClr val="7392A7"/>
                </a:solidFill>
              </a:defRPr>
            </a:lvl9pPr>
          </a:lstStyle>
          <a:p>
            <a:pPr lvl="0"/>
            <a:r>
              <a:rPr lang="en-US" dirty="0"/>
              <a:t>Heading</a:t>
            </a:r>
            <a:endParaRPr dirty="0"/>
          </a:p>
        </p:txBody>
      </p:sp>
    </p:spTree>
    <p:extLst>
      <p:ext uri="{BB962C8B-B14F-4D97-AF65-F5344CB8AC3E}">
        <p14:creationId xmlns:p14="http://schemas.microsoft.com/office/powerpoint/2010/main" val="3514083946"/>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7764" y="347472"/>
            <a:ext cx="8348472" cy="556708"/>
          </a:xfrm>
          <a:prstGeom prst="rect">
            <a:avLst/>
          </a:prstGeom>
        </p:spPr>
        <p:txBody>
          <a:bodyPr vert="horz" lIns="0" tIns="0" rIns="0" bIns="0" rtlCol="0" anchor="t">
            <a:noAutofit/>
          </a:bodyPr>
          <a:lstStyle/>
          <a:p>
            <a:r>
              <a:rPr lang="en-US"/>
              <a:t>Click to edit Master title style</a:t>
            </a:r>
            <a:endParaRPr dirty="0"/>
          </a:p>
        </p:txBody>
      </p:sp>
      <p:sp>
        <p:nvSpPr>
          <p:cNvPr id="3" name="Text Placeholder 2"/>
          <p:cNvSpPr>
            <a:spLocks noGrp="1"/>
          </p:cNvSpPr>
          <p:nvPr>
            <p:ph type="body" idx="1"/>
          </p:nvPr>
        </p:nvSpPr>
        <p:spPr>
          <a:xfrm>
            <a:off x="397764" y="1962150"/>
            <a:ext cx="8348472" cy="3981450"/>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0" y="7052982"/>
            <a:ext cx="990600" cy="266252"/>
          </a:xfrm>
          <a:prstGeom prst="rect">
            <a:avLst/>
          </a:prstGeom>
        </p:spPr>
        <p:txBody>
          <a:bodyPr vert="horz" lIns="0" tIns="0" rIns="0" bIns="0" rtlCol="0" anchor="t"/>
          <a:lstStyle>
            <a:lvl1pPr marL="0" marR="0" indent="0" algn="l">
              <a:spcBef>
                <a:spcPts val="0"/>
              </a:spcBef>
              <a:spcAft>
                <a:spcPts val="0"/>
              </a:spcAft>
              <a:defRPr sz="727">
                <a:solidFill>
                  <a:schemeClr val="accent6"/>
                </a:solidFill>
              </a:defRPr>
            </a:lvl1pPr>
          </a:lstStyle>
          <a:p>
            <a:endParaRPr/>
          </a:p>
        </p:txBody>
      </p:sp>
      <p:sp>
        <p:nvSpPr>
          <p:cNvPr id="5" name="Footer Placeholder 4"/>
          <p:cNvSpPr>
            <a:spLocks noGrp="1"/>
          </p:cNvSpPr>
          <p:nvPr>
            <p:ph type="ftr" sz="quarter" idx="3"/>
          </p:nvPr>
        </p:nvSpPr>
        <p:spPr>
          <a:xfrm>
            <a:off x="0" y="7126941"/>
            <a:ext cx="4038600" cy="266252"/>
          </a:xfrm>
          <a:prstGeom prst="rect">
            <a:avLst/>
          </a:prstGeom>
        </p:spPr>
        <p:txBody>
          <a:bodyPr vert="horz" lIns="0" tIns="0" rIns="0" bIns="0" rtlCol="0" anchor="t"/>
          <a:lstStyle>
            <a:lvl1pPr marL="0" marR="0" indent="0" algn="l">
              <a:spcBef>
                <a:spcPts val="0"/>
              </a:spcBef>
              <a:spcAft>
                <a:spcPts val="0"/>
              </a:spcAft>
              <a:defRPr sz="727">
                <a:solidFill>
                  <a:schemeClr val="accent6"/>
                </a:solidFill>
              </a:defRPr>
            </a:lvl1pPr>
          </a:lstStyle>
          <a:p>
            <a:endParaRPr/>
          </a:p>
        </p:txBody>
      </p:sp>
      <p:sp>
        <p:nvSpPr>
          <p:cNvPr id="8" name="Slide Number Placeholder 5"/>
          <p:cNvSpPr>
            <a:spLocks noGrp="1"/>
          </p:cNvSpPr>
          <p:nvPr>
            <p:ph type="sldNum" sz="quarter" idx="4"/>
          </p:nvPr>
        </p:nvSpPr>
        <p:spPr bwMode="gray">
          <a:xfrm>
            <a:off x="8458200" y="6481763"/>
            <a:ext cx="347567" cy="138499"/>
          </a:xfrm>
          <a:prstGeom prst="rect">
            <a:avLst/>
          </a:prstGeom>
        </p:spPr>
        <p:txBody>
          <a:bodyPr vert="horz" lIns="0" tIns="0" rIns="0" bIns="0" rtlCol="0" anchor="t"/>
          <a:lstStyle>
            <a:lvl1pPr marL="0" marR="0" indent="0" algn="r">
              <a:spcBef>
                <a:spcPts val="0"/>
              </a:spcBef>
              <a:spcAft>
                <a:spcPts val="0"/>
              </a:spcAft>
              <a:defRPr sz="900" kern="600" spc="150" baseline="0">
                <a:solidFill>
                  <a:srgbClr val="154269"/>
                </a:solidFill>
                <a:latin typeface="Franklin Gothic Book" panose="020B0503020102020204" pitchFamily="34" charset="0"/>
              </a:defRPr>
            </a:lvl1pPr>
          </a:lstStyle>
          <a:p>
            <a:fld id="{011B0BE5-ED22-46BF-BAAB-59679A1C8AA7}" type="slidenum">
              <a:rPr smtClean="0"/>
              <a:pPr/>
              <a:t>‹#›</a:t>
            </a:fld>
            <a:endParaRPr/>
          </a:p>
        </p:txBody>
      </p:sp>
      <p:sp>
        <p:nvSpPr>
          <p:cNvPr id="12" name="Client Name">
            <a:extLst>
              <a:ext uri="{FF2B5EF4-FFF2-40B4-BE49-F238E27FC236}">
                <a16:creationId xmlns:a16="http://schemas.microsoft.com/office/drawing/2014/main" id="{077234A1-AEC6-C32F-AF66-D97C7EEBEFAB}"/>
              </a:ext>
            </a:extLst>
          </p:cNvPr>
          <p:cNvSpPr txBox="1"/>
          <p:nvPr/>
        </p:nvSpPr>
        <p:spPr>
          <a:xfrm>
            <a:off x="1524000" y="6481763"/>
            <a:ext cx="6858000" cy="138499"/>
          </a:xfrm>
          <a:prstGeom prst="rect">
            <a:avLst/>
          </a:prstGeom>
          <a:noFill/>
        </p:spPr>
        <p:txBody>
          <a:bodyPr wrap="square" lIns="0" tIns="0" rIns="0" bIns="0" rtlCol="0">
            <a:spAutoFit/>
          </a:bodyPr>
          <a:lstStyle/>
          <a:p>
            <a:pPr algn="r"/>
            <a:r>
              <a:rPr lang="en-GB" sz="900" kern="600" cap="all" spc="150" baseline="0" dirty="0">
                <a:solidFill>
                  <a:srgbClr val="154269"/>
                </a:solidFill>
                <a:latin typeface="Franklin Gothic Book" panose="020B0503020102020204" pitchFamily="34" charset="0"/>
              </a:rPr>
              <a:t> </a:t>
            </a:r>
            <a:endParaRPr sz="900" kern="600" cap="all" spc="150" baseline="0" dirty="0">
              <a:solidFill>
                <a:srgbClr val="154269"/>
              </a:solidFill>
              <a:latin typeface="Franklin Gothic Book" panose="020B0503020102020204" pitchFamily="34" charset="0"/>
            </a:endParaRPr>
          </a:p>
        </p:txBody>
      </p:sp>
      <p:pic>
        <p:nvPicPr>
          <p:cNvPr id="14" name="Logo">
            <a:extLst>
              <a:ext uri="{FF2B5EF4-FFF2-40B4-BE49-F238E27FC236}">
                <a16:creationId xmlns:a16="http://schemas.microsoft.com/office/drawing/2014/main" id="{F0EF104A-62C7-029A-B227-EB3384958322}"/>
              </a:ext>
            </a:extLst>
          </p:cNvPr>
          <p:cNvPicPr>
            <a:picLocks noChangeAspect="1"/>
          </p:cNvPicPr>
          <p:nvPr/>
        </p:nvPicPr>
        <p:blipFill>
          <a:blip r:embed="rId15" cstate="print">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397764" y="6481763"/>
            <a:ext cx="640080" cy="111475"/>
          </a:xfrm>
          <a:prstGeom prst="rect">
            <a:avLst/>
          </a:prstGeom>
        </p:spPr>
      </p:pic>
    </p:spTree>
    <p:extLst>
      <p:ext uri="{BB962C8B-B14F-4D97-AF65-F5344CB8AC3E}">
        <p14:creationId xmlns:p14="http://schemas.microsoft.com/office/powerpoint/2010/main" val="4184838704"/>
      </p:ext>
    </p:extLst>
  </p:cSld>
  <p:clrMap bg1="lt1" tx1="dk1" bg2="lt2" tx2="dk2" accent1="accent1" accent2="accent2" accent3="accent3" accent4="accent4" accent5="accent5" accent6="accent6" hlink="hlink" folHlink="folHlink"/>
  <p:sldLayoutIdLst>
    <p:sldLayoutId id="2147483729" r:id="rId1"/>
    <p:sldLayoutId id="2147483708" r:id="rId2"/>
    <p:sldLayoutId id="2147483709" r:id="rId3"/>
    <p:sldLayoutId id="2147483711" r:id="rId4"/>
    <p:sldLayoutId id="2147483730" r:id="rId5"/>
    <p:sldLayoutId id="2147483733" r:id="rId6"/>
    <p:sldLayoutId id="2147483712" r:id="rId7"/>
    <p:sldLayoutId id="2147483713" r:id="rId8"/>
    <p:sldLayoutId id="2147483714" r:id="rId9"/>
    <p:sldLayoutId id="2147483715" r:id="rId10"/>
    <p:sldLayoutId id="2147483716" r:id="rId11"/>
    <p:sldLayoutId id="2147483710" r:id="rId12"/>
    <p:sldLayoutId id="2147483734" r:id="rId13"/>
  </p:sldLayoutIdLst>
  <p:hf hdr="0" ftr="0" dt="0"/>
  <p:txStyles>
    <p:titleStyle>
      <a:lvl1pPr marL="0" marR="0" indent="0" algn="l" defTabSz="831217" rtl="0" eaLnBrk="1" latinLnBrk="0" hangingPunct="1">
        <a:lnSpc>
          <a:spcPct val="85000"/>
        </a:lnSpc>
        <a:spcBef>
          <a:spcPct val="0"/>
        </a:spcBef>
        <a:spcAft>
          <a:spcPts val="0"/>
        </a:spcAft>
        <a:buNone/>
        <a:defRPr sz="3700" kern="1200" baseline="0">
          <a:solidFill>
            <a:schemeClr val="accent1"/>
          </a:solidFill>
          <a:latin typeface="+mj-lt"/>
          <a:ea typeface="+mj-ea"/>
          <a:cs typeface="+mj-cs"/>
        </a:defRPr>
      </a:lvl1pPr>
    </p:titleStyle>
    <p:bodyStyle>
      <a:lvl1pPr marL="157950" marR="0" indent="-157950" algn="l" defTabSz="831217" rtl="0" eaLnBrk="1" latinLnBrk="0" hangingPunct="1">
        <a:spcBef>
          <a:spcPts val="1300"/>
        </a:spcBef>
        <a:spcAft>
          <a:spcPts val="0"/>
        </a:spcAft>
        <a:buClr>
          <a:schemeClr val="accent2"/>
        </a:buClr>
        <a:buSzPct val="100000"/>
        <a:buFont typeface="Arial" panose="020B0604020202020204" pitchFamily="34" charset="0"/>
        <a:buChar char="•"/>
        <a:defRPr sz="1050" b="0" kern="1200">
          <a:solidFill>
            <a:schemeClr val="tx1"/>
          </a:solidFill>
          <a:latin typeface="+mn-lt"/>
          <a:ea typeface="+mn-ea"/>
          <a:cs typeface="+mn-cs"/>
        </a:defRPr>
      </a:lvl1pPr>
      <a:lvl2pPr marL="465537" marR="0" indent="-155448" algn="l" defTabSz="831217" rtl="0" eaLnBrk="1" latinLnBrk="0" hangingPunct="1">
        <a:spcBef>
          <a:spcPts val="600"/>
        </a:spcBef>
        <a:spcAft>
          <a:spcPts val="0"/>
        </a:spcAft>
        <a:buClr>
          <a:schemeClr val="accent2"/>
        </a:buClr>
        <a:buSzPct val="100000"/>
        <a:buFont typeface="Arial" pitchFamily="34" charset="0"/>
        <a:buChar char="•"/>
        <a:defRPr sz="1050" b="0" kern="1200">
          <a:solidFill>
            <a:schemeClr val="tx1"/>
          </a:solidFill>
          <a:latin typeface="+mn-lt"/>
          <a:ea typeface="+mn-ea"/>
          <a:cs typeface="+mn-cs"/>
        </a:defRPr>
      </a:lvl2pPr>
      <a:lvl3pPr marL="773123" marR="0" indent="-155448" algn="l" defTabSz="779358" rtl="0" eaLnBrk="1" latinLnBrk="0" hangingPunct="1">
        <a:spcBef>
          <a:spcPts val="600"/>
        </a:spcBef>
        <a:spcAft>
          <a:spcPts val="0"/>
        </a:spcAft>
        <a:buClr>
          <a:schemeClr val="accent2"/>
        </a:buClr>
        <a:buSzPct val="100000"/>
        <a:buFont typeface="Arial" panose="020B0604020202020204" pitchFamily="34" charset="0"/>
        <a:buChar char="•"/>
        <a:defRPr sz="1050" b="0" kern="1200">
          <a:solidFill>
            <a:schemeClr val="tx1"/>
          </a:solidFill>
          <a:latin typeface="+mn-lt"/>
          <a:ea typeface="+mn-ea"/>
          <a:cs typeface="+mn-cs"/>
        </a:defRPr>
      </a:lvl3pPr>
      <a:lvl4pPr marL="1089022" marR="0" indent="-155448" algn="l" defTabSz="831217" rtl="0" eaLnBrk="1" latinLnBrk="0" hangingPunct="1">
        <a:spcBef>
          <a:spcPts val="600"/>
        </a:spcBef>
        <a:spcAft>
          <a:spcPts val="0"/>
        </a:spcAft>
        <a:buClr>
          <a:schemeClr val="accent2"/>
        </a:buClr>
        <a:buSzPct val="100000"/>
        <a:buFont typeface="Arial" panose="020B0604020202020204" pitchFamily="34" charset="0"/>
        <a:buChar char="•"/>
        <a:defRPr sz="1050" b="0" kern="1200">
          <a:solidFill>
            <a:schemeClr val="tx1"/>
          </a:solidFill>
          <a:latin typeface="+mn-lt"/>
          <a:ea typeface="+mn-ea"/>
          <a:cs typeface="+mn-cs"/>
        </a:defRPr>
      </a:lvl4pPr>
      <a:lvl5pPr marL="1396609" marR="0" indent="-155448" algn="l" defTabSz="831217" rtl="0" eaLnBrk="1" latinLnBrk="0" hangingPunct="1">
        <a:spcBef>
          <a:spcPts val="600"/>
        </a:spcBef>
        <a:spcAft>
          <a:spcPts val="0"/>
        </a:spcAft>
        <a:buClr>
          <a:schemeClr val="accent2"/>
        </a:buClr>
        <a:buSzPct val="100000"/>
        <a:buFont typeface="Arial" pitchFamily="34" charset="0"/>
        <a:buChar char="•"/>
        <a:defRPr sz="1050" b="0" kern="1200">
          <a:solidFill>
            <a:schemeClr val="tx1"/>
          </a:solidFill>
          <a:latin typeface="+mn-lt"/>
          <a:ea typeface="+mn-ea"/>
          <a:cs typeface="+mn-cs"/>
        </a:defRPr>
      </a:lvl5pPr>
      <a:lvl6pPr marL="1720821" marR="0" indent="-155448" algn="l" defTabSz="831217" rtl="0" eaLnBrk="1" latinLnBrk="0" hangingPunct="1">
        <a:spcBef>
          <a:spcPts val="600"/>
        </a:spcBef>
        <a:spcAft>
          <a:spcPts val="0"/>
        </a:spcAft>
        <a:buClr>
          <a:schemeClr val="accent2"/>
        </a:buClr>
        <a:buSzPct val="100000"/>
        <a:buFont typeface="Arial" panose="020B0604020202020204" pitchFamily="34" charset="0"/>
        <a:buChar char="•"/>
        <a:defRPr sz="1050" b="0" kern="1200">
          <a:solidFill>
            <a:schemeClr val="tx1"/>
          </a:solidFill>
          <a:latin typeface="+mn-lt"/>
          <a:ea typeface="+mn-ea"/>
          <a:cs typeface="+mn-cs"/>
        </a:defRPr>
      </a:lvl6pPr>
      <a:lvl7pPr marL="2028407" marR="0" indent="-155448" algn="l" defTabSz="831217" rtl="0" eaLnBrk="1" latinLnBrk="0" hangingPunct="1">
        <a:spcBef>
          <a:spcPts val="600"/>
        </a:spcBef>
        <a:spcAft>
          <a:spcPts val="0"/>
        </a:spcAft>
        <a:buClr>
          <a:schemeClr val="accent2"/>
        </a:buClr>
        <a:buSzPct val="100000"/>
        <a:buFont typeface="Arial" pitchFamily="34" charset="0"/>
        <a:buChar char="•"/>
        <a:defRPr sz="1050" b="0" kern="1200">
          <a:solidFill>
            <a:schemeClr val="tx1"/>
          </a:solidFill>
          <a:latin typeface="+mn-lt"/>
          <a:ea typeface="+mn-ea"/>
          <a:cs typeface="+mn-cs"/>
        </a:defRPr>
      </a:lvl7pPr>
      <a:lvl8pPr marL="2344307" marR="0" indent="-155448" algn="l" defTabSz="831217" rtl="0" eaLnBrk="1" latinLnBrk="0" hangingPunct="1">
        <a:spcBef>
          <a:spcPts val="600"/>
        </a:spcBef>
        <a:spcAft>
          <a:spcPts val="0"/>
        </a:spcAft>
        <a:buClr>
          <a:schemeClr val="accent2"/>
        </a:buClr>
        <a:buSzPct val="100000"/>
        <a:buFont typeface="Arial" panose="020B0604020202020204" pitchFamily="34" charset="0"/>
        <a:buChar char="•"/>
        <a:defRPr sz="1050" b="0" kern="1200">
          <a:solidFill>
            <a:schemeClr val="tx1"/>
          </a:solidFill>
          <a:latin typeface="+mn-lt"/>
          <a:ea typeface="+mn-ea"/>
          <a:cs typeface="+mn-cs"/>
        </a:defRPr>
      </a:lvl8pPr>
      <a:lvl9pPr marL="2710086" marR="0" indent="-155448" algn="l" defTabSz="831217" rtl="0" eaLnBrk="1" latinLnBrk="0" hangingPunct="1">
        <a:spcBef>
          <a:spcPts val="600"/>
        </a:spcBef>
        <a:spcAft>
          <a:spcPts val="0"/>
        </a:spcAft>
        <a:buClr>
          <a:schemeClr val="accent2"/>
        </a:buClr>
        <a:buSzPct val="100000"/>
        <a:buFont typeface="Arial" pitchFamily="34" charset="0"/>
        <a:buChar char="•"/>
        <a:defRPr sz="1050" b="0" kern="1200">
          <a:solidFill>
            <a:schemeClr val="tx1"/>
          </a:solidFill>
          <a:latin typeface="+mn-lt"/>
          <a:ea typeface="+mn-ea"/>
          <a:cs typeface="+mn-cs"/>
        </a:defRPr>
      </a:lvl9pPr>
    </p:bodyStyle>
    <p:otherStyle>
      <a:defPPr>
        <a:defRPr/>
      </a:defPPr>
      <a:lvl1pPr marL="0" algn="l" defTabSz="831217" rtl="0" eaLnBrk="1" latinLnBrk="0" hangingPunct="1">
        <a:defRPr sz="1637" kern="1200">
          <a:solidFill>
            <a:schemeClr val="tx1"/>
          </a:solidFill>
          <a:latin typeface="+mn-lt"/>
          <a:ea typeface="+mn-ea"/>
          <a:cs typeface="+mn-cs"/>
        </a:defRPr>
      </a:lvl1pPr>
      <a:lvl2pPr marL="415609" algn="l" defTabSz="831217" rtl="0" eaLnBrk="1" latinLnBrk="0" hangingPunct="1">
        <a:defRPr sz="1637" kern="1200">
          <a:solidFill>
            <a:schemeClr val="tx1"/>
          </a:solidFill>
          <a:latin typeface="+mn-lt"/>
          <a:ea typeface="+mn-ea"/>
          <a:cs typeface="+mn-cs"/>
        </a:defRPr>
      </a:lvl2pPr>
      <a:lvl3pPr marL="831217" algn="l" defTabSz="831217" rtl="0" eaLnBrk="1" latinLnBrk="0" hangingPunct="1">
        <a:defRPr sz="1637" kern="1200">
          <a:solidFill>
            <a:schemeClr val="tx1"/>
          </a:solidFill>
          <a:latin typeface="+mn-lt"/>
          <a:ea typeface="+mn-ea"/>
          <a:cs typeface="+mn-cs"/>
        </a:defRPr>
      </a:lvl3pPr>
      <a:lvl4pPr marL="1246827" algn="l" defTabSz="831217" rtl="0" eaLnBrk="1" latinLnBrk="0" hangingPunct="1">
        <a:defRPr sz="1637" kern="1200">
          <a:solidFill>
            <a:schemeClr val="tx1"/>
          </a:solidFill>
          <a:latin typeface="+mn-lt"/>
          <a:ea typeface="+mn-ea"/>
          <a:cs typeface="+mn-cs"/>
        </a:defRPr>
      </a:lvl4pPr>
      <a:lvl5pPr marL="1662435" algn="l" defTabSz="831217" rtl="0" eaLnBrk="1" latinLnBrk="0" hangingPunct="1">
        <a:defRPr sz="1637" kern="1200">
          <a:solidFill>
            <a:schemeClr val="tx1"/>
          </a:solidFill>
          <a:latin typeface="+mn-lt"/>
          <a:ea typeface="+mn-ea"/>
          <a:cs typeface="+mn-cs"/>
        </a:defRPr>
      </a:lvl5pPr>
      <a:lvl6pPr marL="2078044" algn="l" defTabSz="831217" rtl="0" eaLnBrk="1" latinLnBrk="0" hangingPunct="1">
        <a:defRPr sz="1637" kern="1200">
          <a:solidFill>
            <a:schemeClr val="tx1"/>
          </a:solidFill>
          <a:latin typeface="+mn-lt"/>
          <a:ea typeface="+mn-ea"/>
          <a:cs typeface="+mn-cs"/>
        </a:defRPr>
      </a:lvl6pPr>
      <a:lvl7pPr marL="2493652" algn="l" defTabSz="831217" rtl="0" eaLnBrk="1" latinLnBrk="0" hangingPunct="1">
        <a:defRPr sz="1637" kern="1200">
          <a:solidFill>
            <a:schemeClr val="tx1"/>
          </a:solidFill>
          <a:latin typeface="+mn-lt"/>
          <a:ea typeface="+mn-ea"/>
          <a:cs typeface="+mn-cs"/>
        </a:defRPr>
      </a:lvl7pPr>
      <a:lvl8pPr marL="2909261" algn="l" defTabSz="831217" rtl="0" eaLnBrk="1" latinLnBrk="0" hangingPunct="1">
        <a:defRPr sz="1637" kern="1200">
          <a:solidFill>
            <a:schemeClr val="tx1"/>
          </a:solidFill>
          <a:latin typeface="+mn-lt"/>
          <a:ea typeface="+mn-ea"/>
          <a:cs typeface="+mn-cs"/>
        </a:defRPr>
      </a:lvl8pPr>
      <a:lvl9pPr marL="3324869" algn="l" defTabSz="831217" rtl="0" eaLnBrk="1" latinLnBrk="0" hangingPunct="1">
        <a:defRPr sz="1637"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p15:clr>
            <a:srgbClr val="F26B43"/>
          </p15:clr>
        </p15:guide>
        <p15:guide id="2" orient="horz" pos="2160">
          <p15:clr>
            <a:srgbClr val="F26B43"/>
          </p15:clr>
        </p15:guide>
        <p15:guide id="3" orient="horz" pos="514">
          <p15:clr>
            <a:srgbClr val="F26B43"/>
          </p15:clr>
        </p15:guide>
        <p15:guide id="4" orient="horz" pos="158">
          <p15:clr>
            <a:srgbClr val="F26B43"/>
          </p15:clr>
        </p15:guide>
        <p15:guide id="5" orient="horz" pos="3744">
          <p15:clr>
            <a:srgbClr val="F26B43"/>
          </p15:clr>
        </p15:guide>
        <p15:guide id="6" pos="5515">
          <p15:clr>
            <a:srgbClr val="F26B43"/>
          </p15:clr>
        </p15:guide>
        <p15:guide id="8" pos="250">
          <p15:clr>
            <a:srgbClr val="F26B43"/>
          </p15:clr>
        </p15:guide>
        <p15:guide id="9" orient="horz" pos="1234">
          <p15:clr>
            <a:srgbClr val="F26B43"/>
          </p15:clr>
        </p15:guide>
        <p15:guide id="10" pos="52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76228-B5BF-96C8-ED44-C0DB2F057D98}"/>
              </a:ext>
            </a:extLst>
          </p:cNvPr>
          <p:cNvSpPr>
            <a:spLocks noGrp="1"/>
          </p:cNvSpPr>
          <p:nvPr>
            <p:ph type="ctrTitle"/>
          </p:nvPr>
        </p:nvSpPr>
        <p:spPr/>
        <p:txBody>
          <a:bodyPr/>
          <a:lstStyle/>
          <a:p>
            <a:r>
              <a:rPr lang="en-GB" dirty="0"/>
              <a:t>LME Blockers: </a:t>
            </a:r>
            <a:r>
              <a:rPr lang="en-GB" i="1" dirty="0"/>
              <a:t>Latest Trends and Developments</a:t>
            </a:r>
          </a:p>
        </p:txBody>
      </p:sp>
      <p:sp>
        <p:nvSpPr>
          <p:cNvPr id="4" name="Text Placeholder 3">
            <a:extLst>
              <a:ext uri="{FF2B5EF4-FFF2-40B4-BE49-F238E27FC236}">
                <a16:creationId xmlns:a16="http://schemas.microsoft.com/office/drawing/2014/main" id="{B7B09235-E905-0A19-924B-AAE0AAE45F51}"/>
              </a:ext>
            </a:extLst>
          </p:cNvPr>
          <p:cNvSpPr>
            <a:spLocks noGrp="1"/>
          </p:cNvSpPr>
          <p:nvPr>
            <p:ph type="body" sz="quarter" idx="15"/>
          </p:nvPr>
        </p:nvSpPr>
        <p:spPr/>
        <p:txBody>
          <a:bodyPr/>
          <a:lstStyle/>
          <a:p>
            <a:r>
              <a:rPr lang="en-GB" dirty="0"/>
              <a:t>[ ] 2025</a:t>
            </a:r>
          </a:p>
        </p:txBody>
      </p:sp>
    </p:spTree>
    <p:extLst>
      <p:ext uri="{BB962C8B-B14F-4D97-AF65-F5344CB8AC3E}">
        <p14:creationId xmlns:p14="http://schemas.microsoft.com/office/powerpoint/2010/main" val="90188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C3BD-D533-9E06-5770-A75A6B110A39}"/>
              </a:ext>
            </a:extLst>
          </p:cNvPr>
          <p:cNvSpPr>
            <a:spLocks noGrp="1"/>
          </p:cNvSpPr>
          <p:nvPr>
            <p:ph type="title"/>
          </p:nvPr>
        </p:nvSpPr>
        <p:spPr/>
        <p:txBody>
          <a:bodyPr/>
          <a:lstStyle/>
          <a:p>
            <a:r>
              <a:rPr lang="en-US" sz="3400" dirty="0"/>
              <a:t>Chewy Blocker: Overview</a:t>
            </a:r>
          </a:p>
        </p:txBody>
      </p:sp>
      <p:sp>
        <p:nvSpPr>
          <p:cNvPr id="4" name="Slide Number Placeholder 3">
            <a:extLst>
              <a:ext uri="{FF2B5EF4-FFF2-40B4-BE49-F238E27FC236}">
                <a16:creationId xmlns:a16="http://schemas.microsoft.com/office/drawing/2014/main" id="{BBC54DA3-A1FC-0074-2621-1124B6E6B7AF}"/>
              </a:ext>
            </a:extLst>
          </p:cNvPr>
          <p:cNvSpPr>
            <a:spLocks noGrp="1"/>
          </p:cNvSpPr>
          <p:nvPr>
            <p:ph type="sldNum" sz="quarter" idx="12"/>
          </p:nvPr>
        </p:nvSpPr>
        <p:spPr/>
        <p:txBody>
          <a:bodyPr/>
          <a:lstStyle/>
          <a:p>
            <a:fld id="{011B0BE5-ED22-46BF-BAAB-59679A1C8AA7}" type="slidenum">
              <a:rPr lang="en-US" smtClean="0"/>
              <a:pPr/>
              <a:t>10</a:t>
            </a:fld>
            <a:endParaRPr lang="en-US"/>
          </a:p>
        </p:txBody>
      </p:sp>
      <p:graphicFrame>
        <p:nvGraphicFramePr>
          <p:cNvPr id="5" name="Diagram 4">
            <a:extLst>
              <a:ext uri="{FF2B5EF4-FFF2-40B4-BE49-F238E27FC236}">
                <a16:creationId xmlns:a16="http://schemas.microsoft.com/office/drawing/2014/main" id="{0F1917FC-3D79-A3F3-3AC0-FEA34A3F16C9}"/>
              </a:ext>
            </a:extLst>
          </p:cNvPr>
          <p:cNvGraphicFramePr/>
          <p:nvPr>
            <p:extLst>
              <p:ext uri="{D42A27DB-BD31-4B8C-83A1-F6EECF244321}">
                <p14:modId xmlns:p14="http://schemas.microsoft.com/office/powerpoint/2010/main" val="2739133873"/>
              </p:ext>
            </p:extLst>
          </p:nvPr>
        </p:nvGraphicFramePr>
        <p:xfrm>
          <a:off x="397763" y="990601"/>
          <a:ext cx="8348472" cy="3352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5218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96960-96D3-1715-D85A-BB616C2EB2D6}"/>
              </a:ext>
            </a:extLst>
          </p:cNvPr>
          <p:cNvSpPr>
            <a:spLocks noGrp="1"/>
          </p:cNvSpPr>
          <p:nvPr>
            <p:ph type="title"/>
          </p:nvPr>
        </p:nvSpPr>
        <p:spPr/>
        <p:txBody>
          <a:bodyPr/>
          <a:lstStyle/>
          <a:p>
            <a:r>
              <a:rPr lang="en-US" sz="3400" dirty="0"/>
              <a:t>Chewy Blocker:  Variations / Negotiation Points</a:t>
            </a:r>
          </a:p>
        </p:txBody>
      </p:sp>
      <p:sp>
        <p:nvSpPr>
          <p:cNvPr id="3" name="Slide Number Placeholder 2">
            <a:extLst>
              <a:ext uri="{FF2B5EF4-FFF2-40B4-BE49-F238E27FC236}">
                <a16:creationId xmlns:a16="http://schemas.microsoft.com/office/drawing/2014/main" id="{0DF9775A-526D-5CB9-AC52-C96885F30013}"/>
              </a:ext>
            </a:extLst>
          </p:cNvPr>
          <p:cNvSpPr>
            <a:spLocks noGrp="1"/>
          </p:cNvSpPr>
          <p:nvPr>
            <p:ph type="sldNum" sz="quarter" idx="12"/>
          </p:nvPr>
        </p:nvSpPr>
        <p:spPr/>
        <p:txBody>
          <a:bodyPr/>
          <a:lstStyle/>
          <a:p>
            <a:fld id="{011B0BE5-ED22-46BF-BAAB-59679A1C8AA7}" type="slidenum">
              <a:rPr lang="en-US" smtClean="0"/>
              <a:pPr/>
              <a:t>11</a:t>
            </a:fld>
            <a:endParaRPr lang="en-US"/>
          </a:p>
        </p:txBody>
      </p:sp>
      <p:graphicFrame>
        <p:nvGraphicFramePr>
          <p:cNvPr id="4" name="Diagram 3">
            <a:extLst>
              <a:ext uri="{FF2B5EF4-FFF2-40B4-BE49-F238E27FC236}">
                <a16:creationId xmlns:a16="http://schemas.microsoft.com/office/drawing/2014/main" id="{780F8FD4-44A4-F3DE-A24C-D63071D26D57}"/>
              </a:ext>
            </a:extLst>
          </p:cNvPr>
          <p:cNvGraphicFramePr/>
          <p:nvPr>
            <p:extLst>
              <p:ext uri="{D42A27DB-BD31-4B8C-83A1-F6EECF244321}">
                <p14:modId xmlns:p14="http://schemas.microsoft.com/office/powerpoint/2010/main" val="899448069"/>
              </p:ext>
            </p:extLst>
          </p:nvPr>
        </p:nvGraphicFramePr>
        <p:xfrm>
          <a:off x="397764" y="1372892"/>
          <a:ext cx="8348472" cy="18871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Callout: Bent Line with Border and Accent Bar 6">
            <a:extLst>
              <a:ext uri="{FF2B5EF4-FFF2-40B4-BE49-F238E27FC236}">
                <a16:creationId xmlns:a16="http://schemas.microsoft.com/office/drawing/2014/main" id="{C64F0702-8331-FF8D-D5B2-9F819AA0169C}"/>
              </a:ext>
            </a:extLst>
          </p:cNvPr>
          <p:cNvSpPr/>
          <p:nvPr/>
        </p:nvSpPr>
        <p:spPr>
          <a:xfrm flipH="1">
            <a:off x="1905000" y="3508679"/>
            <a:ext cx="1524000" cy="609600"/>
          </a:xfrm>
          <a:prstGeom prst="accentBorderCallout2">
            <a:avLst>
              <a:gd name="adj1" fmla="val 18750"/>
              <a:gd name="adj2" fmla="val -8333"/>
              <a:gd name="adj3" fmla="val 18748"/>
              <a:gd name="adj4" fmla="val -25002"/>
              <a:gd name="adj5" fmla="val -116538"/>
              <a:gd name="adj6" fmla="val -24883"/>
            </a:avLst>
          </a:prstGeom>
          <a:solidFill>
            <a:schemeClr val="bg2">
              <a:lumMod val="90000"/>
            </a:schemeClr>
          </a:solidFill>
          <a:ln w="19050">
            <a:solidFill>
              <a:schemeClr val="bg2">
                <a:lumMod val="90000"/>
              </a:schemeClr>
            </a:solid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457200" algn="l" defTabSz="466725">
              <a:lnSpc>
                <a:spcPct val="90000"/>
              </a:lnSpc>
              <a:spcBef>
                <a:spcPct val="0"/>
              </a:spcBef>
              <a:spcAft>
                <a:spcPct val="35000"/>
              </a:spcAft>
              <a:buNone/>
            </a:pPr>
            <a:r>
              <a:rPr lang="en-US" sz="1050" kern="1200" dirty="0">
                <a:solidFill>
                  <a:schemeClr val="tx2"/>
                </a:solidFill>
              </a:rPr>
              <a:t>The transaction has a bona fide business purpose</a:t>
            </a:r>
          </a:p>
        </p:txBody>
      </p:sp>
      <p:sp>
        <p:nvSpPr>
          <p:cNvPr id="9" name="Callout: Bent Line with Border and Accent Bar 8">
            <a:extLst>
              <a:ext uri="{FF2B5EF4-FFF2-40B4-BE49-F238E27FC236}">
                <a16:creationId xmlns:a16="http://schemas.microsoft.com/office/drawing/2014/main" id="{B5599023-F7FF-61B8-D209-ABA1B7FD5AA8}"/>
              </a:ext>
            </a:extLst>
          </p:cNvPr>
          <p:cNvSpPr/>
          <p:nvPr/>
        </p:nvSpPr>
        <p:spPr>
          <a:xfrm flipH="1">
            <a:off x="1066800" y="4508607"/>
            <a:ext cx="2147539" cy="797720"/>
          </a:xfrm>
          <a:prstGeom prst="accentBorderCallout2">
            <a:avLst>
              <a:gd name="adj1" fmla="val 18750"/>
              <a:gd name="adj2" fmla="val -8333"/>
              <a:gd name="adj3" fmla="val 18432"/>
              <a:gd name="adj4" fmla="val -41758"/>
              <a:gd name="adj5" fmla="val -217452"/>
              <a:gd name="adj6" fmla="val -41993"/>
            </a:avLst>
          </a:prstGeom>
          <a:solidFill>
            <a:schemeClr val="bg2">
              <a:lumMod val="90000"/>
            </a:schemeClr>
          </a:solidFill>
          <a:ln w="19050">
            <a:solidFill>
              <a:schemeClr val="bg2">
                <a:lumMod val="90000"/>
              </a:schemeClr>
            </a:solid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457200" algn="l" defTabSz="466725">
              <a:lnSpc>
                <a:spcPct val="90000"/>
              </a:lnSpc>
              <a:spcBef>
                <a:spcPct val="0"/>
              </a:spcBef>
              <a:spcAft>
                <a:spcPct val="35000"/>
              </a:spcAft>
              <a:buNone/>
            </a:pPr>
            <a:r>
              <a:rPr lang="en-US" sz="1050" kern="1200" dirty="0">
                <a:solidFill>
                  <a:schemeClr val="tx2"/>
                </a:solidFill>
              </a:rPr>
              <a:t>The transaction is not entered into for the primary purpose of releasing the subsidiary from its guarantee / collateral obligations</a:t>
            </a:r>
          </a:p>
        </p:txBody>
      </p:sp>
      <p:sp>
        <p:nvSpPr>
          <p:cNvPr id="10" name="Callout: Bent Line with Border and Accent Bar 9">
            <a:extLst>
              <a:ext uri="{FF2B5EF4-FFF2-40B4-BE49-F238E27FC236}">
                <a16:creationId xmlns:a16="http://schemas.microsoft.com/office/drawing/2014/main" id="{3173787B-61D6-E9B0-D030-E6B7F42797F9}"/>
              </a:ext>
            </a:extLst>
          </p:cNvPr>
          <p:cNvSpPr/>
          <p:nvPr/>
        </p:nvSpPr>
        <p:spPr>
          <a:xfrm flipH="1">
            <a:off x="2172694" y="5599380"/>
            <a:ext cx="1942106" cy="726279"/>
          </a:xfrm>
          <a:prstGeom prst="accentBorderCallout2">
            <a:avLst>
              <a:gd name="adj1" fmla="val 18750"/>
              <a:gd name="adj2" fmla="val -8333"/>
              <a:gd name="adj3" fmla="val 18750"/>
              <a:gd name="adj4" fmla="val -16667"/>
              <a:gd name="adj5" fmla="val -386771"/>
              <a:gd name="adj6" fmla="val -17076"/>
            </a:avLst>
          </a:prstGeom>
          <a:solidFill>
            <a:schemeClr val="bg2">
              <a:lumMod val="90000"/>
            </a:schemeClr>
          </a:solidFill>
          <a:ln w="19050">
            <a:solidFill>
              <a:schemeClr val="bg2">
                <a:lumMod val="90000"/>
              </a:schemeClr>
            </a:solid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457200" algn="l" defTabSz="466725">
              <a:lnSpc>
                <a:spcPct val="90000"/>
              </a:lnSpc>
              <a:spcBef>
                <a:spcPct val="0"/>
              </a:spcBef>
              <a:spcAft>
                <a:spcPct val="35000"/>
              </a:spcAft>
              <a:buNone/>
            </a:pPr>
            <a:r>
              <a:rPr lang="en-US" sz="1050" kern="1200" dirty="0">
                <a:solidFill>
                  <a:schemeClr val="tx2"/>
                </a:solidFill>
              </a:rPr>
              <a:t>The transaction is not entered into for the primary purpose of incurring indebtedness</a:t>
            </a:r>
          </a:p>
        </p:txBody>
      </p:sp>
      <p:sp>
        <p:nvSpPr>
          <p:cNvPr id="11" name="Callout: Bent Line with Border and Accent Bar 10">
            <a:extLst>
              <a:ext uri="{FF2B5EF4-FFF2-40B4-BE49-F238E27FC236}">
                <a16:creationId xmlns:a16="http://schemas.microsoft.com/office/drawing/2014/main" id="{CE06403F-B580-9A86-F202-0C32971B9952}"/>
              </a:ext>
            </a:extLst>
          </p:cNvPr>
          <p:cNvSpPr/>
          <p:nvPr/>
        </p:nvSpPr>
        <p:spPr>
          <a:xfrm>
            <a:off x="5829300" y="3505200"/>
            <a:ext cx="1752600" cy="609600"/>
          </a:xfrm>
          <a:prstGeom prst="accentBorderCallout2">
            <a:avLst>
              <a:gd name="adj1" fmla="val 18750"/>
              <a:gd name="adj2" fmla="val -8333"/>
              <a:gd name="adj3" fmla="val 18748"/>
              <a:gd name="adj4" fmla="val -25002"/>
              <a:gd name="adj5" fmla="val -116949"/>
              <a:gd name="adj6" fmla="val -25182"/>
            </a:avLst>
          </a:prstGeom>
          <a:solidFill>
            <a:schemeClr val="bg2">
              <a:lumMod val="90000"/>
            </a:schemeClr>
          </a:solidFill>
          <a:ln w="19050">
            <a:solidFill>
              <a:schemeClr val="bg2">
                <a:lumMod val="90000"/>
              </a:schemeClr>
            </a:solid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457200" algn="l" defTabSz="466725">
              <a:lnSpc>
                <a:spcPct val="90000"/>
              </a:lnSpc>
              <a:spcBef>
                <a:spcPct val="0"/>
              </a:spcBef>
              <a:spcAft>
                <a:spcPct val="35000"/>
              </a:spcAft>
              <a:buNone/>
            </a:pPr>
            <a:r>
              <a:rPr lang="en-US" sz="1050" kern="1200" dirty="0">
                <a:solidFill>
                  <a:schemeClr val="tx2"/>
                </a:solidFill>
              </a:rPr>
              <a:t>The equity of the subsidiary is not transferred to an affiliate of the borrower</a:t>
            </a:r>
          </a:p>
        </p:txBody>
      </p:sp>
      <p:sp>
        <p:nvSpPr>
          <p:cNvPr id="12" name="Callout: Bent Line with Border and Accent Bar 11">
            <a:extLst>
              <a:ext uri="{FF2B5EF4-FFF2-40B4-BE49-F238E27FC236}">
                <a16:creationId xmlns:a16="http://schemas.microsoft.com/office/drawing/2014/main" id="{CE301A28-2CBC-D768-2806-BF7221C5FA62}"/>
              </a:ext>
            </a:extLst>
          </p:cNvPr>
          <p:cNvSpPr/>
          <p:nvPr/>
        </p:nvSpPr>
        <p:spPr>
          <a:xfrm>
            <a:off x="6057900" y="4539038"/>
            <a:ext cx="1752600" cy="609600"/>
          </a:xfrm>
          <a:prstGeom prst="accentBorderCallout2">
            <a:avLst>
              <a:gd name="adj1" fmla="val 18750"/>
              <a:gd name="adj2" fmla="val -8333"/>
              <a:gd name="adj3" fmla="val 18748"/>
              <a:gd name="adj4" fmla="val -56193"/>
              <a:gd name="adj5" fmla="val -288787"/>
              <a:gd name="adj6" fmla="val -57047"/>
            </a:avLst>
          </a:prstGeom>
          <a:solidFill>
            <a:schemeClr val="bg2">
              <a:lumMod val="90000"/>
            </a:schemeClr>
          </a:solidFill>
          <a:ln w="19050">
            <a:solidFill>
              <a:schemeClr val="bg2">
                <a:lumMod val="90000"/>
              </a:schemeClr>
            </a:solid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457200" algn="l" defTabSz="466725">
              <a:lnSpc>
                <a:spcPct val="90000"/>
              </a:lnSpc>
              <a:spcBef>
                <a:spcPct val="0"/>
              </a:spcBef>
              <a:spcAft>
                <a:spcPct val="35000"/>
              </a:spcAft>
              <a:buNone/>
            </a:pPr>
            <a:r>
              <a:rPr lang="en-US" sz="1050" kern="1200" dirty="0">
                <a:solidFill>
                  <a:schemeClr val="tx2"/>
                </a:solidFill>
              </a:rPr>
              <a:t>The transfer of the equity of the subsidiary is made for fair market value</a:t>
            </a:r>
          </a:p>
        </p:txBody>
      </p:sp>
      <p:sp>
        <p:nvSpPr>
          <p:cNvPr id="14" name="Rectangle: Rounded Corners 13">
            <a:extLst>
              <a:ext uri="{FF2B5EF4-FFF2-40B4-BE49-F238E27FC236}">
                <a16:creationId xmlns:a16="http://schemas.microsoft.com/office/drawing/2014/main" id="{7B0882DB-1BDF-0020-DA25-F3682E85C032}"/>
              </a:ext>
            </a:extLst>
          </p:cNvPr>
          <p:cNvSpPr/>
          <p:nvPr/>
        </p:nvSpPr>
        <p:spPr>
          <a:xfrm>
            <a:off x="3961186" y="1283169"/>
            <a:ext cx="1213245" cy="375815"/>
          </a:xfrm>
          <a:prstGeom prst="roundRect">
            <a:avLst/>
          </a:prstGeom>
          <a:solidFill>
            <a:srgbClr val="6A911A">
              <a:alpha val="40000"/>
            </a:srgbClr>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Typical</a:t>
            </a:r>
          </a:p>
        </p:txBody>
      </p:sp>
      <p:sp>
        <p:nvSpPr>
          <p:cNvPr id="15" name="Rectangle: Rounded Corners 14">
            <a:extLst>
              <a:ext uri="{FF2B5EF4-FFF2-40B4-BE49-F238E27FC236}">
                <a16:creationId xmlns:a16="http://schemas.microsoft.com/office/drawing/2014/main" id="{97034EC4-68F5-8295-B2DB-6EF3A40E4C31}"/>
              </a:ext>
            </a:extLst>
          </p:cNvPr>
          <p:cNvSpPr/>
          <p:nvPr/>
        </p:nvSpPr>
        <p:spPr>
          <a:xfrm>
            <a:off x="6629399" y="1294328"/>
            <a:ext cx="1213245" cy="375815"/>
          </a:xfrm>
          <a:prstGeom prst="roundRect">
            <a:avLst/>
          </a:prstGeom>
          <a:solidFill>
            <a:srgbClr val="6A911A">
              <a:alpha val="60000"/>
            </a:srgbClr>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Stronger</a:t>
            </a:r>
          </a:p>
        </p:txBody>
      </p:sp>
      <p:sp>
        <p:nvSpPr>
          <p:cNvPr id="16" name="Rectangle: Rounded Corners 15">
            <a:extLst>
              <a:ext uri="{FF2B5EF4-FFF2-40B4-BE49-F238E27FC236}">
                <a16:creationId xmlns:a16="http://schemas.microsoft.com/office/drawing/2014/main" id="{9D37C45A-AB4F-3C2B-71E0-DC93E5951B37}"/>
              </a:ext>
            </a:extLst>
          </p:cNvPr>
          <p:cNvSpPr/>
          <p:nvPr/>
        </p:nvSpPr>
        <p:spPr>
          <a:xfrm>
            <a:off x="1292973" y="1283169"/>
            <a:ext cx="1213245" cy="375815"/>
          </a:xfrm>
          <a:prstGeom prst="roundRect">
            <a:avLst/>
          </a:prstGeom>
          <a:solidFill>
            <a:srgbClr val="6A911A">
              <a:alpha val="20000"/>
            </a:srgbClr>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No Chewy Blocker</a:t>
            </a:r>
          </a:p>
        </p:txBody>
      </p:sp>
      <p:sp>
        <p:nvSpPr>
          <p:cNvPr id="5" name="Callout: Bent Line with Border and Accent Bar 4">
            <a:extLst>
              <a:ext uri="{FF2B5EF4-FFF2-40B4-BE49-F238E27FC236}">
                <a16:creationId xmlns:a16="http://schemas.microsoft.com/office/drawing/2014/main" id="{FEA9BE58-48E5-3E66-5A66-98757545DDC0}"/>
              </a:ext>
            </a:extLst>
          </p:cNvPr>
          <p:cNvSpPr/>
          <p:nvPr/>
        </p:nvSpPr>
        <p:spPr>
          <a:xfrm>
            <a:off x="5219700" y="5599380"/>
            <a:ext cx="2239394" cy="828002"/>
          </a:xfrm>
          <a:prstGeom prst="accentBorderCallout2">
            <a:avLst>
              <a:gd name="adj1" fmla="val 18750"/>
              <a:gd name="adj2" fmla="val -8333"/>
              <a:gd name="adj3" fmla="val 18750"/>
              <a:gd name="adj4" fmla="val -19722"/>
              <a:gd name="adj5" fmla="val -339409"/>
              <a:gd name="adj6" fmla="val -20361"/>
            </a:avLst>
          </a:prstGeom>
          <a:solidFill>
            <a:schemeClr val="bg2">
              <a:lumMod val="90000"/>
            </a:schemeClr>
          </a:solidFill>
          <a:ln w="19050">
            <a:solidFill>
              <a:schemeClr val="bg2">
                <a:lumMod val="90000"/>
              </a:schemeClr>
            </a:solid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57200" defTabSz="466725">
              <a:lnSpc>
                <a:spcPct val="90000"/>
              </a:lnSpc>
              <a:spcBef>
                <a:spcPct val="0"/>
              </a:spcBef>
              <a:spcAft>
                <a:spcPct val="35000"/>
              </a:spcAft>
            </a:pPr>
            <a:r>
              <a:rPr lang="en-US" sz="1050" dirty="0">
                <a:solidFill>
                  <a:schemeClr val="tx2"/>
                </a:solidFill>
              </a:rPr>
              <a:t>The remaining equity of the subsidiary is deemed a new investment in a non-guarantor that must be permitted by the investment covenant</a:t>
            </a:r>
          </a:p>
        </p:txBody>
      </p:sp>
    </p:spTree>
    <p:extLst>
      <p:ext uri="{BB962C8B-B14F-4D97-AF65-F5344CB8AC3E}">
        <p14:creationId xmlns:p14="http://schemas.microsoft.com/office/powerpoint/2010/main" val="3813210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ABE39-0566-8423-313D-485B806B9DF8}"/>
              </a:ext>
            </a:extLst>
          </p:cNvPr>
          <p:cNvSpPr>
            <a:spLocks noGrp="1"/>
          </p:cNvSpPr>
          <p:nvPr>
            <p:ph type="title"/>
          </p:nvPr>
        </p:nvSpPr>
        <p:spPr/>
        <p:txBody>
          <a:bodyPr/>
          <a:lstStyle/>
          <a:p>
            <a:r>
              <a:rPr lang="en-US" sz="3400" dirty="0"/>
              <a:t>Other Key Provisions</a:t>
            </a:r>
          </a:p>
        </p:txBody>
      </p:sp>
      <p:sp>
        <p:nvSpPr>
          <p:cNvPr id="4" name="Slide Number Placeholder 3">
            <a:extLst>
              <a:ext uri="{FF2B5EF4-FFF2-40B4-BE49-F238E27FC236}">
                <a16:creationId xmlns:a16="http://schemas.microsoft.com/office/drawing/2014/main" id="{CC232008-EFF9-40EB-FCFB-65FAA21EF2FE}"/>
              </a:ext>
            </a:extLst>
          </p:cNvPr>
          <p:cNvSpPr>
            <a:spLocks noGrp="1"/>
          </p:cNvSpPr>
          <p:nvPr>
            <p:ph type="sldNum" sz="quarter" idx="12"/>
          </p:nvPr>
        </p:nvSpPr>
        <p:spPr/>
        <p:txBody>
          <a:bodyPr/>
          <a:lstStyle/>
          <a:p>
            <a:fld id="{011B0BE5-ED22-46BF-BAAB-59679A1C8AA7}" type="slidenum">
              <a:rPr lang="en-US" smtClean="0"/>
              <a:pPr/>
              <a:t>12</a:t>
            </a:fld>
            <a:endParaRPr lang="en-US"/>
          </a:p>
        </p:txBody>
      </p:sp>
      <p:graphicFrame>
        <p:nvGraphicFramePr>
          <p:cNvPr id="5" name="Diagram 4">
            <a:extLst>
              <a:ext uri="{FF2B5EF4-FFF2-40B4-BE49-F238E27FC236}">
                <a16:creationId xmlns:a16="http://schemas.microsoft.com/office/drawing/2014/main" id="{CDC52FDF-BDAD-EB44-2E64-1EEB715274E1}"/>
              </a:ext>
            </a:extLst>
          </p:cNvPr>
          <p:cNvGraphicFramePr/>
          <p:nvPr>
            <p:extLst>
              <p:ext uri="{D42A27DB-BD31-4B8C-83A1-F6EECF244321}">
                <p14:modId xmlns:p14="http://schemas.microsoft.com/office/powerpoint/2010/main" val="385389845"/>
              </p:ext>
            </p:extLst>
          </p:nvPr>
        </p:nvGraphicFramePr>
        <p:xfrm>
          <a:off x="397764" y="990600"/>
          <a:ext cx="8319898"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45948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30E9A-E0ED-81AA-6303-117BE5FDE635}"/>
              </a:ext>
            </a:extLst>
          </p:cNvPr>
          <p:cNvSpPr>
            <a:spLocks noGrp="1"/>
          </p:cNvSpPr>
          <p:nvPr>
            <p:ph type="title"/>
          </p:nvPr>
        </p:nvSpPr>
        <p:spPr/>
        <p:txBody>
          <a:bodyPr/>
          <a:lstStyle/>
          <a:p>
            <a:r>
              <a:rPr lang="en-GB" sz="4800" dirty="0"/>
              <a:t>Preserving payment and lien priority</a:t>
            </a:r>
          </a:p>
        </p:txBody>
      </p:sp>
    </p:spTree>
    <p:extLst>
      <p:ext uri="{BB962C8B-B14F-4D97-AF65-F5344CB8AC3E}">
        <p14:creationId xmlns:p14="http://schemas.microsoft.com/office/powerpoint/2010/main" val="3885440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0012-CEB1-4B99-92EE-47B9B4F2EE9D}"/>
              </a:ext>
            </a:extLst>
          </p:cNvPr>
          <p:cNvSpPr>
            <a:spLocks noGrp="1"/>
          </p:cNvSpPr>
          <p:nvPr>
            <p:ph type="title"/>
          </p:nvPr>
        </p:nvSpPr>
        <p:spPr/>
        <p:txBody>
          <a:bodyPr/>
          <a:lstStyle/>
          <a:p>
            <a:r>
              <a:rPr lang="en-US" sz="3400" dirty="0"/>
              <a:t>Up-Tiering Transactions: Overview</a:t>
            </a:r>
          </a:p>
        </p:txBody>
      </p:sp>
      <p:sp>
        <p:nvSpPr>
          <p:cNvPr id="4" name="Slide Number Placeholder 3">
            <a:extLst>
              <a:ext uri="{FF2B5EF4-FFF2-40B4-BE49-F238E27FC236}">
                <a16:creationId xmlns:a16="http://schemas.microsoft.com/office/drawing/2014/main" id="{13E6AC20-B852-4DEF-8C54-37528AF1A565}"/>
              </a:ext>
            </a:extLst>
          </p:cNvPr>
          <p:cNvSpPr>
            <a:spLocks noGrp="1"/>
          </p:cNvSpPr>
          <p:nvPr>
            <p:ph type="sldNum" sz="quarter" idx="12"/>
          </p:nvPr>
        </p:nvSpPr>
        <p:spPr/>
        <p:txBody>
          <a:bodyPr/>
          <a:lstStyle/>
          <a:p>
            <a:fld id="{011B0BE5-ED22-46BF-BAAB-59679A1C8AA7}" type="slidenum">
              <a:rPr lang="en-US" smtClean="0"/>
              <a:pPr/>
              <a:t>14</a:t>
            </a:fld>
            <a:endParaRPr lang="en-US"/>
          </a:p>
        </p:txBody>
      </p:sp>
      <p:grpSp>
        <p:nvGrpSpPr>
          <p:cNvPr id="8" name="Group 7">
            <a:extLst>
              <a:ext uri="{FF2B5EF4-FFF2-40B4-BE49-F238E27FC236}">
                <a16:creationId xmlns:a16="http://schemas.microsoft.com/office/drawing/2014/main" id="{0E10546F-FDF7-5BEA-AA36-8A6F50C8CCA9}"/>
              </a:ext>
            </a:extLst>
          </p:cNvPr>
          <p:cNvGrpSpPr/>
          <p:nvPr/>
        </p:nvGrpSpPr>
        <p:grpSpPr>
          <a:xfrm>
            <a:off x="435864" y="1371600"/>
            <a:ext cx="8219486" cy="4424364"/>
            <a:chOff x="435864" y="1371600"/>
            <a:chExt cx="8219486" cy="4424364"/>
          </a:xfrm>
        </p:grpSpPr>
        <p:grpSp>
          <p:nvGrpSpPr>
            <p:cNvPr id="6" name="Group 5">
              <a:extLst>
                <a:ext uri="{FF2B5EF4-FFF2-40B4-BE49-F238E27FC236}">
                  <a16:creationId xmlns:a16="http://schemas.microsoft.com/office/drawing/2014/main" id="{730BD8E3-5F15-83C3-984E-E3F34EC81007}"/>
                </a:ext>
              </a:extLst>
            </p:cNvPr>
            <p:cNvGrpSpPr/>
            <p:nvPr/>
          </p:nvGrpSpPr>
          <p:grpSpPr>
            <a:xfrm>
              <a:off x="435864" y="1371600"/>
              <a:ext cx="8216339" cy="4424364"/>
              <a:chOff x="435864" y="2667652"/>
              <a:chExt cx="8216339" cy="4424364"/>
            </a:xfrm>
          </p:grpSpPr>
          <p:sp>
            <p:nvSpPr>
              <p:cNvPr id="7" name="Rectangle 6">
                <a:extLst>
                  <a:ext uri="{FF2B5EF4-FFF2-40B4-BE49-F238E27FC236}">
                    <a16:creationId xmlns:a16="http://schemas.microsoft.com/office/drawing/2014/main" id="{DA0B55C6-C37C-4CFD-A79D-838608140CC9}"/>
                  </a:ext>
                </a:extLst>
              </p:cNvPr>
              <p:cNvSpPr/>
              <p:nvPr/>
            </p:nvSpPr>
            <p:spPr>
              <a:xfrm>
                <a:off x="491796" y="2667652"/>
                <a:ext cx="8160407" cy="685148"/>
              </a:xfrm>
              <a:prstGeom prst="rect">
                <a:avLst/>
              </a:prstGeom>
              <a:ln w="19050">
                <a:solidFill>
                  <a:srgbClr val="E6C846"/>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293" rtl="0" eaLnBrk="1" fontAlgn="auto" latinLnBrk="0" hangingPunct="1">
                  <a:lnSpc>
                    <a:spcPct val="100000"/>
                  </a:lnSpc>
                  <a:spcBef>
                    <a:spcPts val="1900"/>
                  </a:spcBef>
                  <a:spcAft>
                    <a:spcPts val="0"/>
                  </a:spcAft>
                  <a:buClrTx/>
                  <a:buSzPct val="100000"/>
                  <a:buFont typeface="Wingdings" pitchFamily="2" charset="2"/>
                  <a:buNone/>
                  <a:tabLst/>
                  <a:defRPr/>
                </a:pPr>
                <a:r>
                  <a:rPr kumimoji="0" lang="en-US" sz="1050" b="1" i="0" u="none" strike="noStrike" kern="1200" cap="none" spc="0" normalizeH="0" baseline="0" noProof="0" dirty="0">
                    <a:ln>
                      <a:noFill/>
                    </a:ln>
                    <a:solidFill>
                      <a:srgbClr val="092C54"/>
                    </a:solidFill>
                    <a:effectLst/>
                    <a:uLnTx/>
                    <a:uFillTx/>
                    <a:latin typeface="+mj-lt"/>
                    <a:ea typeface="+mn-ea"/>
                    <a:cs typeface="+mn-cs"/>
                  </a:rPr>
                  <a:t>Lenders enhance the priority of their claims </a:t>
                </a:r>
                <a:r>
                  <a:rPr lang="en-US" sz="1050" b="1" dirty="0">
                    <a:solidFill>
                      <a:srgbClr val="092C54"/>
                    </a:solidFill>
                    <a:latin typeface="+mj-lt"/>
                  </a:rPr>
                  <a:t>over</a:t>
                </a:r>
                <a:r>
                  <a:rPr kumimoji="0" lang="en-US" sz="1050" b="1" i="0" u="none" strike="noStrike" kern="1200" cap="none" spc="0" normalizeH="0" baseline="0" noProof="0" dirty="0">
                    <a:ln>
                      <a:noFill/>
                    </a:ln>
                    <a:solidFill>
                      <a:srgbClr val="092C54"/>
                    </a:solidFill>
                    <a:effectLst/>
                    <a:uLnTx/>
                    <a:uFillTx/>
                    <a:latin typeface="+mj-lt"/>
                    <a:ea typeface="+mn-ea"/>
                    <a:cs typeface="+mn-cs"/>
                  </a:rPr>
                  <a:t> </a:t>
                </a:r>
                <a:r>
                  <a:rPr lang="en-US" sz="1050" b="1" dirty="0">
                    <a:solidFill>
                      <a:srgbClr val="092C54"/>
                    </a:solidFill>
                    <a:latin typeface="+mj-lt"/>
                  </a:rPr>
                  <a:t>the</a:t>
                </a:r>
                <a:r>
                  <a:rPr kumimoji="0" lang="en-US" sz="1050" b="1" i="0" u="none" strike="noStrike" kern="1200" cap="none" spc="0" normalizeH="0" baseline="0" noProof="0" dirty="0">
                    <a:ln>
                      <a:noFill/>
                    </a:ln>
                    <a:solidFill>
                      <a:srgbClr val="092C54"/>
                    </a:solidFill>
                    <a:effectLst/>
                    <a:uLnTx/>
                    <a:uFillTx/>
                    <a:latin typeface="+mj-lt"/>
                    <a:ea typeface="+mn-ea"/>
                    <a:cs typeface="+mn-cs"/>
                  </a:rPr>
                  <a:t> </a:t>
                </a:r>
                <a:r>
                  <a:rPr lang="en-US" sz="1050" b="1" dirty="0">
                    <a:solidFill>
                      <a:srgbClr val="092C54"/>
                    </a:solidFill>
                    <a:latin typeface="+mj-lt"/>
                  </a:rPr>
                  <a:t>b</a:t>
                </a:r>
                <a:r>
                  <a:rPr kumimoji="0" lang="en-US" sz="1050" b="1" i="0" u="none" strike="noStrike" kern="1200" cap="none" spc="0" normalizeH="0" baseline="0" noProof="0" dirty="0" err="1">
                    <a:ln>
                      <a:noFill/>
                    </a:ln>
                    <a:solidFill>
                      <a:srgbClr val="092C54"/>
                    </a:solidFill>
                    <a:effectLst/>
                    <a:uLnTx/>
                    <a:uFillTx/>
                    <a:latin typeface="+mj-lt"/>
                    <a:ea typeface="+mn-ea"/>
                    <a:cs typeface="+mn-cs"/>
                  </a:rPr>
                  <a:t>orrower’s</a:t>
                </a:r>
                <a:r>
                  <a:rPr kumimoji="0" lang="en-US" sz="1050" b="1" i="0" u="none" strike="noStrike" kern="1200" cap="none" spc="0" normalizeH="0" baseline="0" noProof="0" dirty="0">
                    <a:ln>
                      <a:noFill/>
                    </a:ln>
                    <a:solidFill>
                      <a:srgbClr val="092C54"/>
                    </a:solidFill>
                    <a:effectLst/>
                    <a:uLnTx/>
                    <a:uFillTx/>
                    <a:latin typeface="+mj-lt"/>
                    <a:ea typeface="+mn-ea"/>
                    <a:cs typeface="+mn-cs"/>
                  </a:rPr>
                  <a:t> assets typically in connection with, and in consideration for, providing priming new-money debt – these LMEs tend to be highly intricate and, as a result, vary widely across implementations</a:t>
                </a:r>
              </a:p>
            </p:txBody>
          </p:sp>
          <p:sp>
            <p:nvSpPr>
              <p:cNvPr id="10" name="Rectangle: Rounded Corners 9">
                <a:extLst>
                  <a:ext uri="{FF2B5EF4-FFF2-40B4-BE49-F238E27FC236}">
                    <a16:creationId xmlns:a16="http://schemas.microsoft.com/office/drawing/2014/main" id="{81C577C6-09CD-4B30-8710-892A73C71FD8}"/>
                  </a:ext>
                </a:extLst>
              </p:cNvPr>
              <p:cNvSpPr/>
              <p:nvPr/>
            </p:nvSpPr>
            <p:spPr>
              <a:xfrm>
                <a:off x="838200" y="3439003"/>
                <a:ext cx="7810672" cy="599597"/>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kern="1200" dirty="0">
                    <a:latin typeface="+mj-lt"/>
                  </a:rPr>
                  <a:t>A majority of lenders amend the credit agreement to allow issuance of new debt and to alter the repayment waterfall or authorize subordination of the existing liens and/or payment priority</a:t>
                </a:r>
                <a:endParaRPr lang="en-US" sz="1050" kern="1200" dirty="0"/>
              </a:p>
            </p:txBody>
          </p:sp>
          <p:sp>
            <p:nvSpPr>
              <p:cNvPr id="13" name="Rectangle: Rounded Corners 12">
                <a:extLst>
                  <a:ext uri="{FF2B5EF4-FFF2-40B4-BE49-F238E27FC236}">
                    <a16:creationId xmlns:a16="http://schemas.microsoft.com/office/drawing/2014/main" id="{6FD30B99-0190-44C5-94F3-A967F12FEA0A}"/>
                  </a:ext>
                </a:extLst>
              </p:cNvPr>
              <p:cNvSpPr/>
              <p:nvPr/>
            </p:nvSpPr>
            <p:spPr>
              <a:xfrm>
                <a:off x="830148" y="5841690"/>
                <a:ext cx="7817150" cy="559762"/>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kern="1200" dirty="0"/>
                  <a:t>In order to avoid running afoul of pro rata sharing provisions, the debt repurchases are often </a:t>
                </a:r>
                <a:r>
                  <a:rPr lang="en-US" sz="1050" dirty="0"/>
                  <a:t>structured</a:t>
                </a:r>
                <a:r>
                  <a:rPr lang="en-US" sz="1050" kern="1200" dirty="0"/>
                  <a:t> as “privately negotiated purchases” (if permitted by the credit agreement), which typically may be completed on a non-pro rata basis (unlike Dutch auctions which must be open to all lenders)</a:t>
                </a:r>
              </a:p>
            </p:txBody>
          </p:sp>
          <p:sp>
            <p:nvSpPr>
              <p:cNvPr id="19" name="Rectangle: Rounded Corners 18">
                <a:extLst>
                  <a:ext uri="{FF2B5EF4-FFF2-40B4-BE49-F238E27FC236}">
                    <a16:creationId xmlns:a16="http://schemas.microsoft.com/office/drawing/2014/main" id="{016AD728-29AA-4BE5-B7B5-BDEED2669C9F}"/>
                  </a:ext>
                </a:extLst>
              </p:cNvPr>
              <p:cNvSpPr/>
              <p:nvPr/>
            </p:nvSpPr>
            <p:spPr>
              <a:xfrm>
                <a:off x="834174" y="4141846"/>
                <a:ext cx="7810672" cy="359703"/>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kern="1200" dirty="0">
                    <a:latin typeface="+mj-lt"/>
                  </a:rPr>
                  <a:t>New </a:t>
                </a:r>
                <a:r>
                  <a:rPr lang="en-US" sz="1050" kern="1200" dirty="0" err="1">
                    <a:latin typeface="+mj-lt"/>
                  </a:rPr>
                  <a:t>superpriority</a:t>
                </a:r>
                <a:r>
                  <a:rPr lang="en-US" sz="1050" kern="1200" dirty="0">
                    <a:latin typeface="+mj-lt"/>
                  </a:rPr>
                  <a:t> debt is provided</a:t>
                </a:r>
                <a:r>
                  <a:rPr lang="en-US" sz="1050" dirty="0">
                    <a:latin typeface="+mj-lt"/>
                  </a:rPr>
                  <a:t> </a:t>
                </a:r>
                <a:r>
                  <a:rPr lang="en-US" sz="1050" kern="1200" dirty="0">
                    <a:latin typeface="+mj-lt"/>
                  </a:rPr>
                  <a:t>by a subset of existing lenders</a:t>
                </a:r>
                <a:endParaRPr lang="en-US" sz="1050" kern="1200" dirty="0"/>
              </a:p>
            </p:txBody>
          </p:sp>
          <p:sp>
            <p:nvSpPr>
              <p:cNvPr id="22" name="Rectangle: Rounded Corners 21">
                <a:extLst>
                  <a:ext uri="{FF2B5EF4-FFF2-40B4-BE49-F238E27FC236}">
                    <a16:creationId xmlns:a16="http://schemas.microsoft.com/office/drawing/2014/main" id="{C45E502F-E50F-46E4-A06F-70C57D4C23A9}"/>
                  </a:ext>
                </a:extLst>
              </p:cNvPr>
              <p:cNvSpPr/>
              <p:nvPr/>
            </p:nvSpPr>
            <p:spPr>
              <a:xfrm>
                <a:off x="830148" y="4604795"/>
                <a:ext cx="7817150" cy="1110857"/>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kern="1200" dirty="0">
                    <a:latin typeface="+mj-lt"/>
                  </a:rPr>
                  <a:t>A portion of the new super-priority debt is used as consideration to repurchase lenders’ existing loans</a:t>
                </a:r>
                <a:endParaRPr lang="en-US" sz="1000" dirty="0">
                  <a:latin typeface="+mj-lt"/>
                </a:endParaRPr>
              </a:p>
              <a:p>
                <a:pPr marL="548640" lvl="1" indent="-285750" defTabSz="457200">
                  <a:lnSpc>
                    <a:spcPct val="90000"/>
                  </a:lnSpc>
                  <a:spcBef>
                    <a:spcPct val="0"/>
                  </a:spcBef>
                  <a:spcAft>
                    <a:spcPct val="15000"/>
                  </a:spcAft>
                  <a:buFont typeface="Arial" panose="020B0604020202020204" pitchFamily="34" charset="0"/>
                  <a:buChar char="•"/>
                </a:pPr>
                <a:r>
                  <a:rPr lang="en-US" sz="1050" kern="1200" dirty="0"/>
                  <a:t>Typically the borrower does not offer to repurchase from all lenders on a pro rata basis, just the subset that is driving the transactions (and providing the new money)</a:t>
                </a:r>
              </a:p>
              <a:p>
                <a:pPr marL="548640" lvl="1" indent="-285750" defTabSz="457200">
                  <a:lnSpc>
                    <a:spcPct val="90000"/>
                  </a:lnSpc>
                  <a:spcBef>
                    <a:spcPct val="0"/>
                  </a:spcBef>
                  <a:spcAft>
                    <a:spcPct val="15000"/>
                  </a:spcAft>
                  <a:buFont typeface="Arial" panose="020B0604020202020204" pitchFamily="34" charset="0"/>
                  <a:buChar char="•"/>
                </a:pPr>
                <a:r>
                  <a:rPr lang="en-US" sz="1050" kern="1200" dirty="0"/>
                  <a:t>However an up-tiering transaction can also be structured as an offer to all lenders rather than just an offer to the priming majority (and by not excluding minority lenders from the transaction, this alternative structure would address one of the most frequently challenged aspects of these transactions)</a:t>
                </a:r>
              </a:p>
            </p:txBody>
          </p:sp>
          <p:sp>
            <p:nvSpPr>
              <p:cNvPr id="3" name="Arrow: Up 2">
                <a:extLst>
                  <a:ext uri="{FF2B5EF4-FFF2-40B4-BE49-F238E27FC236}">
                    <a16:creationId xmlns:a16="http://schemas.microsoft.com/office/drawing/2014/main" id="{78DC81DE-824D-4EFC-81F5-7E0EFFEEB35B}"/>
                  </a:ext>
                </a:extLst>
              </p:cNvPr>
              <p:cNvSpPr/>
              <p:nvPr/>
            </p:nvSpPr>
            <p:spPr>
              <a:xfrm flipV="1">
                <a:off x="435864" y="3429000"/>
                <a:ext cx="263196" cy="3663016"/>
              </a:xfrm>
              <a:prstGeom prst="upArrow">
                <a:avLst/>
              </a:prstGeom>
              <a:ln w="1905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bg1"/>
                  </a:solidFill>
                </a:endParaRPr>
              </a:p>
            </p:txBody>
          </p:sp>
        </p:grpSp>
        <p:sp>
          <p:nvSpPr>
            <p:cNvPr id="5" name="Rectangle: Rounded Corners 4">
              <a:extLst>
                <a:ext uri="{FF2B5EF4-FFF2-40B4-BE49-F238E27FC236}">
                  <a16:creationId xmlns:a16="http://schemas.microsoft.com/office/drawing/2014/main" id="{20F728C1-0993-799B-5497-E710BC4F2622}"/>
                </a:ext>
              </a:extLst>
            </p:cNvPr>
            <p:cNvSpPr/>
            <p:nvPr/>
          </p:nvSpPr>
          <p:spPr>
            <a:xfrm>
              <a:off x="838200" y="5222122"/>
              <a:ext cx="7817150" cy="573842"/>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kern="1200" dirty="0"/>
                <a:t>The lenders who receive the opportunity to participate in the new superpriority debt (comprising a majority of the lenders) agree to amend the existing loan to permit the new super-priority debt and, often, to strip the covenants from the existing debt (referred to as an exit consent)</a:t>
              </a:r>
              <a:endParaRPr lang="en-US" sz="1050" dirty="0"/>
            </a:p>
          </p:txBody>
        </p:sp>
      </p:grpSp>
    </p:spTree>
    <p:extLst>
      <p:ext uri="{BB962C8B-B14F-4D97-AF65-F5344CB8AC3E}">
        <p14:creationId xmlns:p14="http://schemas.microsoft.com/office/powerpoint/2010/main" val="3384307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C3BD-D533-9E06-5770-A75A6B110A39}"/>
              </a:ext>
            </a:extLst>
          </p:cNvPr>
          <p:cNvSpPr>
            <a:spLocks noGrp="1"/>
          </p:cNvSpPr>
          <p:nvPr>
            <p:ph type="title"/>
          </p:nvPr>
        </p:nvSpPr>
        <p:spPr/>
        <p:txBody>
          <a:bodyPr/>
          <a:lstStyle/>
          <a:p>
            <a:r>
              <a:rPr lang="en-US" sz="3400" dirty="0"/>
              <a:t>Serta Blocker: Overview</a:t>
            </a:r>
          </a:p>
        </p:txBody>
      </p:sp>
      <p:sp>
        <p:nvSpPr>
          <p:cNvPr id="4" name="Slide Number Placeholder 3">
            <a:extLst>
              <a:ext uri="{FF2B5EF4-FFF2-40B4-BE49-F238E27FC236}">
                <a16:creationId xmlns:a16="http://schemas.microsoft.com/office/drawing/2014/main" id="{BBC54DA3-A1FC-0074-2621-1124B6E6B7AF}"/>
              </a:ext>
            </a:extLst>
          </p:cNvPr>
          <p:cNvSpPr>
            <a:spLocks noGrp="1"/>
          </p:cNvSpPr>
          <p:nvPr>
            <p:ph type="sldNum" sz="quarter" idx="12"/>
          </p:nvPr>
        </p:nvSpPr>
        <p:spPr/>
        <p:txBody>
          <a:bodyPr/>
          <a:lstStyle/>
          <a:p>
            <a:fld id="{011B0BE5-ED22-46BF-BAAB-59679A1C8AA7}" type="slidenum">
              <a:rPr lang="en-US" smtClean="0"/>
              <a:pPr/>
              <a:t>15</a:t>
            </a:fld>
            <a:endParaRPr lang="en-US"/>
          </a:p>
        </p:txBody>
      </p:sp>
      <p:graphicFrame>
        <p:nvGraphicFramePr>
          <p:cNvPr id="5" name="Diagram 4">
            <a:extLst>
              <a:ext uri="{FF2B5EF4-FFF2-40B4-BE49-F238E27FC236}">
                <a16:creationId xmlns:a16="http://schemas.microsoft.com/office/drawing/2014/main" id="{0F1917FC-3D79-A3F3-3AC0-FEA34A3F16C9}"/>
              </a:ext>
            </a:extLst>
          </p:cNvPr>
          <p:cNvGraphicFramePr/>
          <p:nvPr>
            <p:extLst>
              <p:ext uri="{D42A27DB-BD31-4B8C-83A1-F6EECF244321}">
                <p14:modId xmlns:p14="http://schemas.microsoft.com/office/powerpoint/2010/main" val="3294269236"/>
              </p:ext>
            </p:extLst>
          </p:nvPr>
        </p:nvGraphicFramePr>
        <p:xfrm>
          <a:off x="397763" y="990600"/>
          <a:ext cx="8348472" cy="4381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6255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B0F3A-F49A-8C79-3045-C532F635D9B6}"/>
              </a:ext>
            </a:extLst>
          </p:cNvPr>
          <p:cNvSpPr>
            <a:spLocks noGrp="1"/>
          </p:cNvSpPr>
          <p:nvPr>
            <p:ph type="title"/>
          </p:nvPr>
        </p:nvSpPr>
        <p:spPr/>
        <p:txBody>
          <a:bodyPr/>
          <a:lstStyle/>
          <a:p>
            <a:r>
              <a:rPr lang="en-US" sz="3400" dirty="0"/>
              <a:t>Serta Blocker:  Variations and Negotiation Points</a:t>
            </a:r>
          </a:p>
        </p:txBody>
      </p:sp>
      <p:sp>
        <p:nvSpPr>
          <p:cNvPr id="4" name="Slide Number Placeholder 3">
            <a:extLst>
              <a:ext uri="{FF2B5EF4-FFF2-40B4-BE49-F238E27FC236}">
                <a16:creationId xmlns:a16="http://schemas.microsoft.com/office/drawing/2014/main" id="{8EEB2A6A-3729-77F0-476F-285A5282E7A1}"/>
              </a:ext>
            </a:extLst>
          </p:cNvPr>
          <p:cNvSpPr>
            <a:spLocks noGrp="1"/>
          </p:cNvSpPr>
          <p:nvPr>
            <p:ph type="sldNum" sz="quarter" idx="12"/>
          </p:nvPr>
        </p:nvSpPr>
        <p:spPr/>
        <p:txBody>
          <a:bodyPr/>
          <a:lstStyle/>
          <a:p>
            <a:fld id="{011B0BE5-ED22-46BF-BAAB-59679A1C8AA7}" type="slidenum">
              <a:rPr lang="en-US" smtClean="0"/>
              <a:pPr/>
              <a:t>16</a:t>
            </a:fld>
            <a:endParaRPr lang="en-US"/>
          </a:p>
        </p:txBody>
      </p:sp>
      <p:sp>
        <p:nvSpPr>
          <p:cNvPr id="5" name="Arrow: Left-Right 4">
            <a:extLst>
              <a:ext uri="{FF2B5EF4-FFF2-40B4-BE49-F238E27FC236}">
                <a16:creationId xmlns:a16="http://schemas.microsoft.com/office/drawing/2014/main" id="{F9BD7B4E-9117-86A7-23E2-D8FAC1FDE3D9}"/>
              </a:ext>
            </a:extLst>
          </p:cNvPr>
          <p:cNvSpPr/>
          <p:nvPr/>
        </p:nvSpPr>
        <p:spPr>
          <a:xfrm>
            <a:off x="397765" y="1905000"/>
            <a:ext cx="8345120" cy="838200"/>
          </a:xfrm>
          <a:prstGeom prst="leftRightArrow">
            <a:avLst/>
          </a:prstGeom>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rPr>
              <a:t>What kind of amendment requires affected lender consent?</a:t>
            </a:r>
          </a:p>
        </p:txBody>
      </p:sp>
      <p:sp>
        <p:nvSpPr>
          <p:cNvPr id="6" name="Arrow: Left-Right 5">
            <a:extLst>
              <a:ext uri="{FF2B5EF4-FFF2-40B4-BE49-F238E27FC236}">
                <a16:creationId xmlns:a16="http://schemas.microsoft.com/office/drawing/2014/main" id="{310B47D8-E147-EB79-CDB4-EADFF1C530F7}"/>
              </a:ext>
            </a:extLst>
          </p:cNvPr>
          <p:cNvSpPr/>
          <p:nvPr/>
        </p:nvSpPr>
        <p:spPr>
          <a:xfrm>
            <a:off x="397763" y="3048000"/>
            <a:ext cx="8345120" cy="838200"/>
          </a:xfrm>
          <a:prstGeom prst="leftRightArrow">
            <a:avLst/>
          </a:prstGeom>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rPr>
              <a:t>What is the collateral threshold that triggers the blocker?</a:t>
            </a:r>
          </a:p>
        </p:txBody>
      </p:sp>
      <p:sp>
        <p:nvSpPr>
          <p:cNvPr id="7" name="Arrow: Left-Right 6">
            <a:extLst>
              <a:ext uri="{FF2B5EF4-FFF2-40B4-BE49-F238E27FC236}">
                <a16:creationId xmlns:a16="http://schemas.microsoft.com/office/drawing/2014/main" id="{5901B46D-7618-4EA7-5834-DE888B0D3EA5}"/>
              </a:ext>
            </a:extLst>
          </p:cNvPr>
          <p:cNvSpPr/>
          <p:nvPr/>
        </p:nvSpPr>
        <p:spPr>
          <a:xfrm>
            <a:off x="397763" y="4267200"/>
            <a:ext cx="8354751" cy="838200"/>
          </a:xfrm>
          <a:prstGeom prst="leftRightArrow">
            <a:avLst/>
          </a:prstGeom>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rPr>
              <a:t>Carveout if existing lenders are offered the opportunity to participate in the priming transaction on the same terms on a pro rata basis?</a:t>
            </a:r>
          </a:p>
        </p:txBody>
      </p:sp>
      <p:sp>
        <p:nvSpPr>
          <p:cNvPr id="8" name="Arrow: Left-Right 7">
            <a:extLst>
              <a:ext uri="{FF2B5EF4-FFF2-40B4-BE49-F238E27FC236}">
                <a16:creationId xmlns:a16="http://schemas.microsoft.com/office/drawing/2014/main" id="{4549CC82-523B-F795-9D53-777AF9A2876B}"/>
              </a:ext>
            </a:extLst>
          </p:cNvPr>
          <p:cNvSpPr/>
          <p:nvPr/>
        </p:nvSpPr>
        <p:spPr>
          <a:xfrm>
            <a:off x="397763" y="5410201"/>
            <a:ext cx="8354751" cy="838200"/>
          </a:xfrm>
          <a:prstGeom prst="leftRightArrow">
            <a:avLst/>
          </a:prstGeom>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rPr>
              <a:t>Carveout for debtor in possession financings?</a:t>
            </a:r>
          </a:p>
        </p:txBody>
      </p:sp>
      <p:sp>
        <p:nvSpPr>
          <p:cNvPr id="10" name="Rectangle: Rounded Corners 9">
            <a:extLst>
              <a:ext uri="{FF2B5EF4-FFF2-40B4-BE49-F238E27FC236}">
                <a16:creationId xmlns:a16="http://schemas.microsoft.com/office/drawing/2014/main" id="{1C62BBE9-F521-1259-18F6-9255B78444A9}"/>
              </a:ext>
            </a:extLst>
          </p:cNvPr>
          <p:cNvSpPr/>
          <p:nvPr/>
        </p:nvSpPr>
        <p:spPr>
          <a:xfrm>
            <a:off x="3702617" y="1628636"/>
            <a:ext cx="1752601" cy="552728"/>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“Has the effect” of subordinating payment or lien priority</a:t>
            </a:r>
          </a:p>
        </p:txBody>
      </p:sp>
      <p:sp>
        <p:nvSpPr>
          <p:cNvPr id="11" name="Rectangle: Rounded Corners 10">
            <a:extLst>
              <a:ext uri="{FF2B5EF4-FFF2-40B4-BE49-F238E27FC236}">
                <a16:creationId xmlns:a16="http://schemas.microsoft.com/office/drawing/2014/main" id="{FD8E0B8B-BBB2-21E2-7C3B-D606170BEDAA}"/>
              </a:ext>
            </a:extLst>
          </p:cNvPr>
          <p:cNvSpPr/>
          <p:nvPr/>
        </p:nvSpPr>
        <p:spPr>
          <a:xfrm>
            <a:off x="914400" y="1610484"/>
            <a:ext cx="1752600" cy="556708"/>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Subordinates payment or lien priority</a:t>
            </a:r>
          </a:p>
        </p:txBody>
      </p:sp>
      <p:sp>
        <p:nvSpPr>
          <p:cNvPr id="12" name="Rectangle: Rounded Corners 11">
            <a:extLst>
              <a:ext uri="{FF2B5EF4-FFF2-40B4-BE49-F238E27FC236}">
                <a16:creationId xmlns:a16="http://schemas.microsoft.com/office/drawing/2014/main" id="{DAF36F8C-B931-2FD7-CD31-77817B341841}"/>
              </a:ext>
            </a:extLst>
          </p:cNvPr>
          <p:cNvSpPr/>
          <p:nvPr/>
        </p:nvSpPr>
        <p:spPr>
          <a:xfrm>
            <a:off x="6476999" y="2777797"/>
            <a:ext cx="1752601" cy="549218"/>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Any collateral</a:t>
            </a:r>
          </a:p>
        </p:txBody>
      </p:sp>
      <p:sp>
        <p:nvSpPr>
          <p:cNvPr id="13" name="Rectangle: Rounded Corners 12">
            <a:extLst>
              <a:ext uri="{FF2B5EF4-FFF2-40B4-BE49-F238E27FC236}">
                <a16:creationId xmlns:a16="http://schemas.microsoft.com/office/drawing/2014/main" id="{005BD9A6-AA65-8194-8324-9B6B3A2ADD8F}"/>
              </a:ext>
            </a:extLst>
          </p:cNvPr>
          <p:cNvSpPr/>
          <p:nvPr/>
        </p:nvSpPr>
        <p:spPr>
          <a:xfrm>
            <a:off x="6476999" y="3983065"/>
            <a:ext cx="1752600" cy="568269"/>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No</a:t>
            </a:r>
          </a:p>
        </p:txBody>
      </p:sp>
      <p:sp>
        <p:nvSpPr>
          <p:cNvPr id="14" name="Rectangle: Rounded Corners 13">
            <a:extLst>
              <a:ext uri="{FF2B5EF4-FFF2-40B4-BE49-F238E27FC236}">
                <a16:creationId xmlns:a16="http://schemas.microsoft.com/office/drawing/2014/main" id="{2D896D7C-8682-B19C-5335-1729B535C6FF}"/>
              </a:ext>
            </a:extLst>
          </p:cNvPr>
          <p:cNvSpPr/>
          <p:nvPr/>
        </p:nvSpPr>
        <p:spPr>
          <a:xfrm>
            <a:off x="6496049" y="5103248"/>
            <a:ext cx="1752600" cy="568269"/>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No</a:t>
            </a:r>
          </a:p>
        </p:txBody>
      </p:sp>
      <p:sp>
        <p:nvSpPr>
          <p:cNvPr id="16" name="Rectangle: Rounded Corners 15">
            <a:extLst>
              <a:ext uri="{FF2B5EF4-FFF2-40B4-BE49-F238E27FC236}">
                <a16:creationId xmlns:a16="http://schemas.microsoft.com/office/drawing/2014/main" id="{3560D010-76CE-B256-1C0C-2C1ABCE7D982}"/>
              </a:ext>
            </a:extLst>
          </p:cNvPr>
          <p:cNvSpPr/>
          <p:nvPr/>
        </p:nvSpPr>
        <p:spPr>
          <a:xfrm>
            <a:off x="914400" y="2773390"/>
            <a:ext cx="1752600" cy="549219"/>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All or substantially all of the collateral</a:t>
            </a:r>
          </a:p>
        </p:txBody>
      </p:sp>
      <p:sp>
        <p:nvSpPr>
          <p:cNvPr id="17" name="Rectangle: Rounded Corners 16">
            <a:extLst>
              <a:ext uri="{FF2B5EF4-FFF2-40B4-BE49-F238E27FC236}">
                <a16:creationId xmlns:a16="http://schemas.microsoft.com/office/drawing/2014/main" id="{BC7704F5-7217-6D95-3B2E-4345D1EDD07F}"/>
              </a:ext>
            </a:extLst>
          </p:cNvPr>
          <p:cNvSpPr/>
          <p:nvPr/>
        </p:nvSpPr>
        <p:spPr>
          <a:xfrm>
            <a:off x="914400" y="3981449"/>
            <a:ext cx="1752600" cy="572437"/>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Yes</a:t>
            </a:r>
          </a:p>
        </p:txBody>
      </p:sp>
      <p:sp>
        <p:nvSpPr>
          <p:cNvPr id="18" name="Rectangle: Rounded Corners 17">
            <a:extLst>
              <a:ext uri="{FF2B5EF4-FFF2-40B4-BE49-F238E27FC236}">
                <a16:creationId xmlns:a16="http://schemas.microsoft.com/office/drawing/2014/main" id="{02889D38-8857-EAC5-DD57-93CC4B4FF384}"/>
              </a:ext>
            </a:extLst>
          </p:cNvPr>
          <p:cNvSpPr/>
          <p:nvPr/>
        </p:nvSpPr>
        <p:spPr>
          <a:xfrm>
            <a:off x="914400" y="5121290"/>
            <a:ext cx="1752600" cy="572437"/>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Yes</a:t>
            </a:r>
          </a:p>
        </p:txBody>
      </p:sp>
      <p:sp>
        <p:nvSpPr>
          <p:cNvPr id="22" name="Rectangle: Rounded Corners 21">
            <a:extLst>
              <a:ext uri="{FF2B5EF4-FFF2-40B4-BE49-F238E27FC236}">
                <a16:creationId xmlns:a16="http://schemas.microsoft.com/office/drawing/2014/main" id="{7758D62D-3BFF-19DF-E2D0-57267857FD41}"/>
              </a:ext>
            </a:extLst>
          </p:cNvPr>
          <p:cNvSpPr/>
          <p:nvPr/>
        </p:nvSpPr>
        <p:spPr>
          <a:xfrm>
            <a:off x="3694022" y="2773391"/>
            <a:ext cx="1752601" cy="549218"/>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 material portion of the collateral</a:t>
            </a:r>
          </a:p>
        </p:txBody>
      </p:sp>
      <p:sp>
        <p:nvSpPr>
          <p:cNvPr id="23" name="Rectangle: Rounded Corners 22">
            <a:extLst>
              <a:ext uri="{FF2B5EF4-FFF2-40B4-BE49-F238E27FC236}">
                <a16:creationId xmlns:a16="http://schemas.microsoft.com/office/drawing/2014/main" id="{98CDA5B7-60BD-FED1-63C2-B54DED77CD5A}"/>
              </a:ext>
            </a:extLst>
          </p:cNvPr>
          <p:cNvSpPr/>
          <p:nvPr/>
        </p:nvSpPr>
        <p:spPr>
          <a:xfrm>
            <a:off x="6477000" y="1612738"/>
            <a:ext cx="1752600" cy="556708"/>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Has the effect, “directly or indirectly”, of subordinating payment or lien priority</a:t>
            </a:r>
          </a:p>
        </p:txBody>
      </p:sp>
      <p:sp>
        <p:nvSpPr>
          <p:cNvPr id="24" name="Rectangle: Rounded Corners 23">
            <a:extLst>
              <a:ext uri="{FF2B5EF4-FFF2-40B4-BE49-F238E27FC236}">
                <a16:creationId xmlns:a16="http://schemas.microsoft.com/office/drawing/2014/main" id="{46360BB7-05CD-D9BE-810B-B916FA886A38}"/>
              </a:ext>
            </a:extLst>
          </p:cNvPr>
          <p:cNvSpPr/>
          <p:nvPr/>
        </p:nvSpPr>
        <p:spPr>
          <a:xfrm>
            <a:off x="3694022" y="3989358"/>
            <a:ext cx="1752600" cy="572436"/>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Yes, and the opportunity must be “bona fide”</a:t>
            </a:r>
          </a:p>
        </p:txBody>
      </p:sp>
      <p:sp>
        <p:nvSpPr>
          <p:cNvPr id="25" name="Rectangle: Rounded Corners 24">
            <a:extLst>
              <a:ext uri="{FF2B5EF4-FFF2-40B4-BE49-F238E27FC236}">
                <a16:creationId xmlns:a16="http://schemas.microsoft.com/office/drawing/2014/main" id="{157E00DE-9B08-B861-B035-9D5AD1FA26D0}"/>
              </a:ext>
            </a:extLst>
          </p:cNvPr>
          <p:cNvSpPr/>
          <p:nvPr/>
        </p:nvSpPr>
        <p:spPr>
          <a:xfrm>
            <a:off x="623437" y="1138396"/>
            <a:ext cx="826294" cy="342750"/>
          </a:xfrm>
          <a:prstGeom prst="roundRect">
            <a:avLst/>
          </a:prstGeom>
          <a:solidFill>
            <a:srgbClr val="6A911A">
              <a:alpha val="25000"/>
            </a:srgbClr>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Weaker</a:t>
            </a:r>
          </a:p>
        </p:txBody>
      </p:sp>
      <p:sp>
        <p:nvSpPr>
          <p:cNvPr id="26" name="Rectangle: Rounded Corners 25">
            <a:extLst>
              <a:ext uri="{FF2B5EF4-FFF2-40B4-BE49-F238E27FC236}">
                <a16:creationId xmlns:a16="http://schemas.microsoft.com/office/drawing/2014/main" id="{71A42CE3-0EC3-2E80-7937-33A1D6CE7EF1}"/>
              </a:ext>
            </a:extLst>
          </p:cNvPr>
          <p:cNvSpPr/>
          <p:nvPr/>
        </p:nvSpPr>
        <p:spPr>
          <a:xfrm>
            <a:off x="7702304" y="1142175"/>
            <a:ext cx="826294" cy="342750"/>
          </a:xfrm>
          <a:prstGeom prst="roundRect">
            <a:avLst/>
          </a:prstGeom>
          <a:solidFill>
            <a:srgbClr val="6A911A"/>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Stronger</a:t>
            </a:r>
          </a:p>
        </p:txBody>
      </p:sp>
    </p:spTree>
    <p:extLst>
      <p:ext uri="{BB962C8B-B14F-4D97-AF65-F5344CB8AC3E}">
        <p14:creationId xmlns:p14="http://schemas.microsoft.com/office/powerpoint/2010/main" val="3828235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815BE-5FC2-F88B-B365-68D7CAF4FE9E}"/>
              </a:ext>
            </a:extLst>
          </p:cNvPr>
          <p:cNvSpPr>
            <a:spLocks noGrp="1"/>
          </p:cNvSpPr>
          <p:nvPr>
            <p:ph type="title"/>
          </p:nvPr>
        </p:nvSpPr>
        <p:spPr/>
        <p:txBody>
          <a:bodyPr/>
          <a:lstStyle/>
          <a:p>
            <a:r>
              <a:rPr lang="en-US" sz="3400" dirty="0"/>
              <a:t>Open Market Purchases – Serta Case</a:t>
            </a:r>
          </a:p>
        </p:txBody>
      </p:sp>
      <p:sp>
        <p:nvSpPr>
          <p:cNvPr id="3" name="Content Placeholder 2">
            <a:extLst>
              <a:ext uri="{FF2B5EF4-FFF2-40B4-BE49-F238E27FC236}">
                <a16:creationId xmlns:a16="http://schemas.microsoft.com/office/drawing/2014/main" id="{91FEC76E-9C7C-E367-BFF6-76836781C08A}"/>
              </a:ext>
            </a:extLst>
          </p:cNvPr>
          <p:cNvSpPr>
            <a:spLocks noGrp="1"/>
          </p:cNvSpPr>
          <p:nvPr>
            <p:ph idx="1"/>
          </p:nvPr>
        </p:nvSpPr>
        <p:spPr/>
        <p:txBody>
          <a:bodyPr/>
          <a:lstStyle/>
          <a:p>
            <a:r>
              <a:rPr lang="en-US" dirty="0"/>
              <a:t>Background</a:t>
            </a:r>
          </a:p>
          <a:p>
            <a:pPr lvl="1"/>
            <a:r>
              <a:rPr lang="en-US" dirty="0"/>
              <a:t>In the Serta credit agreement, there was a provision prohibiting the assignment of loans to the borrower on a non-pro rata basis unless accomplished via a Dutch auction open to all lenders or through “open market purchases”.</a:t>
            </a:r>
          </a:p>
          <a:p>
            <a:pPr lvl="1"/>
            <a:r>
              <a:rPr lang="en-US" dirty="0"/>
              <a:t>In order to accomplish the up-tiering transaction, the borrower privately negotiated with participating lenders to exchange existing first and second lien debt for newly issued second out superpriority debt.</a:t>
            </a:r>
          </a:p>
          <a:p>
            <a:pPr lvl="1"/>
            <a:r>
              <a:rPr lang="en-US" dirty="0"/>
              <a:t>The borrower argued that these privately negotiated loan exchanges constituted “open market purchases” and thus were permitted under the credit agreement. In March 2023, the U.S. Bankruptcy Court for the Southern District of Texas agreed and granted summary judgment in favor of the borrower.</a:t>
            </a:r>
          </a:p>
          <a:p>
            <a:r>
              <a:rPr lang="en-US" dirty="0"/>
              <a:t>U.S. Court of Appeals for the Fifth Circuit (December 31, 2024)</a:t>
            </a:r>
          </a:p>
          <a:p>
            <a:pPr lvl="1"/>
            <a:r>
              <a:rPr lang="en-US" dirty="0"/>
              <a:t>On appeal, the Fifth Circuit disagreed with the Bankruptcy Court. The Fifth Circuit found that the loan exchanges were not “open market purchases” because they did not occur on the “secondary market for syndicated loans”.</a:t>
            </a:r>
          </a:p>
          <a:p>
            <a:pPr lvl="1"/>
            <a:r>
              <a:rPr lang="en-US" dirty="0"/>
              <a:t>In its decision, the Fifth Circuit noted that interpreting “open market purchases” to mean any acquisition of “something for value in competition among private parties”, as advocated by the borrower and the participating lenders, ignored the word “market” and would also include a Dutch auction, and that such an interpretation did not make sense because it rendered the Dutch auction provisions redundant.</a:t>
            </a:r>
          </a:p>
          <a:p>
            <a:r>
              <a:rPr lang="en-US" dirty="0"/>
              <a:t>Potential impact on credit agreements</a:t>
            </a:r>
          </a:p>
          <a:p>
            <a:pPr lvl="1"/>
            <a:r>
              <a:rPr lang="en-US" dirty="0"/>
              <a:t>As a result of the Fifth Circuit decision, borrowers may no longer be able to rely on the “open market purchase” exception to execute a privately negotiated non-pro rata exchange.</a:t>
            </a:r>
          </a:p>
          <a:p>
            <a:pPr lvl="2"/>
            <a:r>
              <a:rPr lang="en-US" dirty="0"/>
              <a:t>Some credit agreements contain a borrower-friendly version of the purchase exception which permits purchases that are “privately negotiated” without any “open market” requirement.</a:t>
            </a:r>
          </a:p>
          <a:p>
            <a:pPr lvl="1"/>
            <a:r>
              <a:rPr lang="en-US" dirty="0"/>
              <a:t>It remains to be seen how the Fifth Circuit’s decision will impact market practice.</a:t>
            </a:r>
          </a:p>
          <a:p>
            <a:r>
              <a:rPr lang="en-US" dirty="0"/>
              <a:t>Mitel Networks</a:t>
            </a:r>
          </a:p>
          <a:p>
            <a:pPr lvl="1"/>
            <a:r>
              <a:rPr lang="en-US" dirty="0"/>
              <a:t>On the same day that the Fifth Circuit issued its decision in Serta, the Appellate Division of the New York Supreme Court issued a separate decision ratifying an up-tiering transaction executed by Mitel Networks.</a:t>
            </a:r>
          </a:p>
          <a:p>
            <a:pPr lvl="1"/>
            <a:r>
              <a:rPr lang="en-US" dirty="0"/>
              <a:t>In the Mitel case, the court found that the borrower’s non-pro rata exchange of loans with participating lenders was permitted under the “purchase” exception. Notably, the Mitel credit agreement did not include an “open market” requirement for purchases by the borrower.</a:t>
            </a:r>
          </a:p>
          <a:p>
            <a:pPr lvl="1"/>
            <a:endParaRPr lang="en-US" dirty="0"/>
          </a:p>
        </p:txBody>
      </p:sp>
      <p:sp>
        <p:nvSpPr>
          <p:cNvPr id="4" name="Slide Number Placeholder 3">
            <a:extLst>
              <a:ext uri="{FF2B5EF4-FFF2-40B4-BE49-F238E27FC236}">
                <a16:creationId xmlns:a16="http://schemas.microsoft.com/office/drawing/2014/main" id="{12832E57-C5C8-EF1F-325E-28A9BEBF094F}"/>
              </a:ext>
            </a:extLst>
          </p:cNvPr>
          <p:cNvSpPr>
            <a:spLocks noGrp="1"/>
          </p:cNvSpPr>
          <p:nvPr>
            <p:ph type="sldNum" sz="quarter" idx="12"/>
          </p:nvPr>
        </p:nvSpPr>
        <p:spPr/>
        <p:txBody>
          <a:bodyPr/>
          <a:lstStyle/>
          <a:p>
            <a:fld id="{011B0BE5-ED22-46BF-BAAB-59679A1C8AA7}" type="slidenum">
              <a:rPr lang="en-US" smtClean="0"/>
              <a:pPr/>
              <a:t>17</a:t>
            </a:fld>
            <a:endParaRPr lang="en-US"/>
          </a:p>
        </p:txBody>
      </p:sp>
    </p:spTree>
    <p:extLst>
      <p:ext uri="{BB962C8B-B14F-4D97-AF65-F5344CB8AC3E}">
        <p14:creationId xmlns:p14="http://schemas.microsoft.com/office/powerpoint/2010/main" val="208390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30E9A-E0ED-81AA-6303-117BE5FDE635}"/>
              </a:ext>
            </a:extLst>
          </p:cNvPr>
          <p:cNvSpPr>
            <a:spLocks noGrp="1"/>
          </p:cNvSpPr>
          <p:nvPr>
            <p:ph type="title"/>
          </p:nvPr>
        </p:nvSpPr>
        <p:spPr/>
        <p:txBody>
          <a:bodyPr/>
          <a:lstStyle/>
          <a:p>
            <a:r>
              <a:rPr lang="en-US" sz="4800" dirty="0"/>
              <a:t>Preserving recoveries by preventing multiplier claims from other creditors</a:t>
            </a:r>
            <a:endParaRPr lang="en-GB" sz="4800" dirty="0"/>
          </a:p>
        </p:txBody>
      </p:sp>
    </p:spTree>
    <p:extLst>
      <p:ext uri="{BB962C8B-B14F-4D97-AF65-F5344CB8AC3E}">
        <p14:creationId xmlns:p14="http://schemas.microsoft.com/office/powerpoint/2010/main" val="2432964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0012-CEB1-4B99-92EE-47B9B4F2EE9D}"/>
              </a:ext>
            </a:extLst>
          </p:cNvPr>
          <p:cNvSpPr>
            <a:spLocks noGrp="1"/>
          </p:cNvSpPr>
          <p:nvPr>
            <p:ph type="title"/>
          </p:nvPr>
        </p:nvSpPr>
        <p:spPr>
          <a:xfrm>
            <a:off x="397764" y="350520"/>
            <a:ext cx="8348472" cy="556708"/>
          </a:xfrm>
        </p:spPr>
        <p:txBody>
          <a:bodyPr/>
          <a:lstStyle/>
          <a:p>
            <a:r>
              <a:rPr lang="en-US" sz="3400" dirty="0"/>
              <a:t>Double-Dip Transactions: Overview</a:t>
            </a:r>
          </a:p>
        </p:txBody>
      </p:sp>
      <p:sp>
        <p:nvSpPr>
          <p:cNvPr id="4" name="Slide Number Placeholder 3">
            <a:extLst>
              <a:ext uri="{FF2B5EF4-FFF2-40B4-BE49-F238E27FC236}">
                <a16:creationId xmlns:a16="http://schemas.microsoft.com/office/drawing/2014/main" id="{13E6AC20-B852-4DEF-8C54-37528AF1A565}"/>
              </a:ext>
            </a:extLst>
          </p:cNvPr>
          <p:cNvSpPr>
            <a:spLocks noGrp="1"/>
          </p:cNvSpPr>
          <p:nvPr>
            <p:ph type="sldNum" sz="quarter" idx="12"/>
          </p:nvPr>
        </p:nvSpPr>
        <p:spPr/>
        <p:txBody>
          <a:bodyPr/>
          <a:lstStyle/>
          <a:p>
            <a:fld id="{011B0BE5-ED22-46BF-BAAB-59679A1C8AA7}" type="slidenum">
              <a:rPr lang="en-US" smtClean="0"/>
              <a:pPr/>
              <a:t>19</a:t>
            </a:fld>
            <a:endParaRPr lang="en-US" dirty="0"/>
          </a:p>
        </p:txBody>
      </p:sp>
      <p:sp>
        <p:nvSpPr>
          <p:cNvPr id="7" name="Rectangle 6">
            <a:extLst>
              <a:ext uri="{FF2B5EF4-FFF2-40B4-BE49-F238E27FC236}">
                <a16:creationId xmlns:a16="http://schemas.microsoft.com/office/drawing/2014/main" id="{DA0B55C6-C37C-4CFD-A79D-838608140CC9}"/>
              </a:ext>
            </a:extLst>
          </p:cNvPr>
          <p:cNvSpPr/>
          <p:nvPr/>
        </p:nvSpPr>
        <p:spPr>
          <a:xfrm>
            <a:off x="491797" y="1191293"/>
            <a:ext cx="8160407" cy="776845"/>
          </a:xfrm>
          <a:prstGeom prst="rect">
            <a:avLst/>
          </a:prstGeom>
          <a:ln w="19050">
            <a:solidFill>
              <a:srgbClr val="E6C846"/>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293" rtl="0" eaLnBrk="1" fontAlgn="auto" latinLnBrk="0" hangingPunct="1">
              <a:lnSpc>
                <a:spcPct val="100000"/>
              </a:lnSpc>
              <a:spcBef>
                <a:spcPts val="1900"/>
              </a:spcBef>
              <a:spcAft>
                <a:spcPts val="0"/>
              </a:spcAft>
              <a:buClrTx/>
              <a:buSzPct val="100000"/>
              <a:buFont typeface="Wingdings" pitchFamily="2" charset="2"/>
              <a:buNone/>
              <a:tabLst/>
              <a:defRPr/>
            </a:pPr>
            <a:r>
              <a:rPr kumimoji="0" lang="en-US" sz="1200" b="1" i="0" u="none" strike="noStrike" kern="1200" cap="none" spc="0" normalizeH="0" baseline="0" noProof="0" dirty="0">
                <a:ln>
                  <a:noFill/>
                </a:ln>
                <a:solidFill>
                  <a:srgbClr val="092C54"/>
                </a:solidFill>
                <a:effectLst/>
                <a:uLnTx/>
                <a:uFillTx/>
                <a:latin typeface="+mj-lt"/>
                <a:ea typeface="+mn-ea"/>
                <a:cs typeface="+mn-cs"/>
              </a:rPr>
              <a:t>New-money lenders seek to maximize recovery from a distressed borrower by providing one loan with multiple claims against </a:t>
            </a:r>
            <a:r>
              <a:rPr lang="en-US" sz="1200" b="1" dirty="0">
                <a:solidFill>
                  <a:srgbClr val="092C54"/>
                </a:solidFill>
                <a:latin typeface="+mj-lt"/>
              </a:rPr>
              <a:t>a company </a:t>
            </a:r>
            <a:r>
              <a:rPr kumimoji="0" lang="en-US" sz="1200" b="1" i="0" u="none" strike="noStrike" kern="1200" cap="none" spc="0" normalizeH="0" baseline="0" noProof="0" dirty="0">
                <a:ln>
                  <a:noFill/>
                </a:ln>
                <a:solidFill>
                  <a:srgbClr val="092C54"/>
                </a:solidFill>
                <a:effectLst/>
                <a:uLnTx/>
                <a:uFillTx/>
                <a:latin typeface="+mj-lt"/>
                <a:ea typeface="+mn-ea"/>
                <a:cs typeface="+mn-cs"/>
              </a:rPr>
              <a:t>– this is done via a two-step transaction in which a non-guarantor subsidiary of the company acts as the “double dip” borrower    </a:t>
            </a:r>
          </a:p>
        </p:txBody>
      </p:sp>
      <p:sp>
        <p:nvSpPr>
          <p:cNvPr id="10" name="Rectangle: Rounded Corners 9">
            <a:extLst>
              <a:ext uri="{FF2B5EF4-FFF2-40B4-BE49-F238E27FC236}">
                <a16:creationId xmlns:a16="http://schemas.microsoft.com/office/drawing/2014/main" id="{81C577C6-09CD-4B30-8710-892A73C71FD8}"/>
              </a:ext>
            </a:extLst>
          </p:cNvPr>
          <p:cNvSpPr/>
          <p:nvPr/>
        </p:nvSpPr>
        <p:spPr>
          <a:xfrm>
            <a:off x="830935" y="2173300"/>
            <a:ext cx="7810672" cy="525498"/>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dirty="0"/>
              <a:t>The company</a:t>
            </a:r>
            <a:r>
              <a:rPr lang="en-US" sz="1050" kern="1200" dirty="0"/>
              <a:t> creates a new shell subsidiary (“ShellCo”) that does not guarantee any of the company’s existing debt</a:t>
            </a:r>
          </a:p>
          <a:p>
            <a:pPr marL="512763" lvl="1" indent="-228600" algn="l" defTabSz="533400">
              <a:lnSpc>
                <a:spcPct val="90000"/>
              </a:lnSpc>
              <a:spcBef>
                <a:spcPct val="0"/>
              </a:spcBef>
              <a:spcAft>
                <a:spcPct val="15000"/>
              </a:spcAft>
              <a:buFont typeface="Arial" panose="020B0604020202020204" pitchFamily="34" charset="0"/>
              <a:buChar char="•"/>
            </a:pPr>
            <a:r>
              <a:rPr lang="en-US" sz="1050" dirty="0"/>
              <a:t>This subsidiary may be a restricted subsidiary or an unrestricted subsidiary</a:t>
            </a:r>
            <a:endParaRPr lang="en-US" sz="1050" kern="1200" dirty="0"/>
          </a:p>
        </p:txBody>
      </p:sp>
      <p:sp>
        <p:nvSpPr>
          <p:cNvPr id="16" name="Rectangle: Rounded Corners 15">
            <a:extLst>
              <a:ext uri="{FF2B5EF4-FFF2-40B4-BE49-F238E27FC236}">
                <a16:creationId xmlns:a16="http://schemas.microsoft.com/office/drawing/2014/main" id="{2388CB15-EE22-4EB7-8D37-2FF2C9548024}"/>
              </a:ext>
            </a:extLst>
          </p:cNvPr>
          <p:cNvSpPr/>
          <p:nvPr/>
        </p:nvSpPr>
        <p:spPr>
          <a:xfrm>
            <a:off x="867240" y="4827466"/>
            <a:ext cx="7817150" cy="1192333"/>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dirty="0"/>
              <a:t>With one loan, therefore, the new lender now has two distinct secured claims against the company that rank </a:t>
            </a:r>
            <a:r>
              <a:rPr lang="en-US" sz="1050" i="1" dirty="0"/>
              <a:t>pari passu </a:t>
            </a:r>
            <a:r>
              <a:rPr lang="en-US" sz="1050" dirty="0"/>
              <a:t>with the company’s existing secured debt, thus increasing the new lender’s recovery in circumstances where the existing secured debt will recover less than 100%</a:t>
            </a:r>
          </a:p>
          <a:p>
            <a:pPr marL="512763" lvl="1" indent="-228600" defTabSz="533400">
              <a:lnSpc>
                <a:spcPct val="90000"/>
              </a:lnSpc>
              <a:spcBef>
                <a:spcPct val="0"/>
              </a:spcBef>
              <a:spcAft>
                <a:spcPct val="15000"/>
              </a:spcAft>
              <a:buFont typeface="Arial" panose="020B0604020202020204" pitchFamily="34" charset="0"/>
              <a:buChar char="•"/>
            </a:pPr>
            <a:r>
              <a:rPr lang="en-US" sz="1050" dirty="0"/>
              <a:t>In a restructuring where there are not sufficient assets to fully satisfy all claims, a double dip lender may be in a superior position in relation to other pari creditors because the double dip lender can pursue its recovery through the two distinct claims and potentially recover 100% (or a percentage that is less than 100% but higher than the recovery rate of other pari creditors)</a:t>
            </a:r>
          </a:p>
        </p:txBody>
      </p:sp>
      <p:sp>
        <p:nvSpPr>
          <p:cNvPr id="19" name="Rectangle: Rounded Corners 18">
            <a:extLst>
              <a:ext uri="{FF2B5EF4-FFF2-40B4-BE49-F238E27FC236}">
                <a16:creationId xmlns:a16="http://schemas.microsoft.com/office/drawing/2014/main" id="{016AD728-29AA-4BE5-B7B5-BDEED2669C9F}"/>
              </a:ext>
            </a:extLst>
          </p:cNvPr>
          <p:cNvSpPr/>
          <p:nvPr/>
        </p:nvSpPr>
        <p:spPr>
          <a:xfrm>
            <a:off x="824168" y="2873648"/>
            <a:ext cx="7810672" cy="777540"/>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dirty="0">
                <a:latin typeface="+mj-lt"/>
              </a:rPr>
              <a:t>A new-money lender provides debt financing to ShellCo</a:t>
            </a:r>
          </a:p>
          <a:p>
            <a:pPr marL="512763" lvl="1" indent="-228600" defTabSz="533400">
              <a:lnSpc>
                <a:spcPct val="90000"/>
              </a:lnSpc>
              <a:spcBef>
                <a:spcPct val="0"/>
              </a:spcBef>
              <a:spcAft>
                <a:spcPct val="15000"/>
              </a:spcAft>
              <a:buFont typeface="Arial" panose="020B0604020202020204" pitchFamily="34" charset="0"/>
              <a:buChar char="•"/>
            </a:pPr>
            <a:r>
              <a:rPr lang="en-US" sz="1050" dirty="0"/>
              <a:t>This new debt is secured by the assets of ShellCo and guaranteed and secured by some or all guarantors under the company’s existing debt (the “first dip”)</a:t>
            </a:r>
          </a:p>
        </p:txBody>
      </p:sp>
      <p:sp>
        <p:nvSpPr>
          <p:cNvPr id="22" name="Rectangle: Rounded Corners 21">
            <a:extLst>
              <a:ext uri="{FF2B5EF4-FFF2-40B4-BE49-F238E27FC236}">
                <a16:creationId xmlns:a16="http://schemas.microsoft.com/office/drawing/2014/main" id="{C45E502F-E50F-46E4-A06F-70C57D4C23A9}"/>
              </a:ext>
            </a:extLst>
          </p:cNvPr>
          <p:cNvSpPr/>
          <p:nvPr/>
        </p:nvSpPr>
        <p:spPr>
          <a:xfrm>
            <a:off x="827696" y="3824448"/>
            <a:ext cx="7817150" cy="829759"/>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kern="1200" dirty="0"/>
              <a:t>The proceeds of </a:t>
            </a:r>
            <a:r>
              <a:rPr lang="en-US" sz="1050" dirty="0"/>
              <a:t>ShellCo’s</a:t>
            </a:r>
            <a:r>
              <a:rPr lang="en-US" sz="1050" kern="1200" dirty="0"/>
              <a:t> new debt are used to fund a secured intercompany loan from ShellCo to its </a:t>
            </a:r>
            <a:r>
              <a:rPr lang="en-US" sz="1050" dirty="0"/>
              <a:t>parent, which is guaranteed by some or all guarantors under the company’s existing debt</a:t>
            </a:r>
            <a:endParaRPr lang="en-US" sz="1050" kern="1200" dirty="0"/>
          </a:p>
          <a:p>
            <a:pPr marL="512763" lvl="1" indent="-228600" defTabSz="533400">
              <a:lnSpc>
                <a:spcPct val="90000"/>
              </a:lnSpc>
              <a:spcBef>
                <a:spcPct val="0"/>
              </a:spcBef>
              <a:spcAft>
                <a:spcPct val="15000"/>
              </a:spcAft>
              <a:buFont typeface="Arial" panose="020B0604020202020204" pitchFamily="34" charset="0"/>
              <a:buChar char="•"/>
            </a:pPr>
            <a:r>
              <a:rPr lang="en-US" sz="1050" dirty="0"/>
              <a:t>ShellCo then pledges the resulting intercompany receivable as security for ShellCo’s new debt (the “second dip”)</a:t>
            </a:r>
          </a:p>
        </p:txBody>
      </p:sp>
      <p:sp>
        <p:nvSpPr>
          <p:cNvPr id="3" name="Arrow: Up 2">
            <a:extLst>
              <a:ext uri="{FF2B5EF4-FFF2-40B4-BE49-F238E27FC236}">
                <a16:creationId xmlns:a16="http://schemas.microsoft.com/office/drawing/2014/main" id="{78DC81DE-824D-4EFC-81F5-7E0EFFEEB35B}"/>
              </a:ext>
            </a:extLst>
          </p:cNvPr>
          <p:cNvSpPr/>
          <p:nvPr/>
        </p:nvSpPr>
        <p:spPr>
          <a:xfrm flipV="1">
            <a:off x="436419" y="2142986"/>
            <a:ext cx="263196" cy="3876812"/>
          </a:xfrm>
          <a:prstGeom prst="upArrow">
            <a:avLst/>
          </a:prstGeom>
          <a:ln w="1905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a:solidFill>
                <a:schemeClr val="bg1"/>
              </a:solidFill>
            </a:endParaRPr>
          </a:p>
        </p:txBody>
      </p:sp>
    </p:spTree>
    <p:extLst>
      <p:ext uri="{BB962C8B-B14F-4D97-AF65-F5344CB8AC3E}">
        <p14:creationId xmlns:p14="http://schemas.microsoft.com/office/powerpoint/2010/main" val="835278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A92AE-0F63-F4B0-5FD4-F7863A94AFA2}"/>
              </a:ext>
            </a:extLst>
          </p:cNvPr>
          <p:cNvSpPr>
            <a:spLocks noGrp="1"/>
          </p:cNvSpPr>
          <p:nvPr>
            <p:ph type="title"/>
          </p:nvPr>
        </p:nvSpPr>
        <p:spPr/>
        <p:txBody>
          <a:bodyPr/>
          <a:lstStyle/>
          <a:p>
            <a:r>
              <a:rPr lang="en-US" sz="3400" dirty="0"/>
              <a:t>Overview</a:t>
            </a:r>
          </a:p>
        </p:txBody>
      </p:sp>
      <p:sp>
        <p:nvSpPr>
          <p:cNvPr id="3" name="Content Placeholder 2">
            <a:extLst>
              <a:ext uri="{FF2B5EF4-FFF2-40B4-BE49-F238E27FC236}">
                <a16:creationId xmlns:a16="http://schemas.microsoft.com/office/drawing/2014/main" id="{CDF24609-4EE6-BF08-90C9-415DC3CD69F3}"/>
              </a:ext>
            </a:extLst>
          </p:cNvPr>
          <p:cNvSpPr>
            <a:spLocks noGrp="1"/>
          </p:cNvSpPr>
          <p:nvPr>
            <p:ph idx="1"/>
          </p:nvPr>
        </p:nvSpPr>
        <p:spPr/>
        <p:txBody>
          <a:bodyPr/>
          <a:lstStyle/>
          <a:p>
            <a:r>
              <a:rPr lang="en-US" dirty="0"/>
              <a:t>The prevalence of widely publicized liability management exercises (aka LMEs) and the litigation that they often inspire have ushered-in an assortment of “blockers” in recent debt agreements.  The ongoing “blocker mania” began many years ago with first-generation J. Crew blockers and those early design features have inspired an assortment of new and/or refortified “blockers” in today’s market.</a:t>
            </a:r>
          </a:p>
          <a:p>
            <a:r>
              <a:rPr lang="en-US" dirty="0"/>
              <a:t>This presentation will discuss the latest trends and developments in LME blocker technology observed in recent transactions in the context of the following themes:</a:t>
            </a:r>
          </a:p>
          <a:p>
            <a:pPr lvl="1"/>
            <a:r>
              <a:rPr lang="en-US" dirty="0"/>
              <a:t>Preventing loss of collateral and guarantees</a:t>
            </a:r>
          </a:p>
          <a:p>
            <a:pPr lvl="1"/>
            <a:r>
              <a:rPr lang="en-US" dirty="0"/>
              <a:t>Preserving payment and lien priority</a:t>
            </a:r>
          </a:p>
          <a:p>
            <a:pPr lvl="1"/>
            <a:r>
              <a:rPr lang="en-US" dirty="0"/>
              <a:t>Preserving recoveries by preventing multiplier claims from other creditors</a:t>
            </a:r>
          </a:p>
          <a:p>
            <a:pPr lvl="1"/>
            <a:r>
              <a:rPr lang="en-US" dirty="0"/>
              <a:t>Using voting / amendment provisions to overcome substantive provisions</a:t>
            </a:r>
          </a:p>
          <a:p>
            <a:r>
              <a:rPr lang="en-US" dirty="0"/>
              <a:t>In response to continuously evolving LME structures, some lenders are beginning to use “omni blockers” in an attempt to prevent LMEs more broadly and comprehensively.</a:t>
            </a:r>
          </a:p>
        </p:txBody>
      </p:sp>
      <p:sp>
        <p:nvSpPr>
          <p:cNvPr id="4" name="Slide Number Placeholder 3">
            <a:extLst>
              <a:ext uri="{FF2B5EF4-FFF2-40B4-BE49-F238E27FC236}">
                <a16:creationId xmlns:a16="http://schemas.microsoft.com/office/drawing/2014/main" id="{7D0802EC-CB3E-2590-41ED-F87B523F0558}"/>
              </a:ext>
            </a:extLst>
          </p:cNvPr>
          <p:cNvSpPr>
            <a:spLocks noGrp="1"/>
          </p:cNvSpPr>
          <p:nvPr>
            <p:ph type="sldNum" sz="quarter" idx="12"/>
          </p:nvPr>
        </p:nvSpPr>
        <p:spPr/>
        <p:txBody>
          <a:bodyPr/>
          <a:lstStyle/>
          <a:p>
            <a:fld id="{011B0BE5-ED22-46BF-BAAB-59679A1C8AA7}" type="slidenum">
              <a:rPr lang="en-US" smtClean="0"/>
              <a:pPr/>
              <a:t>2</a:t>
            </a:fld>
            <a:endParaRPr lang="en-US"/>
          </a:p>
        </p:txBody>
      </p:sp>
    </p:spTree>
    <p:extLst>
      <p:ext uri="{BB962C8B-B14F-4D97-AF65-F5344CB8AC3E}">
        <p14:creationId xmlns:p14="http://schemas.microsoft.com/office/powerpoint/2010/main" val="29955708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8076A-9006-FCF2-51AE-0E7B3B6C7735}"/>
              </a:ext>
            </a:extLst>
          </p:cNvPr>
          <p:cNvSpPr>
            <a:spLocks noGrp="1"/>
          </p:cNvSpPr>
          <p:nvPr>
            <p:ph type="title"/>
          </p:nvPr>
        </p:nvSpPr>
        <p:spPr/>
        <p:txBody>
          <a:bodyPr/>
          <a:lstStyle/>
          <a:p>
            <a:r>
              <a:rPr lang="en-US" sz="3400" dirty="0"/>
              <a:t>Pari-Plus Transactions</a:t>
            </a:r>
          </a:p>
        </p:txBody>
      </p:sp>
      <p:sp>
        <p:nvSpPr>
          <p:cNvPr id="3" name="Content Placeholder 2">
            <a:extLst>
              <a:ext uri="{FF2B5EF4-FFF2-40B4-BE49-F238E27FC236}">
                <a16:creationId xmlns:a16="http://schemas.microsoft.com/office/drawing/2014/main" id="{8D0A3C0A-9938-26DC-1016-A1FAF0D82942}"/>
              </a:ext>
            </a:extLst>
          </p:cNvPr>
          <p:cNvSpPr>
            <a:spLocks noGrp="1"/>
          </p:cNvSpPr>
          <p:nvPr>
            <p:ph idx="1"/>
          </p:nvPr>
        </p:nvSpPr>
        <p:spPr/>
        <p:txBody>
          <a:bodyPr/>
          <a:lstStyle/>
          <a:p>
            <a:r>
              <a:rPr lang="en-US" dirty="0"/>
              <a:t>In a pari-plus transaction, the new lender obtains a pari claim against the collateral supporting the existing debt, typically using an intercompany loan as in the double-dip transaction structure.</a:t>
            </a:r>
          </a:p>
          <a:p>
            <a:r>
              <a:rPr lang="en-US" dirty="0"/>
              <a:t>In addition, the loan provided by the new lender is also secured by additional assets that sit outside of the collateral package supporting the existing debt.</a:t>
            </a:r>
          </a:p>
          <a:p>
            <a:pPr lvl="1"/>
            <a:r>
              <a:rPr lang="en-US" dirty="0"/>
              <a:t>For example, this could consist of the assets of foreign non-guarantor subsidiaries.</a:t>
            </a:r>
          </a:p>
          <a:p>
            <a:r>
              <a:rPr lang="en-US" dirty="0"/>
              <a:t>As a result, the new lender has a pari claim against the collateral supporting the existing debt (the “pari” component) and a structurally senior claim against the additional collateral (the “plus” component).</a:t>
            </a:r>
          </a:p>
          <a:p>
            <a:pPr marL="0" indent="0">
              <a:buNone/>
            </a:pPr>
            <a:endParaRPr lang="en-US" dirty="0"/>
          </a:p>
        </p:txBody>
      </p:sp>
      <p:sp>
        <p:nvSpPr>
          <p:cNvPr id="4" name="Slide Number Placeholder 3">
            <a:extLst>
              <a:ext uri="{FF2B5EF4-FFF2-40B4-BE49-F238E27FC236}">
                <a16:creationId xmlns:a16="http://schemas.microsoft.com/office/drawing/2014/main" id="{0B73361F-E389-7271-5E55-E6B32B1E0270}"/>
              </a:ext>
            </a:extLst>
          </p:cNvPr>
          <p:cNvSpPr>
            <a:spLocks noGrp="1"/>
          </p:cNvSpPr>
          <p:nvPr>
            <p:ph type="sldNum" sz="quarter" idx="12"/>
          </p:nvPr>
        </p:nvSpPr>
        <p:spPr/>
        <p:txBody>
          <a:bodyPr/>
          <a:lstStyle/>
          <a:p>
            <a:fld id="{011B0BE5-ED22-46BF-BAAB-59679A1C8AA7}" type="slidenum">
              <a:rPr lang="en-US" smtClean="0"/>
              <a:pPr/>
              <a:t>20</a:t>
            </a:fld>
            <a:endParaRPr lang="en-US"/>
          </a:p>
        </p:txBody>
      </p:sp>
    </p:spTree>
    <p:extLst>
      <p:ext uri="{BB962C8B-B14F-4D97-AF65-F5344CB8AC3E}">
        <p14:creationId xmlns:p14="http://schemas.microsoft.com/office/powerpoint/2010/main" val="2448225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C3BD-D533-9E06-5770-A75A6B110A39}"/>
              </a:ext>
            </a:extLst>
          </p:cNvPr>
          <p:cNvSpPr>
            <a:spLocks noGrp="1"/>
          </p:cNvSpPr>
          <p:nvPr>
            <p:ph type="title"/>
          </p:nvPr>
        </p:nvSpPr>
        <p:spPr/>
        <p:txBody>
          <a:bodyPr/>
          <a:lstStyle/>
          <a:p>
            <a:r>
              <a:rPr lang="en-US" sz="3400" dirty="0"/>
              <a:t>At Home Blocker</a:t>
            </a:r>
          </a:p>
        </p:txBody>
      </p:sp>
      <p:sp>
        <p:nvSpPr>
          <p:cNvPr id="4" name="Slide Number Placeholder 3">
            <a:extLst>
              <a:ext uri="{FF2B5EF4-FFF2-40B4-BE49-F238E27FC236}">
                <a16:creationId xmlns:a16="http://schemas.microsoft.com/office/drawing/2014/main" id="{BBC54DA3-A1FC-0074-2621-1124B6E6B7AF}"/>
              </a:ext>
            </a:extLst>
          </p:cNvPr>
          <p:cNvSpPr>
            <a:spLocks noGrp="1"/>
          </p:cNvSpPr>
          <p:nvPr>
            <p:ph type="sldNum" sz="quarter" idx="12"/>
          </p:nvPr>
        </p:nvSpPr>
        <p:spPr/>
        <p:txBody>
          <a:bodyPr/>
          <a:lstStyle/>
          <a:p>
            <a:fld id="{011B0BE5-ED22-46BF-BAAB-59679A1C8AA7}" type="slidenum">
              <a:rPr lang="en-US" smtClean="0"/>
              <a:pPr/>
              <a:t>21</a:t>
            </a:fld>
            <a:endParaRPr lang="en-US"/>
          </a:p>
        </p:txBody>
      </p:sp>
      <p:graphicFrame>
        <p:nvGraphicFramePr>
          <p:cNvPr id="5" name="Diagram 4">
            <a:extLst>
              <a:ext uri="{FF2B5EF4-FFF2-40B4-BE49-F238E27FC236}">
                <a16:creationId xmlns:a16="http://schemas.microsoft.com/office/drawing/2014/main" id="{0F1917FC-3D79-A3F3-3AC0-FEA34A3F16C9}"/>
              </a:ext>
            </a:extLst>
          </p:cNvPr>
          <p:cNvGraphicFramePr/>
          <p:nvPr>
            <p:extLst>
              <p:ext uri="{D42A27DB-BD31-4B8C-83A1-F6EECF244321}">
                <p14:modId xmlns:p14="http://schemas.microsoft.com/office/powerpoint/2010/main" val="2618539066"/>
              </p:ext>
            </p:extLst>
          </p:nvPr>
        </p:nvGraphicFramePr>
        <p:xfrm>
          <a:off x="397763" y="990600"/>
          <a:ext cx="8348472"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74949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C3BD-D533-9E06-5770-A75A6B110A39}"/>
              </a:ext>
            </a:extLst>
          </p:cNvPr>
          <p:cNvSpPr>
            <a:spLocks noGrp="1"/>
          </p:cNvSpPr>
          <p:nvPr>
            <p:ph type="title"/>
          </p:nvPr>
        </p:nvSpPr>
        <p:spPr/>
        <p:txBody>
          <a:bodyPr/>
          <a:lstStyle/>
          <a:p>
            <a:r>
              <a:rPr lang="en-US" sz="3400" dirty="0"/>
              <a:t>Other Key Provisions</a:t>
            </a:r>
          </a:p>
        </p:txBody>
      </p:sp>
      <p:sp>
        <p:nvSpPr>
          <p:cNvPr id="4" name="Slide Number Placeholder 3">
            <a:extLst>
              <a:ext uri="{FF2B5EF4-FFF2-40B4-BE49-F238E27FC236}">
                <a16:creationId xmlns:a16="http://schemas.microsoft.com/office/drawing/2014/main" id="{BBC54DA3-A1FC-0074-2621-1124B6E6B7AF}"/>
              </a:ext>
            </a:extLst>
          </p:cNvPr>
          <p:cNvSpPr>
            <a:spLocks noGrp="1"/>
          </p:cNvSpPr>
          <p:nvPr>
            <p:ph type="sldNum" sz="quarter" idx="12"/>
          </p:nvPr>
        </p:nvSpPr>
        <p:spPr/>
        <p:txBody>
          <a:bodyPr/>
          <a:lstStyle/>
          <a:p>
            <a:fld id="{011B0BE5-ED22-46BF-BAAB-59679A1C8AA7}" type="slidenum">
              <a:rPr lang="en-US" smtClean="0"/>
              <a:pPr/>
              <a:t>22</a:t>
            </a:fld>
            <a:endParaRPr lang="en-US"/>
          </a:p>
        </p:txBody>
      </p:sp>
      <p:graphicFrame>
        <p:nvGraphicFramePr>
          <p:cNvPr id="5" name="Diagram 4">
            <a:extLst>
              <a:ext uri="{FF2B5EF4-FFF2-40B4-BE49-F238E27FC236}">
                <a16:creationId xmlns:a16="http://schemas.microsoft.com/office/drawing/2014/main" id="{0F1917FC-3D79-A3F3-3AC0-FEA34A3F16C9}"/>
              </a:ext>
            </a:extLst>
          </p:cNvPr>
          <p:cNvGraphicFramePr/>
          <p:nvPr>
            <p:extLst>
              <p:ext uri="{D42A27DB-BD31-4B8C-83A1-F6EECF244321}">
                <p14:modId xmlns:p14="http://schemas.microsoft.com/office/powerpoint/2010/main" val="626906338"/>
              </p:ext>
            </p:extLst>
          </p:nvPr>
        </p:nvGraphicFramePr>
        <p:xfrm>
          <a:off x="397763" y="990600"/>
          <a:ext cx="8348472"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02732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30E9A-E0ED-81AA-6303-117BE5FDE635}"/>
              </a:ext>
            </a:extLst>
          </p:cNvPr>
          <p:cNvSpPr>
            <a:spLocks noGrp="1"/>
          </p:cNvSpPr>
          <p:nvPr>
            <p:ph type="title"/>
          </p:nvPr>
        </p:nvSpPr>
        <p:spPr/>
        <p:txBody>
          <a:bodyPr/>
          <a:lstStyle/>
          <a:p>
            <a:r>
              <a:rPr lang="en-GB" sz="4800" dirty="0"/>
              <a:t>Using voting / amendment provisions to overcome substantive protections</a:t>
            </a:r>
          </a:p>
        </p:txBody>
      </p:sp>
    </p:spTree>
    <p:extLst>
      <p:ext uri="{BB962C8B-B14F-4D97-AF65-F5344CB8AC3E}">
        <p14:creationId xmlns:p14="http://schemas.microsoft.com/office/powerpoint/2010/main" val="22918152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C3BD-D533-9E06-5770-A75A6B110A39}"/>
              </a:ext>
            </a:extLst>
          </p:cNvPr>
          <p:cNvSpPr>
            <a:spLocks noGrp="1"/>
          </p:cNvSpPr>
          <p:nvPr>
            <p:ph type="title"/>
          </p:nvPr>
        </p:nvSpPr>
        <p:spPr/>
        <p:txBody>
          <a:bodyPr/>
          <a:lstStyle/>
          <a:p>
            <a:r>
              <a:rPr lang="en-US" sz="3400" dirty="0"/>
              <a:t>Incora Blocker</a:t>
            </a:r>
          </a:p>
        </p:txBody>
      </p:sp>
      <p:sp>
        <p:nvSpPr>
          <p:cNvPr id="4" name="Slide Number Placeholder 3">
            <a:extLst>
              <a:ext uri="{FF2B5EF4-FFF2-40B4-BE49-F238E27FC236}">
                <a16:creationId xmlns:a16="http://schemas.microsoft.com/office/drawing/2014/main" id="{BBC54DA3-A1FC-0074-2621-1124B6E6B7AF}"/>
              </a:ext>
            </a:extLst>
          </p:cNvPr>
          <p:cNvSpPr>
            <a:spLocks noGrp="1"/>
          </p:cNvSpPr>
          <p:nvPr>
            <p:ph type="sldNum" sz="quarter" idx="12"/>
          </p:nvPr>
        </p:nvSpPr>
        <p:spPr/>
        <p:txBody>
          <a:bodyPr/>
          <a:lstStyle/>
          <a:p>
            <a:fld id="{011B0BE5-ED22-46BF-BAAB-59679A1C8AA7}" type="slidenum">
              <a:rPr lang="en-US" smtClean="0"/>
              <a:pPr/>
              <a:t>24</a:t>
            </a:fld>
            <a:endParaRPr lang="en-US"/>
          </a:p>
        </p:txBody>
      </p:sp>
      <p:graphicFrame>
        <p:nvGraphicFramePr>
          <p:cNvPr id="5" name="Diagram 4">
            <a:extLst>
              <a:ext uri="{FF2B5EF4-FFF2-40B4-BE49-F238E27FC236}">
                <a16:creationId xmlns:a16="http://schemas.microsoft.com/office/drawing/2014/main" id="{0F1917FC-3D79-A3F3-3AC0-FEA34A3F16C9}"/>
              </a:ext>
            </a:extLst>
          </p:cNvPr>
          <p:cNvGraphicFramePr/>
          <p:nvPr>
            <p:extLst>
              <p:ext uri="{D42A27DB-BD31-4B8C-83A1-F6EECF244321}">
                <p14:modId xmlns:p14="http://schemas.microsoft.com/office/powerpoint/2010/main" val="745792932"/>
              </p:ext>
            </p:extLst>
          </p:nvPr>
        </p:nvGraphicFramePr>
        <p:xfrm>
          <a:off x="397763" y="990600"/>
          <a:ext cx="8348472"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98010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D7E87-6971-46F4-F179-3BE2CAE31541}"/>
              </a:ext>
            </a:extLst>
          </p:cNvPr>
          <p:cNvSpPr>
            <a:spLocks noGrp="1"/>
          </p:cNvSpPr>
          <p:nvPr>
            <p:ph type="title"/>
          </p:nvPr>
        </p:nvSpPr>
        <p:spPr/>
        <p:txBody>
          <a:bodyPr/>
          <a:lstStyle/>
          <a:p>
            <a:r>
              <a:rPr lang="en-US" sz="3400" dirty="0"/>
              <a:t>Amendments</a:t>
            </a:r>
          </a:p>
        </p:txBody>
      </p:sp>
      <p:sp>
        <p:nvSpPr>
          <p:cNvPr id="3" name="Content Placeholder 2">
            <a:extLst>
              <a:ext uri="{FF2B5EF4-FFF2-40B4-BE49-F238E27FC236}">
                <a16:creationId xmlns:a16="http://schemas.microsoft.com/office/drawing/2014/main" id="{38606140-7ADB-CFA4-3F91-B0E0E93C45A3}"/>
              </a:ext>
            </a:extLst>
          </p:cNvPr>
          <p:cNvSpPr>
            <a:spLocks noGrp="1"/>
          </p:cNvSpPr>
          <p:nvPr>
            <p:ph idx="1"/>
          </p:nvPr>
        </p:nvSpPr>
        <p:spPr/>
        <p:txBody>
          <a:bodyPr/>
          <a:lstStyle/>
          <a:p>
            <a:r>
              <a:rPr lang="en-US" dirty="0"/>
              <a:t>Sacred rights</a:t>
            </a:r>
          </a:p>
          <a:p>
            <a:pPr lvl="1"/>
            <a:r>
              <a:rPr lang="en-US" dirty="0"/>
              <a:t>When an LME blocker is incorporated into a credit agreement, the protections can be amended away via a majority lender vote unless amendments to the LME blocker are subject to an affected lender vote (i.e., included as a “sacred right”).</a:t>
            </a:r>
          </a:p>
          <a:p>
            <a:pPr lvl="1"/>
            <a:r>
              <a:rPr lang="en-US" dirty="0"/>
              <a:t>Some lenders have begun to ask that the traditional sacred rights list be expanded to include one or more of the following:</a:t>
            </a:r>
          </a:p>
          <a:p>
            <a:pPr lvl="2"/>
            <a:r>
              <a:rPr lang="en-US" dirty="0"/>
              <a:t>J. Crew / Pluralsight blocker</a:t>
            </a:r>
          </a:p>
          <a:p>
            <a:pPr lvl="2"/>
            <a:r>
              <a:rPr lang="en-US" dirty="0"/>
              <a:t>Envision blocker</a:t>
            </a:r>
          </a:p>
          <a:p>
            <a:pPr lvl="2"/>
            <a:r>
              <a:rPr lang="en-US" dirty="0"/>
              <a:t>Chewy blocker</a:t>
            </a:r>
          </a:p>
          <a:p>
            <a:pPr lvl="2"/>
            <a:r>
              <a:rPr lang="en-US" dirty="0"/>
              <a:t>Loan buyback provision</a:t>
            </a:r>
          </a:p>
          <a:p>
            <a:pPr lvl="2"/>
            <a:r>
              <a:rPr lang="en-US" dirty="0"/>
              <a:t>At Home blocker</a:t>
            </a:r>
          </a:p>
          <a:p>
            <a:pPr lvl="1"/>
            <a:r>
              <a:rPr lang="en-US" dirty="0"/>
              <a:t>The traditional sacred rights list already includes the Serta blocker since the Serta blocker is structured as a clause in the amendment section and any modification of the amendment section typically requires a 100% vote.</a:t>
            </a:r>
          </a:p>
          <a:p>
            <a:r>
              <a:rPr lang="en-US" dirty="0"/>
              <a:t>Pro rata sharing and waterfall</a:t>
            </a:r>
          </a:p>
          <a:p>
            <a:pPr lvl="1"/>
            <a:r>
              <a:rPr lang="en-US" dirty="0"/>
              <a:t>Most credit agreements include amendments to the pro rata sharing and waterfall provisions as a sacred right. An enhanced version of this protection is to provide that any amendments that “have the effect” of altering the pro rata sharing and waterfall provisions require affected lender consent.</a:t>
            </a:r>
          </a:p>
          <a:p>
            <a:r>
              <a:rPr lang="en-US" dirty="0"/>
              <a:t>Amendments to negative covenants</a:t>
            </a:r>
          </a:p>
          <a:p>
            <a:pPr lvl="1"/>
            <a:r>
              <a:rPr lang="en-US" dirty="0"/>
              <a:t>Amendments to negative covenants have typically been subject to majority lender consent, but in some cases lenders are seeking to require supermajority or affected lender consent for amendments to negative covenants.</a:t>
            </a:r>
          </a:p>
        </p:txBody>
      </p:sp>
      <p:sp>
        <p:nvSpPr>
          <p:cNvPr id="4" name="Slide Number Placeholder 3">
            <a:extLst>
              <a:ext uri="{FF2B5EF4-FFF2-40B4-BE49-F238E27FC236}">
                <a16:creationId xmlns:a16="http://schemas.microsoft.com/office/drawing/2014/main" id="{8B83339E-8384-9D69-9172-B31884DEDB1A}"/>
              </a:ext>
            </a:extLst>
          </p:cNvPr>
          <p:cNvSpPr>
            <a:spLocks noGrp="1"/>
          </p:cNvSpPr>
          <p:nvPr>
            <p:ph type="sldNum" sz="quarter" idx="12"/>
          </p:nvPr>
        </p:nvSpPr>
        <p:spPr/>
        <p:txBody>
          <a:bodyPr/>
          <a:lstStyle/>
          <a:p>
            <a:fld id="{011B0BE5-ED22-46BF-BAAB-59679A1C8AA7}" type="slidenum">
              <a:rPr lang="en-US" smtClean="0"/>
              <a:pPr/>
              <a:t>25</a:t>
            </a:fld>
            <a:endParaRPr lang="en-US"/>
          </a:p>
        </p:txBody>
      </p:sp>
    </p:spTree>
    <p:extLst>
      <p:ext uri="{BB962C8B-B14F-4D97-AF65-F5344CB8AC3E}">
        <p14:creationId xmlns:p14="http://schemas.microsoft.com/office/powerpoint/2010/main" val="22524635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30E9A-E0ED-81AA-6303-117BE5FDE635}"/>
              </a:ext>
            </a:extLst>
          </p:cNvPr>
          <p:cNvSpPr>
            <a:spLocks noGrp="1"/>
          </p:cNvSpPr>
          <p:nvPr>
            <p:ph type="title"/>
          </p:nvPr>
        </p:nvSpPr>
        <p:spPr/>
        <p:txBody>
          <a:bodyPr/>
          <a:lstStyle/>
          <a:p>
            <a:r>
              <a:rPr lang="en-GB" sz="4800" dirty="0"/>
              <a:t>“Omni Blockers”</a:t>
            </a:r>
          </a:p>
        </p:txBody>
      </p:sp>
    </p:spTree>
    <p:extLst>
      <p:ext uri="{BB962C8B-B14F-4D97-AF65-F5344CB8AC3E}">
        <p14:creationId xmlns:p14="http://schemas.microsoft.com/office/powerpoint/2010/main" val="29802103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C3BD-D533-9E06-5770-A75A6B110A39}"/>
              </a:ext>
            </a:extLst>
          </p:cNvPr>
          <p:cNvSpPr>
            <a:spLocks noGrp="1"/>
          </p:cNvSpPr>
          <p:nvPr>
            <p:ph type="title"/>
          </p:nvPr>
        </p:nvSpPr>
        <p:spPr/>
        <p:txBody>
          <a:bodyPr/>
          <a:lstStyle/>
          <a:p>
            <a:r>
              <a:rPr lang="en-US" sz="3400" dirty="0"/>
              <a:t>“Omni Blockers”</a:t>
            </a:r>
          </a:p>
        </p:txBody>
      </p:sp>
      <p:sp>
        <p:nvSpPr>
          <p:cNvPr id="4" name="Slide Number Placeholder 3">
            <a:extLst>
              <a:ext uri="{FF2B5EF4-FFF2-40B4-BE49-F238E27FC236}">
                <a16:creationId xmlns:a16="http://schemas.microsoft.com/office/drawing/2014/main" id="{BBC54DA3-A1FC-0074-2621-1124B6E6B7AF}"/>
              </a:ext>
            </a:extLst>
          </p:cNvPr>
          <p:cNvSpPr>
            <a:spLocks noGrp="1"/>
          </p:cNvSpPr>
          <p:nvPr>
            <p:ph type="sldNum" sz="quarter" idx="12"/>
          </p:nvPr>
        </p:nvSpPr>
        <p:spPr/>
        <p:txBody>
          <a:bodyPr/>
          <a:lstStyle/>
          <a:p>
            <a:fld id="{011B0BE5-ED22-46BF-BAAB-59679A1C8AA7}" type="slidenum">
              <a:rPr lang="en-US" smtClean="0"/>
              <a:pPr/>
              <a:t>27</a:t>
            </a:fld>
            <a:endParaRPr lang="en-US"/>
          </a:p>
        </p:txBody>
      </p:sp>
      <p:graphicFrame>
        <p:nvGraphicFramePr>
          <p:cNvPr id="5" name="Diagram 4">
            <a:extLst>
              <a:ext uri="{FF2B5EF4-FFF2-40B4-BE49-F238E27FC236}">
                <a16:creationId xmlns:a16="http://schemas.microsoft.com/office/drawing/2014/main" id="{0F1917FC-3D79-A3F3-3AC0-FEA34A3F16C9}"/>
              </a:ext>
            </a:extLst>
          </p:cNvPr>
          <p:cNvGraphicFramePr/>
          <p:nvPr>
            <p:extLst>
              <p:ext uri="{D42A27DB-BD31-4B8C-83A1-F6EECF244321}">
                <p14:modId xmlns:p14="http://schemas.microsoft.com/office/powerpoint/2010/main" val="260470175"/>
              </p:ext>
            </p:extLst>
          </p:nvPr>
        </p:nvGraphicFramePr>
        <p:xfrm>
          <a:off x="397763" y="990600"/>
          <a:ext cx="8348472" cy="342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64096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63881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925705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6912E515-736C-AC42-386F-24AF239624BF}"/>
              </a:ext>
            </a:extLst>
          </p:cNvPr>
          <p:cNvGraphicFramePr/>
          <p:nvPr>
            <p:extLst>
              <p:ext uri="{D42A27DB-BD31-4B8C-83A1-F6EECF244321}">
                <p14:modId xmlns:p14="http://schemas.microsoft.com/office/powerpoint/2010/main" val="970553592"/>
              </p:ext>
            </p:extLst>
          </p:nvPr>
        </p:nvGraphicFramePr>
        <p:xfrm>
          <a:off x="723899" y="2200776"/>
          <a:ext cx="7696200" cy="38952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Oval 7">
            <a:extLst>
              <a:ext uri="{FF2B5EF4-FFF2-40B4-BE49-F238E27FC236}">
                <a16:creationId xmlns:a16="http://schemas.microsoft.com/office/drawing/2014/main" id="{BA550CF0-F2BE-5B9E-BE70-32E496309B13}"/>
              </a:ext>
            </a:extLst>
          </p:cNvPr>
          <p:cNvSpPr/>
          <p:nvPr/>
        </p:nvSpPr>
        <p:spPr>
          <a:xfrm>
            <a:off x="1219200" y="3224907"/>
            <a:ext cx="811433" cy="416372"/>
          </a:xfrm>
          <a:prstGeom prst="ellipse">
            <a:avLst/>
          </a:prstGeom>
          <a:solidFill>
            <a:srgbClr val="C2DFFF"/>
          </a:solidFill>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J. Crew</a:t>
            </a:r>
          </a:p>
        </p:txBody>
      </p:sp>
      <p:sp>
        <p:nvSpPr>
          <p:cNvPr id="9" name="Oval 8">
            <a:extLst>
              <a:ext uri="{FF2B5EF4-FFF2-40B4-BE49-F238E27FC236}">
                <a16:creationId xmlns:a16="http://schemas.microsoft.com/office/drawing/2014/main" id="{86C9E303-4ED7-72B3-E948-510ED7B36CCB}"/>
              </a:ext>
            </a:extLst>
          </p:cNvPr>
          <p:cNvSpPr/>
          <p:nvPr/>
        </p:nvSpPr>
        <p:spPr>
          <a:xfrm>
            <a:off x="2228210" y="4653524"/>
            <a:ext cx="904352" cy="379243"/>
          </a:xfrm>
          <a:prstGeom prst="ellipse">
            <a:avLst/>
          </a:prstGeom>
          <a:solidFill>
            <a:srgbClr val="C2DFFF"/>
          </a:solidFill>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Envision</a:t>
            </a:r>
          </a:p>
        </p:txBody>
      </p:sp>
      <p:sp>
        <p:nvSpPr>
          <p:cNvPr id="10" name="Oval 9">
            <a:extLst>
              <a:ext uri="{FF2B5EF4-FFF2-40B4-BE49-F238E27FC236}">
                <a16:creationId xmlns:a16="http://schemas.microsoft.com/office/drawing/2014/main" id="{015173BB-F327-B6E4-E034-86FE84FCC99B}"/>
              </a:ext>
            </a:extLst>
          </p:cNvPr>
          <p:cNvSpPr/>
          <p:nvPr/>
        </p:nvSpPr>
        <p:spPr>
          <a:xfrm>
            <a:off x="1070339" y="4690653"/>
            <a:ext cx="811433" cy="342114"/>
          </a:xfrm>
          <a:prstGeom prst="ellipse">
            <a:avLst/>
          </a:prstGeom>
          <a:solidFill>
            <a:srgbClr val="C2DFFF"/>
          </a:solidFill>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Chewy</a:t>
            </a:r>
          </a:p>
        </p:txBody>
      </p:sp>
      <p:sp>
        <p:nvSpPr>
          <p:cNvPr id="13" name="Rectangle 12">
            <a:extLst>
              <a:ext uri="{FF2B5EF4-FFF2-40B4-BE49-F238E27FC236}">
                <a16:creationId xmlns:a16="http://schemas.microsoft.com/office/drawing/2014/main" id="{389BE624-394A-A655-1059-38C34808C15C}"/>
              </a:ext>
            </a:extLst>
          </p:cNvPr>
          <p:cNvSpPr/>
          <p:nvPr/>
        </p:nvSpPr>
        <p:spPr>
          <a:xfrm>
            <a:off x="723899" y="1433030"/>
            <a:ext cx="7696200" cy="4745798"/>
          </a:xfrm>
          <a:prstGeom prst="rect">
            <a:avLst/>
          </a:prstGeom>
          <a:noFill/>
          <a:ln w="19050">
            <a:solidFill>
              <a:srgbClr val="021431"/>
            </a:solidFill>
            <a:prstDash val="lgDash"/>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dirty="0" err="1">
              <a:solidFill>
                <a:schemeClr val="bg1"/>
              </a:solidFill>
            </a:endParaRPr>
          </a:p>
        </p:txBody>
      </p:sp>
      <p:sp>
        <p:nvSpPr>
          <p:cNvPr id="11" name="Oval 10">
            <a:extLst>
              <a:ext uri="{FF2B5EF4-FFF2-40B4-BE49-F238E27FC236}">
                <a16:creationId xmlns:a16="http://schemas.microsoft.com/office/drawing/2014/main" id="{D66A351F-A397-4FB3-5AAC-013904D93A2C}"/>
              </a:ext>
            </a:extLst>
          </p:cNvPr>
          <p:cNvSpPr/>
          <p:nvPr/>
        </p:nvSpPr>
        <p:spPr>
          <a:xfrm>
            <a:off x="5410200" y="2150721"/>
            <a:ext cx="685016" cy="329622"/>
          </a:xfrm>
          <a:prstGeom prst="ellipse">
            <a:avLst/>
          </a:prstGeom>
          <a:solidFill>
            <a:srgbClr val="C2DFFF"/>
          </a:solidFill>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Serta</a:t>
            </a:r>
          </a:p>
        </p:txBody>
      </p:sp>
      <p:sp>
        <p:nvSpPr>
          <p:cNvPr id="12" name="Oval 11">
            <a:extLst>
              <a:ext uri="{FF2B5EF4-FFF2-40B4-BE49-F238E27FC236}">
                <a16:creationId xmlns:a16="http://schemas.microsoft.com/office/drawing/2014/main" id="{794B70BF-8CF9-4FF9-2675-925D5CA4310B}"/>
              </a:ext>
            </a:extLst>
          </p:cNvPr>
          <p:cNvSpPr/>
          <p:nvPr/>
        </p:nvSpPr>
        <p:spPr>
          <a:xfrm>
            <a:off x="7239000" y="3237529"/>
            <a:ext cx="957320" cy="342114"/>
          </a:xfrm>
          <a:prstGeom prst="ellipse">
            <a:avLst/>
          </a:prstGeom>
          <a:solidFill>
            <a:srgbClr val="C2DFFF"/>
          </a:solidFill>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At Home</a:t>
            </a:r>
          </a:p>
        </p:txBody>
      </p:sp>
      <p:sp>
        <p:nvSpPr>
          <p:cNvPr id="2" name="Title 1">
            <a:extLst>
              <a:ext uri="{FF2B5EF4-FFF2-40B4-BE49-F238E27FC236}">
                <a16:creationId xmlns:a16="http://schemas.microsoft.com/office/drawing/2014/main" id="{D519C272-0C19-D8BB-08E4-9C01189D0782}"/>
              </a:ext>
            </a:extLst>
          </p:cNvPr>
          <p:cNvSpPr>
            <a:spLocks noGrp="1"/>
          </p:cNvSpPr>
          <p:nvPr>
            <p:ph type="title"/>
          </p:nvPr>
        </p:nvSpPr>
        <p:spPr/>
        <p:txBody>
          <a:bodyPr/>
          <a:lstStyle/>
          <a:p>
            <a:r>
              <a:rPr lang="en-US" sz="3400" dirty="0"/>
              <a:t>Guiding Principles in LME Blockers</a:t>
            </a:r>
          </a:p>
        </p:txBody>
      </p:sp>
      <p:sp>
        <p:nvSpPr>
          <p:cNvPr id="3" name="Slide Number Placeholder 2">
            <a:extLst>
              <a:ext uri="{FF2B5EF4-FFF2-40B4-BE49-F238E27FC236}">
                <a16:creationId xmlns:a16="http://schemas.microsoft.com/office/drawing/2014/main" id="{4F351463-AD46-E7C4-EFCD-E39F38BD4D48}"/>
              </a:ext>
            </a:extLst>
          </p:cNvPr>
          <p:cNvSpPr>
            <a:spLocks noGrp="1"/>
          </p:cNvSpPr>
          <p:nvPr>
            <p:ph type="sldNum" sz="quarter" idx="12"/>
          </p:nvPr>
        </p:nvSpPr>
        <p:spPr/>
        <p:txBody>
          <a:bodyPr/>
          <a:lstStyle/>
          <a:p>
            <a:fld id="{011B0BE5-ED22-46BF-BAAB-59679A1C8AA7}" type="slidenum">
              <a:rPr lang="en-US" smtClean="0"/>
              <a:pPr/>
              <a:t>3</a:t>
            </a:fld>
            <a:endParaRPr lang="en-US"/>
          </a:p>
        </p:txBody>
      </p:sp>
      <p:grpSp>
        <p:nvGrpSpPr>
          <p:cNvPr id="15" name="Group 14">
            <a:extLst>
              <a:ext uri="{FF2B5EF4-FFF2-40B4-BE49-F238E27FC236}">
                <a16:creationId xmlns:a16="http://schemas.microsoft.com/office/drawing/2014/main" id="{642D02DF-275B-E29F-0835-5CE03BE46203}"/>
              </a:ext>
            </a:extLst>
          </p:cNvPr>
          <p:cNvGrpSpPr/>
          <p:nvPr/>
        </p:nvGrpSpPr>
        <p:grpSpPr>
          <a:xfrm>
            <a:off x="850292" y="1232992"/>
            <a:ext cx="3264508" cy="556708"/>
            <a:chOff x="75727" y="749565"/>
            <a:chExt cx="1289851" cy="975874"/>
          </a:xfrm>
        </p:grpSpPr>
        <p:sp>
          <p:nvSpPr>
            <p:cNvPr id="16" name="Rectangle: Rounded Corners 15">
              <a:extLst>
                <a:ext uri="{FF2B5EF4-FFF2-40B4-BE49-F238E27FC236}">
                  <a16:creationId xmlns:a16="http://schemas.microsoft.com/office/drawing/2014/main" id="{B369B181-70CC-96AD-3D0C-1C0E15E7F523}"/>
                </a:ext>
              </a:extLst>
            </p:cNvPr>
            <p:cNvSpPr/>
            <p:nvPr/>
          </p:nvSpPr>
          <p:spPr>
            <a:xfrm>
              <a:off x="145735" y="749565"/>
              <a:ext cx="1219843" cy="975874"/>
            </a:xfrm>
            <a:prstGeom prst="roundRect">
              <a:avLst>
                <a:gd name="adj" fmla="val 10000"/>
              </a:avLst>
            </a:prstGeom>
          </p:spPr>
          <p:style>
            <a:lnRef idx="0">
              <a:schemeClr val="lt1">
                <a:hueOff val="0"/>
                <a:satOff val="0"/>
                <a:lumOff val="0"/>
                <a:alphaOff val="0"/>
              </a:schemeClr>
            </a:lnRef>
            <a:fillRef idx="3">
              <a:schemeClr val="accent1">
                <a:hueOff val="0"/>
                <a:satOff val="0"/>
                <a:lumOff val="0"/>
                <a:alphaOff val="0"/>
              </a:schemeClr>
            </a:fillRef>
            <a:effectRef idx="3">
              <a:schemeClr val="accent1">
                <a:hueOff val="0"/>
                <a:satOff val="0"/>
                <a:lumOff val="0"/>
                <a:alphaOff val="0"/>
              </a:schemeClr>
            </a:effectRef>
            <a:fontRef idx="minor">
              <a:schemeClr val="lt1"/>
            </a:fontRef>
          </p:style>
          <p:txBody>
            <a:bodyPr/>
            <a:lstStyle/>
            <a:p>
              <a:endParaRPr lang="en-US"/>
            </a:p>
          </p:txBody>
        </p:sp>
        <p:sp>
          <p:nvSpPr>
            <p:cNvPr id="17" name="Rectangle: Rounded Corners 4">
              <a:extLst>
                <a:ext uri="{FF2B5EF4-FFF2-40B4-BE49-F238E27FC236}">
                  <a16:creationId xmlns:a16="http://schemas.microsoft.com/office/drawing/2014/main" id="{BD50E69E-68A3-BB42-B7EF-012EBA9729E6}"/>
                </a:ext>
              </a:extLst>
            </p:cNvPr>
            <p:cNvSpPr txBox="1"/>
            <p:nvPr/>
          </p:nvSpPr>
          <p:spPr>
            <a:xfrm>
              <a:off x="75727" y="763068"/>
              <a:ext cx="1162679" cy="91871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0955" tIns="20955" rIns="20955" bIns="20955" numCol="1" spcCol="1270" anchor="ctr" anchorCtr="0">
              <a:noAutofit/>
            </a:bodyPr>
            <a:lstStyle/>
            <a:p>
              <a:pPr lvl="1"/>
              <a:r>
                <a:rPr lang="en-US" sz="1100" b="1" dirty="0"/>
                <a:t>Using voting / amendment provisions to overcome substantive provisions</a:t>
              </a:r>
            </a:p>
          </p:txBody>
        </p:sp>
      </p:grpSp>
      <p:sp>
        <p:nvSpPr>
          <p:cNvPr id="21" name="Oval 20">
            <a:extLst>
              <a:ext uri="{FF2B5EF4-FFF2-40B4-BE49-F238E27FC236}">
                <a16:creationId xmlns:a16="http://schemas.microsoft.com/office/drawing/2014/main" id="{3D6FF5A2-8798-FE17-D4DC-23B0F13E8668}"/>
              </a:ext>
            </a:extLst>
          </p:cNvPr>
          <p:cNvSpPr/>
          <p:nvPr/>
        </p:nvSpPr>
        <p:spPr>
          <a:xfrm>
            <a:off x="1799841" y="3029343"/>
            <a:ext cx="1043547" cy="416372"/>
          </a:xfrm>
          <a:prstGeom prst="ellipse">
            <a:avLst/>
          </a:prstGeom>
          <a:solidFill>
            <a:srgbClr val="C2DFFF"/>
          </a:solidFill>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Pluralsight</a:t>
            </a:r>
          </a:p>
        </p:txBody>
      </p:sp>
      <p:sp>
        <p:nvSpPr>
          <p:cNvPr id="18" name="Oval 17">
            <a:extLst>
              <a:ext uri="{FF2B5EF4-FFF2-40B4-BE49-F238E27FC236}">
                <a16:creationId xmlns:a16="http://schemas.microsoft.com/office/drawing/2014/main" id="{224CCCDE-9ED6-BAA9-F80A-B30D9AE4DFC2}"/>
              </a:ext>
            </a:extLst>
          </p:cNvPr>
          <p:cNvSpPr/>
          <p:nvPr/>
        </p:nvSpPr>
        <p:spPr>
          <a:xfrm>
            <a:off x="713414" y="990600"/>
            <a:ext cx="762642" cy="352710"/>
          </a:xfrm>
          <a:prstGeom prst="ellipse">
            <a:avLst/>
          </a:prstGeom>
          <a:solidFill>
            <a:srgbClr val="C2DFFF"/>
          </a:solidFill>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solidFill>
              </a:rPr>
              <a:t>Incora</a:t>
            </a:r>
          </a:p>
        </p:txBody>
      </p:sp>
    </p:spTree>
    <p:extLst>
      <p:ext uri="{BB962C8B-B14F-4D97-AF65-F5344CB8AC3E}">
        <p14:creationId xmlns:p14="http://schemas.microsoft.com/office/powerpoint/2010/main" val="31226147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30E9A-E0ED-81AA-6303-117BE5FDE635}"/>
              </a:ext>
            </a:extLst>
          </p:cNvPr>
          <p:cNvSpPr>
            <a:spLocks noGrp="1"/>
          </p:cNvSpPr>
          <p:nvPr>
            <p:ph type="title"/>
          </p:nvPr>
        </p:nvSpPr>
        <p:spPr/>
        <p:txBody>
          <a:bodyPr/>
          <a:lstStyle/>
          <a:p>
            <a:r>
              <a:rPr lang="en-GB" sz="4800" dirty="0"/>
              <a:t>Preventing loss of collateral and guarantees</a:t>
            </a:r>
          </a:p>
        </p:txBody>
      </p:sp>
    </p:spTree>
    <p:extLst>
      <p:ext uri="{BB962C8B-B14F-4D97-AF65-F5344CB8AC3E}">
        <p14:creationId xmlns:p14="http://schemas.microsoft.com/office/powerpoint/2010/main" val="227057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80012-CEB1-4B99-92EE-47B9B4F2EE9D}"/>
              </a:ext>
            </a:extLst>
          </p:cNvPr>
          <p:cNvSpPr>
            <a:spLocks noGrp="1"/>
          </p:cNvSpPr>
          <p:nvPr>
            <p:ph type="title"/>
          </p:nvPr>
        </p:nvSpPr>
        <p:spPr/>
        <p:txBody>
          <a:bodyPr/>
          <a:lstStyle/>
          <a:p>
            <a:r>
              <a:rPr lang="en-US" sz="3400" dirty="0"/>
              <a:t>Drop-Down Transactions: Overview</a:t>
            </a:r>
          </a:p>
        </p:txBody>
      </p:sp>
      <p:sp>
        <p:nvSpPr>
          <p:cNvPr id="4" name="Slide Number Placeholder 3">
            <a:extLst>
              <a:ext uri="{FF2B5EF4-FFF2-40B4-BE49-F238E27FC236}">
                <a16:creationId xmlns:a16="http://schemas.microsoft.com/office/drawing/2014/main" id="{13E6AC20-B852-4DEF-8C54-37528AF1A565}"/>
              </a:ext>
            </a:extLst>
          </p:cNvPr>
          <p:cNvSpPr>
            <a:spLocks noGrp="1"/>
          </p:cNvSpPr>
          <p:nvPr>
            <p:ph type="sldNum" sz="quarter" idx="12"/>
          </p:nvPr>
        </p:nvSpPr>
        <p:spPr/>
        <p:txBody>
          <a:bodyPr/>
          <a:lstStyle/>
          <a:p>
            <a:fld id="{011B0BE5-ED22-46BF-BAAB-59679A1C8AA7}" type="slidenum">
              <a:rPr lang="en-US" sz="1050" smtClean="0"/>
              <a:pPr/>
              <a:t>5</a:t>
            </a:fld>
            <a:endParaRPr lang="en-US" sz="1050"/>
          </a:p>
        </p:txBody>
      </p:sp>
      <p:grpSp>
        <p:nvGrpSpPr>
          <p:cNvPr id="5" name="Group 4">
            <a:extLst>
              <a:ext uri="{FF2B5EF4-FFF2-40B4-BE49-F238E27FC236}">
                <a16:creationId xmlns:a16="http://schemas.microsoft.com/office/drawing/2014/main" id="{CB2C303A-24BB-ADC6-01B4-26DE721C1C2B}"/>
              </a:ext>
            </a:extLst>
          </p:cNvPr>
          <p:cNvGrpSpPr/>
          <p:nvPr/>
        </p:nvGrpSpPr>
        <p:grpSpPr>
          <a:xfrm>
            <a:off x="432399" y="1066800"/>
            <a:ext cx="8219805" cy="5334000"/>
            <a:chOff x="432399" y="1598097"/>
            <a:chExt cx="8219805" cy="4696023"/>
          </a:xfrm>
        </p:grpSpPr>
        <p:sp>
          <p:nvSpPr>
            <p:cNvPr id="7" name="Rectangle 6">
              <a:extLst>
                <a:ext uri="{FF2B5EF4-FFF2-40B4-BE49-F238E27FC236}">
                  <a16:creationId xmlns:a16="http://schemas.microsoft.com/office/drawing/2014/main" id="{DA0B55C6-C37C-4CFD-A79D-838608140CC9}"/>
                </a:ext>
              </a:extLst>
            </p:cNvPr>
            <p:cNvSpPr/>
            <p:nvPr/>
          </p:nvSpPr>
          <p:spPr>
            <a:xfrm>
              <a:off x="491797" y="1598097"/>
              <a:ext cx="8160407" cy="687903"/>
            </a:xfrm>
            <a:prstGeom prst="rect">
              <a:avLst/>
            </a:prstGeom>
            <a:ln w="19050">
              <a:solidFill>
                <a:srgbClr val="E6C846"/>
              </a:solidFill>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293" rtl="0" eaLnBrk="1" fontAlgn="auto" latinLnBrk="0" hangingPunct="1">
                <a:lnSpc>
                  <a:spcPct val="100000"/>
                </a:lnSpc>
                <a:spcBef>
                  <a:spcPts val="1900"/>
                </a:spcBef>
                <a:spcAft>
                  <a:spcPts val="0"/>
                </a:spcAft>
                <a:buClrTx/>
                <a:buSzPct val="100000"/>
                <a:buFont typeface="Wingdings" pitchFamily="2" charset="2"/>
                <a:buNone/>
                <a:tabLst/>
                <a:defRPr/>
              </a:pPr>
              <a:r>
                <a:rPr kumimoji="0" lang="en-US" sz="1200" b="1" i="0" u="none" strike="noStrike" kern="1200" cap="none" spc="0" normalizeH="0" baseline="0" noProof="0" dirty="0">
                  <a:ln>
                    <a:noFill/>
                  </a:ln>
                  <a:solidFill>
                    <a:srgbClr val="092C54"/>
                  </a:solidFill>
                  <a:effectLst/>
                  <a:uLnTx/>
                  <a:uFillTx/>
                  <a:latin typeface="+mj-lt"/>
                  <a:ea typeface="+mn-ea"/>
                  <a:cs typeface="+mn-cs"/>
                </a:rPr>
                <a:t>Lenders provide structurally senior financing secured by assets outside of the existing collateral package, typically (although not always) through an unrestricted subsidiary - this is most often done with IP and other assets that can be efficiently moved out of, and then leased or licensed back to, the restricted group</a:t>
              </a:r>
            </a:p>
          </p:txBody>
        </p:sp>
        <p:sp>
          <p:nvSpPr>
            <p:cNvPr id="10" name="Rectangle: Rounded Corners 9">
              <a:extLst>
                <a:ext uri="{FF2B5EF4-FFF2-40B4-BE49-F238E27FC236}">
                  <a16:creationId xmlns:a16="http://schemas.microsoft.com/office/drawing/2014/main" id="{81C577C6-09CD-4B30-8710-892A73C71FD8}"/>
                </a:ext>
              </a:extLst>
            </p:cNvPr>
            <p:cNvSpPr/>
            <p:nvPr/>
          </p:nvSpPr>
          <p:spPr>
            <a:xfrm>
              <a:off x="790981" y="2361456"/>
              <a:ext cx="7850864" cy="381744"/>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lvl="0"/>
              <a:r>
                <a:rPr lang="en-US" sz="1050" b="0" dirty="0"/>
                <a:t>Borrower forms a new unrestricted subsidiary or designates an existing restricted subsidiary as unrestricted </a:t>
              </a:r>
              <a:endParaRPr lang="en-US" sz="1050" dirty="0"/>
            </a:p>
          </p:txBody>
        </p:sp>
        <p:sp>
          <p:nvSpPr>
            <p:cNvPr id="13" name="Rectangle: Rounded Corners 12">
              <a:extLst>
                <a:ext uri="{FF2B5EF4-FFF2-40B4-BE49-F238E27FC236}">
                  <a16:creationId xmlns:a16="http://schemas.microsoft.com/office/drawing/2014/main" id="{6FD30B99-0190-44C5-94F3-A967F12FEA0A}"/>
                </a:ext>
              </a:extLst>
            </p:cNvPr>
            <p:cNvSpPr/>
            <p:nvPr/>
          </p:nvSpPr>
          <p:spPr>
            <a:xfrm>
              <a:off x="790288" y="3879430"/>
              <a:ext cx="7854250" cy="550594"/>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lvl="0"/>
              <a:r>
                <a:rPr lang="en-US" sz="1050" b="0" dirty="0"/>
                <a:t>Because the assets are now held by an unrestricted subsidiary, the existing secured lenders’ liens on the transferred assets are released and the contributed assets are available to secure new debt at the unrestricted subsidiary </a:t>
              </a:r>
              <a:endParaRPr lang="en-US" sz="1050" dirty="0"/>
            </a:p>
          </p:txBody>
        </p:sp>
        <p:sp>
          <p:nvSpPr>
            <p:cNvPr id="16" name="Rectangle: Rounded Corners 15">
              <a:extLst>
                <a:ext uri="{FF2B5EF4-FFF2-40B4-BE49-F238E27FC236}">
                  <a16:creationId xmlns:a16="http://schemas.microsoft.com/office/drawing/2014/main" id="{2388CB15-EE22-4EB7-8D37-2FF2C9548024}"/>
                </a:ext>
              </a:extLst>
            </p:cNvPr>
            <p:cNvSpPr/>
            <p:nvPr/>
          </p:nvSpPr>
          <p:spPr>
            <a:xfrm>
              <a:off x="797308" y="5115139"/>
              <a:ext cx="7854895" cy="611744"/>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kern="1200" dirty="0"/>
                <a:t>Unrestricted subsidiary typically leases or licenses the </a:t>
              </a:r>
              <a:r>
                <a:rPr lang="en-US" sz="1050" dirty="0"/>
                <a:t>assets </a:t>
              </a:r>
              <a:r>
                <a:rPr lang="en-US" sz="1050" kern="1200" dirty="0"/>
                <a:t>back to the borrower so there is no effect on the borrower’s operations (except that it must now pay a lease / licensing fee for the use of the transferred assets)</a:t>
              </a:r>
            </a:p>
            <a:p>
              <a:pPr marL="685800" lvl="1" indent="-285750" defTabSz="457200">
                <a:lnSpc>
                  <a:spcPct val="90000"/>
                </a:lnSpc>
                <a:spcBef>
                  <a:spcPct val="0"/>
                </a:spcBef>
                <a:spcAft>
                  <a:spcPct val="15000"/>
                </a:spcAft>
                <a:buFont typeface="Arial" panose="020B0604020202020204" pitchFamily="34" charset="0"/>
                <a:buChar char="•"/>
              </a:pPr>
              <a:r>
                <a:rPr lang="en-US" sz="1050" dirty="0">
                  <a:latin typeface="Bembo (Body)"/>
                </a:rPr>
                <a:t>This amounts to EBITDA extraction from the “restricted group” that is repositioned at the unrestricted subsidiary</a:t>
              </a:r>
            </a:p>
          </p:txBody>
        </p:sp>
        <p:sp>
          <p:nvSpPr>
            <p:cNvPr id="19" name="Rectangle: Rounded Corners 18">
              <a:extLst>
                <a:ext uri="{FF2B5EF4-FFF2-40B4-BE49-F238E27FC236}">
                  <a16:creationId xmlns:a16="http://schemas.microsoft.com/office/drawing/2014/main" id="{016AD728-29AA-4BE5-B7B5-BDEED2669C9F}"/>
                </a:ext>
              </a:extLst>
            </p:cNvPr>
            <p:cNvSpPr/>
            <p:nvPr/>
          </p:nvSpPr>
          <p:spPr>
            <a:xfrm>
              <a:off x="797309" y="2810460"/>
              <a:ext cx="7834673" cy="410128"/>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lvl="0"/>
              <a:r>
                <a:rPr lang="en-US" sz="1050" b="0" dirty="0"/>
                <a:t>The unrestricted subsidiary is excluded from the reach of the covenants in the credit agreement and is not a guarantor</a:t>
              </a:r>
              <a:endParaRPr lang="en-US" sz="1050" dirty="0"/>
            </a:p>
          </p:txBody>
        </p:sp>
        <p:sp>
          <p:nvSpPr>
            <p:cNvPr id="22" name="Rectangle: Rounded Corners 21">
              <a:extLst>
                <a:ext uri="{FF2B5EF4-FFF2-40B4-BE49-F238E27FC236}">
                  <a16:creationId xmlns:a16="http://schemas.microsoft.com/office/drawing/2014/main" id="{C45E502F-E50F-46E4-A06F-70C57D4C23A9}"/>
                </a:ext>
              </a:extLst>
            </p:cNvPr>
            <p:cNvSpPr/>
            <p:nvPr/>
          </p:nvSpPr>
          <p:spPr>
            <a:xfrm>
              <a:off x="797310" y="3287848"/>
              <a:ext cx="7854250" cy="524322"/>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lvl="0"/>
              <a:r>
                <a:rPr lang="en-US" sz="1050" b="0" dirty="0"/>
                <a:t>Borrower utilizes available investment covenant capacity to make one or more intercompany transfers that result in assets being transferred</a:t>
              </a:r>
              <a:r>
                <a:rPr lang="en-US" sz="1050" dirty="0"/>
                <a:t> to </a:t>
              </a:r>
              <a:r>
                <a:rPr lang="en-US" sz="1050" b="0" dirty="0"/>
                <a:t>the unrestricted subsidiary</a:t>
              </a:r>
              <a:endParaRPr lang="en-US" sz="1050" dirty="0"/>
            </a:p>
          </p:txBody>
        </p:sp>
        <p:sp>
          <p:nvSpPr>
            <p:cNvPr id="25" name="Rectangle: Rounded Corners 24">
              <a:extLst>
                <a:ext uri="{FF2B5EF4-FFF2-40B4-BE49-F238E27FC236}">
                  <a16:creationId xmlns:a16="http://schemas.microsoft.com/office/drawing/2014/main" id="{532CEE6A-5960-47CB-AF1E-07EA58651D06}"/>
                </a:ext>
              </a:extLst>
            </p:cNvPr>
            <p:cNvSpPr/>
            <p:nvPr/>
          </p:nvSpPr>
          <p:spPr>
            <a:xfrm>
              <a:off x="797308" y="4497285"/>
              <a:ext cx="7854251" cy="550594"/>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kern="1200" dirty="0"/>
                <a:t>Borrower incurs new debt at the unrestricted subsidiary and pledges transferred assets to support the new debt</a:t>
              </a:r>
            </a:p>
            <a:p>
              <a:pPr marL="685800" lvl="1" indent="-285750" defTabSz="457200">
                <a:lnSpc>
                  <a:spcPct val="90000"/>
                </a:lnSpc>
                <a:spcBef>
                  <a:spcPct val="0"/>
                </a:spcBef>
                <a:spcAft>
                  <a:spcPct val="15000"/>
                </a:spcAft>
                <a:buFont typeface="Arial" panose="020B0604020202020204" pitchFamily="34" charset="0"/>
                <a:buChar char="•"/>
              </a:pPr>
              <a:r>
                <a:rPr lang="en-US" sz="1050" dirty="0">
                  <a:latin typeface="Bembo (Body)"/>
                </a:rPr>
                <a:t>The new secured debt may be (but does not need to be) offered to all or a subset of the borrower’s existing lenders</a:t>
              </a:r>
            </a:p>
          </p:txBody>
        </p:sp>
        <p:sp>
          <p:nvSpPr>
            <p:cNvPr id="17" name="Arrow: Up 16">
              <a:extLst>
                <a:ext uri="{FF2B5EF4-FFF2-40B4-BE49-F238E27FC236}">
                  <a16:creationId xmlns:a16="http://schemas.microsoft.com/office/drawing/2014/main" id="{CA1149BF-4C23-4F60-B2FF-62F43F39AACF}"/>
                </a:ext>
              </a:extLst>
            </p:cNvPr>
            <p:cNvSpPr/>
            <p:nvPr/>
          </p:nvSpPr>
          <p:spPr>
            <a:xfrm flipV="1">
              <a:off x="432399" y="2362200"/>
              <a:ext cx="263196" cy="3931920"/>
            </a:xfrm>
            <a:prstGeom prst="upArrow">
              <a:avLst/>
            </a:prstGeom>
            <a:ln w="19050">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err="1">
                <a:solidFill>
                  <a:schemeClr val="bg1"/>
                </a:solidFill>
              </a:endParaRPr>
            </a:p>
          </p:txBody>
        </p:sp>
        <p:sp>
          <p:nvSpPr>
            <p:cNvPr id="3" name="Rectangle: Rounded Corners 2">
              <a:extLst>
                <a:ext uri="{FF2B5EF4-FFF2-40B4-BE49-F238E27FC236}">
                  <a16:creationId xmlns:a16="http://schemas.microsoft.com/office/drawing/2014/main" id="{97D3B41B-670A-E01A-71FA-4C5B522E4166}"/>
                </a:ext>
              </a:extLst>
            </p:cNvPr>
            <p:cNvSpPr/>
            <p:nvPr/>
          </p:nvSpPr>
          <p:spPr>
            <a:xfrm>
              <a:off x="797308" y="5794144"/>
              <a:ext cx="7854896" cy="489441"/>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5345" tIns="45842" rIns="45842" bIns="45843" numCol="1" spcCol="1270" anchor="ctr" anchorCtr="0">
              <a:noAutofit/>
            </a:bodyPr>
            <a:lstStyle/>
            <a:p>
              <a:pPr marL="0" lvl="1" algn="l" defTabSz="533400">
                <a:lnSpc>
                  <a:spcPct val="90000"/>
                </a:lnSpc>
                <a:spcBef>
                  <a:spcPct val="0"/>
                </a:spcBef>
                <a:spcAft>
                  <a:spcPct val="15000"/>
                </a:spcAft>
              </a:pPr>
              <a:r>
                <a:rPr lang="en-US" sz="1050" kern="1200" dirty="0"/>
                <a:t>Proceeds of the unrestricted debt may be dividended up to the borrower (and in doing so may restore investment and restricted payment capacity)</a:t>
              </a:r>
            </a:p>
          </p:txBody>
        </p:sp>
      </p:grpSp>
    </p:spTree>
    <p:extLst>
      <p:ext uri="{BB962C8B-B14F-4D97-AF65-F5344CB8AC3E}">
        <p14:creationId xmlns:p14="http://schemas.microsoft.com/office/powerpoint/2010/main" val="3049385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C3BD-D533-9E06-5770-A75A6B110A39}"/>
              </a:ext>
            </a:extLst>
          </p:cNvPr>
          <p:cNvSpPr>
            <a:spLocks noGrp="1"/>
          </p:cNvSpPr>
          <p:nvPr>
            <p:ph type="title"/>
          </p:nvPr>
        </p:nvSpPr>
        <p:spPr/>
        <p:txBody>
          <a:bodyPr/>
          <a:lstStyle/>
          <a:p>
            <a:r>
              <a:rPr lang="en-US" sz="3400" dirty="0"/>
              <a:t>J. Crew Blocker: Overview</a:t>
            </a:r>
          </a:p>
        </p:txBody>
      </p:sp>
      <p:sp>
        <p:nvSpPr>
          <p:cNvPr id="4" name="Slide Number Placeholder 3">
            <a:extLst>
              <a:ext uri="{FF2B5EF4-FFF2-40B4-BE49-F238E27FC236}">
                <a16:creationId xmlns:a16="http://schemas.microsoft.com/office/drawing/2014/main" id="{BBC54DA3-A1FC-0074-2621-1124B6E6B7AF}"/>
              </a:ext>
            </a:extLst>
          </p:cNvPr>
          <p:cNvSpPr>
            <a:spLocks noGrp="1"/>
          </p:cNvSpPr>
          <p:nvPr>
            <p:ph type="sldNum" sz="quarter" idx="12"/>
          </p:nvPr>
        </p:nvSpPr>
        <p:spPr/>
        <p:txBody>
          <a:bodyPr/>
          <a:lstStyle/>
          <a:p>
            <a:fld id="{011B0BE5-ED22-46BF-BAAB-59679A1C8AA7}" type="slidenum">
              <a:rPr lang="en-US" smtClean="0"/>
              <a:pPr/>
              <a:t>6</a:t>
            </a:fld>
            <a:endParaRPr lang="en-US"/>
          </a:p>
        </p:txBody>
      </p:sp>
      <p:graphicFrame>
        <p:nvGraphicFramePr>
          <p:cNvPr id="5" name="Diagram 4">
            <a:extLst>
              <a:ext uri="{FF2B5EF4-FFF2-40B4-BE49-F238E27FC236}">
                <a16:creationId xmlns:a16="http://schemas.microsoft.com/office/drawing/2014/main" id="{0F1917FC-3D79-A3F3-3AC0-FEA34A3F16C9}"/>
              </a:ext>
            </a:extLst>
          </p:cNvPr>
          <p:cNvGraphicFramePr/>
          <p:nvPr>
            <p:extLst>
              <p:ext uri="{D42A27DB-BD31-4B8C-83A1-F6EECF244321}">
                <p14:modId xmlns:p14="http://schemas.microsoft.com/office/powerpoint/2010/main" val="3848876904"/>
              </p:ext>
            </p:extLst>
          </p:nvPr>
        </p:nvGraphicFramePr>
        <p:xfrm>
          <a:off x="397763" y="990600"/>
          <a:ext cx="8348472"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0876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B0F3A-F49A-8C79-3045-C532F635D9B6}"/>
              </a:ext>
            </a:extLst>
          </p:cNvPr>
          <p:cNvSpPr>
            <a:spLocks noGrp="1"/>
          </p:cNvSpPr>
          <p:nvPr>
            <p:ph type="title"/>
          </p:nvPr>
        </p:nvSpPr>
        <p:spPr/>
        <p:txBody>
          <a:bodyPr/>
          <a:lstStyle/>
          <a:p>
            <a:r>
              <a:rPr lang="en-US" sz="3400" dirty="0"/>
              <a:t>J. Crew Blocker:  Variations and Negotiation Points</a:t>
            </a:r>
          </a:p>
        </p:txBody>
      </p:sp>
      <p:sp>
        <p:nvSpPr>
          <p:cNvPr id="4" name="Slide Number Placeholder 3">
            <a:extLst>
              <a:ext uri="{FF2B5EF4-FFF2-40B4-BE49-F238E27FC236}">
                <a16:creationId xmlns:a16="http://schemas.microsoft.com/office/drawing/2014/main" id="{8EEB2A6A-3729-77F0-476F-285A5282E7A1}"/>
              </a:ext>
            </a:extLst>
          </p:cNvPr>
          <p:cNvSpPr>
            <a:spLocks noGrp="1"/>
          </p:cNvSpPr>
          <p:nvPr>
            <p:ph type="sldNum" sz="quarter" idx="12"/>
          </p:nvPr>
        </p:nvSpPr>
        <p:spPr/>
        <p:txBody>
          <a:bodyPr/>
          <a:lstStyle/>
          <a:p>
            <a:fld id="{011B0BE5-ED22-46BF-BAAB-59679A1C8AA7}" type="slidenum">
              <a:rPr lang="en-US" smtClean="0"/>
              <a:pPr/>
              <a:t>7</a:t>
            </a:fld>
            <a:endParaRPr lang="en-US"/>
          </a:p>
        </p:txBody>
      </p:sp>
      <p:sp>
        <p:nvSpPr>
          <p:cNvPr id="5" name="Arrow: Left-Right 4">
            <a:extLst>
              <a:ext uri="{FF2B5EF4-FFF2-40B4-BE49-F238E27FC236}">
                <a16:creationId xmlns:a16="http://schemas.microsoft.com/office/drawing/2014/main" id="{F9BD7B4E-9117-86A7-23E2-D8FAC1FDE3D9}"/>
              </a:ext>
            </a:extLst>
          </p:cNvPr>
          <p:cNvSpPr/>
          <p:nvPr/>
        </p:nvSpPr>
        <p:spPr>
          <a:xfrm>
            <a:off x="397765" y="2476500"/>
            <a:ext cx="8345120" cy="838200"/>
          </a:xfrm>
          <a:prstGeom prst="leftRightArrow">
            <a:avLst/>
          </a:prstGeom>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rPr>
              <a:t>What kind of assets are blocked?</a:t>
            </a:r>
          </a:p>
        </p:txBody>
      </p:sp>
      <p:sp>
        <p:nvSpPr>
          <p:cNvPr id="6" name="Arrow: Left-Right 5">
            <a:extLst>
              <a:ext uri="{FF2B5EF4-FFF2-40B4-BE49-F238E27FC236}">
                <a16:creationId xmlns:a16="http://schemas.microsoft.com/office/drawing/2014/main" id="{310B47D8-E147-EB79-CDB4-EADFF1C530F7}"/>
              </a:ext>
            </a:extLst>
          </p:cNvPr>
          <p:cNvSpPr/>
          <p:nvPr/>
        </p:nvSpPr>
        <p:spPr>
          <a:xfrm>
            <a:off x="397763" y="3619500"/>
            <a:ext cx="8345120" cy="838200"/>
          </a:xfrm>
          <a:prstGeom prst="leftRightArrow">
            <a:avLst/>
          </a:prstGeom>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rPr>
              <a:t>How is the materiality threshold defined?</a:t>
            </a:r>
          </a:p>
        </p:txBody>
      </p:sp>
      <p:sp>
        <p:nvSpPr>
          <p:cNvPr id="7" name="Arrow: Left-Right 6">
            <a:extLst>
              <a:ext uri="{FF2B5EF4-FFF2-40B4-BE49-F238E27FC236}">
                <a16:creationId xmlns:a16="http://schemas.microsoft.com/office/drawing/2014/main" id="{5901B46D-7618-4EA7-5834-DE888B0D3EA5}"/>
              </a:ext>
            </a:extLst>
          </p:cNvPr>
          <p:cNvSpPr/>
          <p:nvPr/>
        </p:nvSpPr>
        <p:spPr>
          <a:xfrm>
            <a:off x="397763" y="4838700"/>
            <a:ext cx="8354751" cy="838200"/>
          </a:xfrm>
          <a:prstGeom prst="leftRightArrow">
            <a:avLst/>
          </a:prstGeom>
          <a:ln w="19050">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bg1"/>
                </a:solidFill>
              </a:rPr>
              <a:t>What kinds of transfers are permitted?</a:t>
            </a:r>
          </a:p>
        </p:txBody>
      </p:sp>
      <p:sp>
        <p:nvSpPr>
          <p:cNvPr id="10" name="Rectangle: Rounded Corners 9">
            <a:extLst>
              <a:ext uri="{FF2B5EF4-FFF2-40B4-BE49-F238E27FC236}">
                <a16:creationId xmlns:a16="http://schemas.microsoft.com/office/drawing/2014/main" id="{1C62BBE9-F521-1259-18F6-9255B78444A9}"/>
              </a:ext>
            </a:extLst>
          </p:cNvPr>
          <p:cNvSpPr/>
          <p:nvPr/>
        </p:nvSpPr>
        <p:spPr>
          <a:xfrm>
            <a:off x="3702617" y="2200136"/>
            <a:ext cx="1752601" cy="552728"/>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All material IP + specified “crown jewel” assets</a:t>
            </a:r>
          </a:p>
        </p:txBody>
      </p:sp>
      <p:sp>
        <p:nvSpPr>
          <p:cNvPr id="11" name="Rectangle: Rounded Corners 10">
            <a:extLst>
              <a:ext uri="{FF2B5EF4-FFF2-40B4-BE49-F238E27FC236}">
                <a16:creationId xmlns:a16="http://schemas.microsoft.com/office/drawing/2014/main" id="{FD8E0B8B-BBB2-21E2-7C3B-D606170BEDAA}"/>
              </a:ext>
            </a:extLst>
          </p:cNvPr>
          <p:cNvSpPr/>
          <p:nvPr/>
        </p:nvSpPr>
        <p:spPr>
          <a:xfrm>
            <a:off x="914400" y="2181984"/>
            <a:ext cx="1752600" cy="556708"/>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All material IP</a:t>
            </a:r>
          </a:p>
        </p:txBody>
      </p:sp>
      <p:sp>
        <p:nvSpPr>
          <p:cNvPr id="12" name="Rectangle: Rounded Corners 11">
            <a:extLst>
              <a:ext uri="{FF2B5EF4-FFF2-40B4-BE49-F238E27FC236}">
                <a16:creationId xmlns:a16="http://schemas.microsoft.com/office/drawing/2014/main" id="{DAF36F8C-B931-2FD7-CD31-77817B341841}"/>
              </a:ext>
            </a:extLst>
          </p:cNvPr>
          <p:cNvSpPr/>
          <p:nvPr/>
        </p:nvSpPr>
        <p:spPr>
          <a:xfrm>
            <a:off x="6476999" y="3349297"/>
            <a:ext cx="1752601" cy="549218"/>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Material to the business or operations </a:t>
            </a:r>
          </a:p>
        </p:txBody>
      </p:sp>
      <p:sp>
        <p:nvSpPr>
          <p:cNvPr id="13" name="Rectangle: Rounded Corners 12">
            <a:extLst>
              <a:ext uri="{FF2B5EF4-FFF2-40B4-BE49-F238E27FC236}">
                <a16:creationId xmlns:a16="http://schemas.microsoft.com/office/drawing/2014/main" id="{005BD9A6-AA65-8194-8324-9B6B3A2ADD8F}"/>
              </a:ext>
            </a:extLst>
          </p:cNvPr>
          <p:cNvSpPr/>
          <p:nvPr/>
        </p:nvSpPr>
        <p:spPr>
          <a:xfrm>
            <a:off x="3702617" y="4554565"/>
            <a:ext cx="4526982" cy="568269"/>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Bona fide business purpose / not for the purpose of evading the negative covenants</a:t>
            </a:r>
          </a:p>
        </p:txBody>
      </p:sp>
      <p:sp>
        <p:nvSpPr>
          <p:cNvPr id="16" name="Rectangle: Rounded Corners 15">
            <a:extLst>
              <a:ext uri="{FF2B5EF4-FFF2-40B4-BE49-F238E27FC236}">
                <a16:creationId xmlns:a16="http://schemas.microsoft.com/office/drawing/2014/main" id="{3560D010-76CE-B256-1C0C-2C1ABCE7D982}"/>
              </a:ext>
            </a:extLst>
          </p:cNvPr>
          <p:cNvSpPr/>
          <p:nvPr/>
        </p:nvSpPr>
        <p:spPr>
          <a:xfrm>
            <a:off x="914400" y="3344890"/>
            <a:ext cx="1752600" cy="549219"/>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Removal of assets would result in an MAE</a:t>
            </a:r>
          </a:p>
        </p:txBody>
      </p:sp>
      <p:sp>
        <p:nvSpPr>
          <p:cNvPr id="17" name="Rectangle: Rounded Corners 16">
            <a:extLst>
              <a:ext uri="{FF2B5EF4-FFF2-40B4-BE49-F238E27FC236}">
                <a16:creationId xmlns:a16="http://schemas.microsoft.com/office/drawing/2014/main" id="{BC7704F5-7217-6D95-3B2E-4345D1EDD07F}"/>
              </a:ext>
            </a:extLst>
          </p:cNvPr>
          <p:cNvSpPr/>
          <p:nvPr/>
        </p:nvSpPr>
        <p:spPr>
          <a:xfrm>
            <a:off x="914400" y="4552949"/>
            <a:ext cx="1752600" cy="572437"/>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Any purpose</a:t>
            </a:r>
          </a:p>
        </p:txBody>
      </p:sp>
      <p:sp>
        <p:nvSpPr>
          <p:cNvPr id="23" name="Rectangle: Rounded Corners 22">
            <a:extLst>
              <a:ext uri="{FF2B5EF4-FFF2-40B4-BE49-F238E27FC236}">
                <a16:creationId xmlns:a16="http://schemas.microsoft.com/office/drawing/2014/main" id="{98CDA5B7-60BD-FED1-63C2-B54DED77CD5A}"/>
              </a:ext>
            </a:extLst>
          </p:cNvPr>
          <p:cNvSpPr/>
          <p:nvPr/>
        </p:nvSpPr>
        <p:spPr>
          <a:xfrm>
            <a:off x="6477000" y="2184238"/>
            <a:ext cx="1752600" cy="556708"/>
          </a:xfrm>
          <a:prstGeom prst="roundRect">
            <a:avLst/>
          </a:prstGeom>
          <a:solidFill>
            <a:srgbClr val="B8D1E3"/>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solidFill>
                  <a:schemeClr val="tx1"/>
                </a:solidFill>
              </a:rPr>
              <a:t>All material assets</a:t>
            </a:r>
          </a:p>
        </p:txBody>
      </p:sp>
      <p:sp>
        <p:nvSpPr>
          <p:cNvPr id="25" name="Rectangle: Rounded Corners 24">
            <a:extLst>
              <a:ext uri="{FF2B5EF4-FFF2-40B4-BE49-F238E27FC236}">
                <a16:creationId xmlns:a16="http://schemas.microsoft.com/office/drawing/2014/main" id="{157E00DE-9B08-B861-B035-9D5AD1FA26D0}"/>
              </a:ext>
            </a:extLst>
          </p:cNvPr>
          <p:cNvSpPr/>
          <p:nvPr/>
        </p:nvSpPr>
        <p:spPr>
          <a:xfrm>
            <a:off x="623437" y="1709896"/>
            <a:ext cx="826294" cy="342750"/>
          </a:xfrm>
          <a:prstGeom prst="roundRect">
            <a:avLst/>
          </a:prstGeom>
          <a:solidFill>
            <a:srgbClr val="6A911A">
              <a:alpha val="25000"/>
            </a:srgbClr>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Weaker</a:t>
            </a:r>
          </a:p>
        </p:txBody>
      </p:sp>
      <p:sp>
        <p:nvSpPr>
          <p:cNvPr id="26" name="Rectangle: Rounded Corners 25">
            <a:extLst>
              <a:ext uri="{FF2B5EF4-FFF2-40B4-BE49-F238E27FC236}">
                <a16:creationId xmlns:a16="http://schemas.microsoft.com/office/drawing/2014/main" id="{71A42CE3-0EC3-2E80-7937-33A1D6CE7EF1}"/>
              </a:ext>
            </a:extLst>
          </p:cNvPr>
          <p:cNvSpPr/>
          <p:nvPr/>
        </p:nvSpPr>
        <p:spPr>
          <a:xfrm>
            <a:off x="7702304" y="1713675"/>
            <a:ext cx="826294" cy="342750"/>
          </a:xfrm>
          <a:prstGeom prst="roundRect">
            <a:avLst/>
          </a:prstGeom>
          <a:solidFill>
            <a:srgbClr val="6A911A"/>
          </a:solidFill>
          <a:ln w="19050">
            <a:noFill/>
            <a:miter lim="800000"/>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Stronger</a:t>
            </a:r>
          </a:p>
        </p:txBody>
      </p:sp>
    </p:spTree>
    <p:extLst>
      <p:ext uri="{BB962C8B-B14F-4D97-AF65-F5344CB8AC3E}">
        <p14:creationId xmlns:p14="http://schemas.microsoft.com/office/powerpoint/2010/main" val="3520957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C3BD-D533-9E06-5770-A75A6B110A39}"/>
              </a:ext>
            </a:extLst>
          </p:cNvPr>
          <p:cNvSpPr>
            <a:spLocks noGrp="1"/>
          </p:cNvSpPr>
          <p:nvPr>
            <p:ph type="title"/>
          </p:nvPr>
        </p:nvSpPr>
        <p:spPr/>
        <p:txBody>
          <a:bodyPr/>
          <a:lstStyle/>
          <a:p>
            <a:r>
              <a:rPr lang="en-US" sz="3400" dirty="0"/>
              <a:t>Pluralsight Blocker</a:t>
            </a:r>
          </a:p>
        </p:txBody>
      </p:sp>
      <p:sp>
        <p:nvSpPr>
          <p:cNvPr id="4" name="Slide Number Placeholder 3">
            <a:extLst>
              <a:ext uri="{FF2B5EF4-FFF2-40B4-BE49-F238E27FC236}">
                <a16:creationId xmlns:a16="http://schemas.microsoft.com/office/drawing/2014/main" id="{BBC54DA3-A1FC-0074-2621-1124B6E6B7AF}"/>
              </a:ext>
            </a:extLst>
          </p:cNvPr>
          <p:cNvSpPr>
            <a:spLocks noGrp="1"/>
          </p:cNvSpPr>
          <p:nvPr>
            <p:ph type="sldNum" sz="quarter" idx="12"/>
          </p:nvPr>
        </p:nvSpPr>
        <p:spPr/>
        <p:txBody>
          <a:bodyPr/>
          <a:lstStyle/>
          <a:p>
            <a:fld id="{011B0BE5-ED22-46BF-BAAB-59679A1C8AA7}" type="slidenum">
              <a:rPr lang="en-US" smtClean="0"/>
              <a:pPr/>
              <a:t>8</a:t>
            </a:fld>
            <a:endParaRPr lang="en-US"/>
          </a:p>
        </p:txBody>
      </p:sp>
      <p:graphicFrame>
        <p:nvGraphicFramePr>
          <p:cNvPr id="5" name="Diagram 4">
            <a:extLst>
              <a:ext uri="{FF2B5EF4-FFF2-40B4-BE49-F238E27FC236}">
                <a16:creationId xmlns:a16="http://schemas.microsoft.com/office/drawing/2014/main" id="{0F1917FC-3D79-A3F3-3AC0-FEA34A3F16C9}"/>
              </a:ext>
            </a:extLst>
          </p:cNvPr>
          <p:cNvGraphicFramePr/>
          <p:nvPr>
            <p:extLst>
              <p:ext uri="{D42A27DB-BD31-4B8C-83A1-F6EECF244321}">
                <p14:modId xmlns:p14="http://schemas.microsoft.com/office/powerpoint/2010/main" val="478724544"/>
              </p:ext>
            </p:extLst>
          </p:nvPr>
        </p:nvGraphicFramePr>
        <p:xfrm>
          <a:off x="397763" y="990600"/>
          <a:ext cx="8348472" cy="2590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60291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C3BD-D533-9E06-5770-A75A6B110A39}"/>
              </a:ext>
            </a:extLst>
          </p:cNvPr>
          <p:cNvSpPr>
            <a:spLocks noGrp="1"/>
          </p:cNvSpPr>
          <p:nvPr>
            <p:ph type="title"/>
          </p:nvPr>
        </p:nvSpPr>
        <p:spPr/>
        <p:txBody>
          <a:bodyPr/>
          <a:lstStyle/>
          <a:p>
            <a:r>
              <a:rPr lang="en-US" sz="3400" dirty="0"/>
              <a:t>Envision Blocker</a:t>
            </a:r>
          </a:p>
        </p:txBody>
      </p:sp>
      <p:sp>
        <p:nvSpPr>
          <p:cNvPr id="4" name="Slide Number Placeholder 3">
            <a:extLst>
              <a:ext uri="{FF2B5EF4-FFF2-40B4-BE49-F238E27FC236}">
                <a16:creationId xmlns:a16="http://schemas.microsoft.com/office/drawing/2014/main" id="{BBC54DA3-A1FC-0074-2621-1124B6E6B7AF}"/>
              </a:ext>
            </a:extLst>
          </p:cNvPr>
          <p:cNvSpPr>
            <a:spLocks noGrp="1"/>
          </p:cNvSpPr>
          <p:nvPr>
            <p:ph type="sldNum" sz="quarter" idx="12"/>
          </p:nvPr>
        </p:nvSpPr>
        <p:spPr/>
        <p:txBody>
          <a:bodyPr/>
          <a:lstStyle/>
          <a:p>
            <a:fld id="{011B0BE5-ED22-46BF-BAAB-59679A1C8AA7}" type="slidenum">
              <a:rPr lang="en-US" smtClean="0"/>
              <a:pPr/>
              <a:t>9</a:t>
            </a:fld>
            <a:endParaRPr lang="en-US"/>
          </a:p>
        </p:txBody>
      </p:sp>
      <p:graphicFrame>
        <p:nvGraphicFramePr>
          <p:cNvPr id="5" name="Diagram 4">
            <a:extLst>
              <a:ext uri="{FF2B5EF4-FFF2-40B4-BE49-F238E27FC236}">
                <a16:creationId xmlns:a16="http://schemas.microsoft.com/office/drawing/2014/main" id="{0F1917FC-3D79-A3F3-3AC0-FEA34A3F16C9}"/>
              </a:ext>
            </a:extLst>
          </p:cNvPr>
          <p:cNvGraphicFramePr/>
          <p:nvPr>
            <p:extLst>
              <p:ext uri="{D42A27DB-BD31-4B8C-83A1-F6EECF244321}">
                <p14:modId xmlns:p14="http://schemas.microsoft.com/office/powerpoint/2010/main" val="2357907520"/>
              </p:ext>
            </p:extLst>
          </p:nvPr>
        </p:nvGraphicFramePr>
        <p:xfrm>
          <a:off x="397763" y="990600"/>
          <a:ext cx="8348472" cy="3733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013226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UNT" val="1"/>
  <p:tag name="CRLINES" val="1"/>
  <p:tag name="YEAR" val="2019"/>
  <p:tag name="DH_FLYSHEET_STYLE" val="1"/>
  <p:tag name="COUNT_CRV" val="46"/>
  <p:tag name="DATE" val="2025"/>
  <p:tag name="ID_PRESSED2" val="NO"/>
  <p:tag name="SELECT_SLD" val="29"/>
  <p:tag name="UPDATED25" val="YES"/>
</p:tagLst>
</file>

<file path=ppt/tags/tag2.xml><?xml version="1.0" encoding="utf-8"?>
<p:tagLst xmlns:a="http://schemas.openxmlformats.org/drawingml/2006/main" xmlns:r="http://schemas.openxmlformats.org/officeDocument/2006/relationships" xmlns:p="http://schemas.openxmlformats.org/presentationml/2006/main">
  <p:tag name="MM_SLIDE_TYPE" val="6"/>
</p:tagLst>
</file>

<file path=ppt/tags/tag3.xml><?xml version="1.0" encoding="utf-8"?>
<p:tagLst xmlns:a="http://schemas.openxmlformats.org/drawingml/2006/main" xmlns:r="http://schemas.openxmlformats.org/officeDocument/2006/relationships" xmlns:p="http://schemas.openxmlformats.org/presentationml/2006/main">
  <p:tag name="MM_SLIDE_TYPE" val="6"/>
</p:tagLst>
</file>

<file path=ppt/tags/tag4.xml><?xml version="1.0" encoding="utf-8"?>
<p:tagLst xmlns:a="http://schemas.openxmlformats.org/drawingml/2006/main" xmlns:r="http://schemas.openxmlformats.org/officeDocument/2006/relationships" xmlns:p="http://schemas.openxmlformats.org/presentationml/2006/main">
  <p:tag name="MM_SLIDE_TYPE" val="6"/>
</p:tagLst>
</file>

<file path=ppt/tags/tag5.xml><?xml version="1.0" encoding="utf-8"?>
<p:tagLst xmlns:a="http://schemas.openxmlformats.org/drawingml/2006/main" xmlns:r="http://schemas.openxmlformats.org/officeDocument/2006/relationships" xmlns:p="http://schemas.openxmlformats.org/presentationml/2006/main">
  <p:tag name="MM_SLIDE_TYPE" val="6"/>
</p:tagLst>
</file>

<file path=ppt/tags/tag6.xml><?xml version="1.0" encoding="utf-8"?>
<p:tagLst xmlns:a="http://schemas.openxmlformats.org/drawingml/2006/main" xmlns:r="http://schemas.openxmlformats.org/officeDocument/2006/relationships" xmlns:p="http://schemas.openxmlformats.org/presentationml/2006/main">
  <p:tag name="MM_SLIDE_TYPE" val="6"/>
</p:tagLst>
</file>

<file path=ppt/tags/tag7.xml><?xml version="1.0" encoding="utf-8"?>
<p:tagLst xmlns:a="http://schemas.openxmlformats.org/drawingml/2006/main" xmlns:r="http://schemas.openxmlformats.org/officeDocument/2006/relationships" xmlns:p="http://schemas.openxmlformats.org/presentationml/2006/main">
  <p:tag name="MM_SLIDE_TYPE" val="6"/>
</p:tagLst>
</file>

<file path=ppt/tags/tag8.xml><?xml version="1.0" encoding="utf-8"?>
<p:tagLst xmlns:a="http://schemas.openxmlformats.org/drawingml/2006/main" xmlns:r="http://schemas.openxmlformats.org/officeDocument/2006/relationships" xmlns:p="http://schemas.openxmlformats.org/presentationml/2006/main">
  <p:tag name="MM_SLIDE_TYPE" val="6"/>
</p:tagLst>
</file>

<file path=ppt/theme/theme1.xml><?xml version="1.0" encoding="utf-8"?>
<a:theme xmlns:a="http://schemas.openxmlformats.org/drawingml/2006/main" name="Cravath 2023.43.1">
  <a:themeElements>
    <a:clrScheme name="Cravath 2022 v2">
      <a:dk1>
        <a:srgbClr val="333333"/>
      </a:dk1>
      <a:lt1>
        <a:sysClr val="window" lastClr="FFFFFF"/>
      </a:lt1>
      <a:dk2>
        <a:srgbClr val="000000"/>
      </a:dk2>
      <a:lt2>
        <a:srgbClr val="F2F9FF"/>
      </a:lt2>
      <a:accent1>
        <a:srgbClr val="154269"/>
      </a:accent1>
      <a:accent2>
        <a:srgbClr val="7392A7"/>
      </a:accent2>
      <a:accent3>
        <a:srgbClr val="348FFE"/>
      </a:accent3>
      <a:accent4>
        <a:srgbClr val="DBEFFF"/>
      </a:accent4>
      <a:accent5>
        <a:srgbClr val="989A9A"/>
      </a:accent5>
      <a:accent6>
        <a:srgbClr val="DBDBD3"/>
      </a:accent6>
      <a:hlink>
        <a:srgbClr val="7392A7"/>
      </a:hlink>
      <a:folHlink>
        <a:srgbClr val="B8D1E3"/>
      </a:folHlink>
    </a:clrScheme>
    <a:fontScheme name="Bembo">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9050">
          <a:solidFill>
            <a:schemeClr val="accent1"/>
          </a:solidFill>
          <a:miter lim="800000"/>
        </a:ln>
      </a:spPr>
      <a:bodyPr rtlCol="0" anchor="ctr"/>
      <a:lstStyle>
        <a:defPPr algn="ctr">
          <a:defRPr sz="12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0541">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200"/>
        </a:defPPr>
      </a:lstStyle>
    </a:txDef>
  </a:objectDefaults>
  <a:extraClrSchemeLst/>
  <a:custClrLst>
    <a:custClr name="Tax Yellow (R230 G200 B70)">
      <a:srgbClr val="E6C846"/>
    </a:custClr>
    <a:custClr name="Tax Gray (R132 G127 B122)">
      <a:srgbClr val="847F7A"/>
    </a:custClr>
    <a:custClr name="Tax Orange (R229 G142 B26)">
      <a:srgbClr val="E58E1A"/>
    </a:custClr>
    <a:custClr name="Tax Light Orange (R244 G186 B117)">
      <a:srgbClr val="F4BA75"/>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Darkest Blue (R2 G20 B49)">
      <a:srgbClr val="021431"/>
    </a:custClr>
    <a:custClr name="Medium Divider Blue (R150 G176 B196)">
      <a:srgbClr val="96B0C4"/>
    </a:custClr>
    <a:custClr name="Light Divider Blue (R184 G209 B227)">
      <a:srgbClr val="B8D1E3"/>
    </a:custClr>
    <a:custClr name="Orange (R211 G127 B32)">
      <a:srgbClr val="D37F20"/>
    </a:custClr>
    <a:custClr name="Green (R106 G145 B26)">
      <a:srgbClr val="6A911A"/>
    </a:custClr>
    <a:custClr name="Red (R168 G35 B62)">
      <a:srgbClr val="A8233E"/>
    </a:custClr>
    <a:custClr name="Yellow (R243 G223 B137)">
      <a:srgbClr val="F3DF89"/>
    </a:custClr>
    <a:custClr name="Lines/10% Black (R229 G229 B229)">
      <a:srgbClr val="E5E5E5"/>
    </a:custClr>
    <a:custClr name="BLANK">
      <a:srgbClr val="FFFFFF"/>
    </a:custClr>
    <a:custClr name="BLANK">
      <a:srgbClr val="FFFFFF"/>
    </a:custClr>
    <a:custClr name="Current Shapes (R88 G156 B222)">
      <a:srgbClr val="589CDE"/>
    </a:custClr>
    <a:custClr name="Current Shapes (R194 G223 B255)">
      <a:srgbClr val="C2DFFF"/>
    </a:custClr>
    <a:custClr name="Current Shapes (R255 G215 B107)">
      <a:srgbClr val="FFD76B"/>
    </a:custClr>
    <a:custClr name="Current Shapes (R240 G240 B240)">
      <a:srgbClr val="F0F0F0"/>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Gradient A, Stop 1 (R194 G223 B255)">
      <a:srgbClr val="C2DFFF"/>
    </a:custClr>
    <a:custClr name="Gradient A, Stop 2 (R152 G196 B242)">
      <a:srgbClr val="98C4F2"/>
    </a:custClr>
    <a:custClr name="Gradient A, Stop 3 (R88 G156 B222)">
      <a:srgbClr val="589CDE"/>
    </a:custClr>
    <a:custClr name="BLANK">
      <a:srgbClr val="FFFFFF"/>
    </a:custClr>
    <a:custClr name="Gradient B, Stop 1 (R255 G215 B107)">
      <a:srgbClr val="FFD76B"/>
    </a:custClr>
    <a:custClr name="Gradient B, Stop 2 (R194 G223 B255)">
      <a:srgbClr val="C2DFFF"/>
    </a:custClr>
    <a:custClr name="Gradient B, Stop 3 (R88 G156 B222)">
      <a:srgbClr val="589CDE"/>
    </a:custClr>
  </a:custClrLst>
  <a:extLst>
    <a:ext uri="{05A4C25C-085E-4340-85A3-A5531E510DB2}">
      <thm15:themeFamily xmlns:thm15="http://schemas.microsoft.com/office/thememl/2012/main" name="Cravath_2022.potx" id="{ABFB66E5-FD74-4637-8B5B-DC5E0565CD76}" vid="{C7D6CA11-F429-46AA-9292-A3E3B1D3407C}"/>
    </a:ext>
  </a:extLst>
</a:theme>
</file>

<file path=ppt/theme/theme2.xml><?xml version="1.0" encoding="utf-8"?>
<a:theme xmlns:a="http://schemas.openxmlformats.org/drawingml/2006/main" name="Office Theme">
  <a:themeElements>
    <a:clrScheme name="Cravath 2022 v2">
      <a:dk1>
        <a:srgbClr val="333333"/>
      </a:dk1>
      <a:lt1>
        <a:sysClr val="window" lastClr="FFFFFF"/>
      </a:lt1>
      <a:dk2>
        <a:srgbClr val="000000"/>
      </a:dk2>
      <a:lt2>
        <a:srgbClr val="F2F9FF"/>
      </a:lt2>
      <a:accent1>
        <a:srgbClr val="154269"/>
      </a:accent1>
      <a:accent2>
        <a:srgbClr val="7392A7"/>
      </a:accent2>
      <a:accent3>
        <a:srgbClr val="348FFE"/>
      </a:accent3>
      <a:accent4>
        <a:srgbClr val="DBEFFF"/>
      </a:accent4>
      <a:accent5>
        <a:srgbClr val="989A9A"/>
      </a:accent5>
      <a:accent6>
        <a:srgbClr val="DBDBD3"/>
      </a:accent6>
      <a:hlink>
        <a:srgbClr val="7392A7"/>
      </a:hlink>
      <a:folHlink>
        <a:srgbClr val="B8D1E3"/>
      </a:folHlink>
    </a:clrScheme>
    <a:fontScheme name="Bembo">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9050">
          <a:solidFill>
            <a:schemeClr val="accent1"/>
          </a:solidFill>
          <a:miter lim="800000"/>
        </a:ln>
      </a:spPr>
      <a:bodyPr rtlCol="0" anchor="ctr"/>
      <a:lstStyle>
        <a:defPPr algn="ctr">
          <a:defRPr sz="12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0541">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200"/>
        </a:defPPr>
      </a:lstStyle>
    </a:txDef>
  </a:objectDefaults>
  <a:extraClrSchemeLst/>
  <a:custClrLst>
    <a:custClr name="Tax Yellow (R230 G200 B70)">
      <a:srgbClr val="E6C846"/>
    </a:custClr>
    <a:custClr name="Tax Gray (R132 G127 B122)">
      <a:srgbClr val="847F7A"/>
    </a:custClr>
    <a:custClr name="Tax Orange (R229 G142 B26)">
      <a:srgbClr val="E58E1A"/>
    </a:custClr>
    <a:custClr name="Tax Light Orange (R244 G186 B117)">
      <a:srgbClr val="F4BA75"/>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Darkest Blue (R2 G20 B49)">
      <a:srgbClr val="021431"/>
    </a:custClr>
    <a:custClr name="Medium Divider Blue (R150 G176 B196)">
      <a:srgbClr val="96B0C4"/>
    </a:custClr>
    <a:custClr name="Light Divider Blue (R184 G209 B227)">
      <a:srgbClr val="B8D1E3"/>
    </a:custClr>
    <a:custClr name="Orange (R211 G127 B32)">
      <a:srgbClr val="D37F20"/>
    </a:custClr>
    <a:custClr name="Green (R106 G145 B26)">
      <a:srgbClr val="6A911A"/>
    </a:custClr>
    <a:custClr name="Red (R168 G35 B62)">
      <a:srgbClr val="A8233E"/>
    </a:custClr>
    <a:custClr name="Yellow (R243 G223 B137)">
      <a:srgbClr val="F3DF89"/>
    </a:custClr>
    <a:custClr name="Lines/10% Black (R229 G229 B229)">
      <a:srgbClr val="E5E5E5"/>
    </a:custClr>
    <a:custClr name="BLANK">
      <a:srgbClr val="FFFFFF"/>
    </a:custClr>
    <a:custClr name="BLANK">
      <a:srgbClr val="FFFFFF"/>
    </a:custClr>
    <a:custClr name="Current Shapes (R88 G156 B222)">
      <a:srgbClr val="589CDE"/>
    </a:custClr>
    <a:custClr name="Current Shapes (R194 G223 B255)">
      <a:srgbClr val="C2DFFF"/>
    </a:custClr>
    <a:custClr name="Current Shapes (R255 G215 B107)">
      <a:srgbClr val="FFD76B"/>
    </a:custClr>
    <a:custClr name="Current Shapes (R240 G240 B240)">
      <a:srgbClr val="F0F0F0"/>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Gradient A, Stop 1 (R194 G223 B255)">
      <a:srgbClr val="C2DFFF"/>
    </a:custClr>
    <a:custClr name="Gradient A, Stop 2 (R152 G196 B242)">
      <a:srgbClr val="98C4F2"/>
    </a:custClr>
    <a:custClr name="Gradient A, Stop 3 (R88 G156 B222)">
      <a:srgbClr val="589CDE"/>
    </a:custClr>
    <a:custClr name="BLANK">
      <a:srgbClr val="FFFFFF"/>
    </a:custClr>
    <a:custClr name="Gradient B, Stop 1 (R255 G215 B107)">
      <a:srgbClr val="FFD76B"/>
    </a:custClr>
    <a:custClr name="Gradient B, Stop 2 (R194 G223 B255)">
      <a:srgbClr val="C2DFFF"/>
    </a:custClr>
    <a:custClr name="Gradient B, Stop 3 (R88 G156 B222)">
      <a:srgbClr val="589CDE"/>
    </a:custClr>
  </a:custClrLst>
</a:theme>
</file>

<file path=ppt/theme/theme3.xml><?xml version="1.0" encoding="utf-8"?>
<a:theme xmlns:a="http://schemas.openxmlformats.org/drawingml/2006/main" name="Office Theme">
  <a:themeElements>
    <a:clrScheme name="Cravath 2022 v2">
      <a:dk1>
        <a:srgbClr val="333333"/>
      </a:dk1>
      <a:lt1>
        <a:sysClr val="window" lastClr="FFFFFF"/>
      </a:lt1>
      <a:dk2>
        <a:srgbClr val="000000"/>
      </a:dk2>
      <a:lt2>
        <a:srgbClr val="F2F9FF"/>
      </a:lt2>
      <a:accent1>
        <a:srgbClr val="154269"/>
      </a:accent1>
      <a:accent2>
        <a:srgbClr val="7392A7"/>
      </a:accent2>
      <a:accent3>
        <a:srgbClr val="348FFE"/>
      </a:accent3>
      <a:accent4>
        <a:srgbClr val="DBEFFF"/>
      </a:accent4>
      <a:accent5>
        <a:srgbClr val="989A9A"/>
      </a:accent5>
      <a:accent6>
        <a:srgbClr val="DBDBD3"/>
      </a:accent6>
      <a:hlink>
        <a:srgbClr val="7392A7"/>
      </a:hlink>
      <a:folHlink>
        <a:srgbClr val="B8D1E3"/>
      </a:folHlink>
    </a:clrScheme>
    <a:fontScheme name="Bembo">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miter lim="800000"/>
        </a:ln>
        <a:ln w="25400" cap="flat" cmpd="sng" algn="ctr">
          <a:solidFill>
            <a:schemeClr val="phClr"/>
          </a:solidFill>
          <a:miter lim="800000"/>
        </a:ln>
        <a:ln w="38100" cap="flat" cmpd="sng" algn="ctr">
          <a:solidFill>
            <a:schemeClr val="phClr"/>
          </a:solidFill>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9050">
          <a:solidFill>
            <a:schemeClr val="accent1"/>
          </a:solidFill>
          <a:miter lim="800000"/>
        </a:ln>
      </a:spPr>
      <a:bodyPr rtlCol="0" anchor="ctr"/>
      <a:lstStyle>
        <a:defPPr algn="ctr">
          <a:defRPr sz="12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0541">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1200"/>
        </a:defPPr>
      </a:lstStyle>
    </a:txDef>
  </a:objectDefaults>
  <a:extraClrSchemeLst/>
  <a:custClrLst>
    <a:custClr name="Tax Yellow (R230 G200 B70)">
      <a:srgbClr val="E6C846"/>
    </a:custClr>
    <a:custClr name="Tax Gray (R132 G127 B122)">
      <a:srgbClr val="847F7A"/>
    </a:custClr>
    <a:custClr name="Tax Orange (R229 G142 B26)">
      <a:srgbClr val="E58E1A"/>
    </a:custClr>
    <a:custClr name="Tax Light Orange (R244 G186 B117)">
      <a:srgbClr val="F4BA75"/>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Darkest Blue (R2 G20 B49)">
      <a:srgbClr val="021431"/>
    </a:custClr>
    <a:custClr name="Medium Divider Blue (R150 G176 B196)">
      <a:srgbClr val="96B0C4"/>
    </a:custClr>
    <a:custClr name="Light Divider Blue (R184 G209 B227)">
      <a:srgbClr val="B8D1E3"/>
    </a:custClr>
    <a:custClr name="Orange (R211 G127 B32)">
      <a:srgbClr val="D37F20"/>
    </a:custClr>
    <a:custClr name="Green (R106 G145 B26)">
      <a:srgbClr val="6A911A"/>
    </a:custClr>
    <a:custClr name="Red (R168 G35 B62)">
      <a:srgbClr val="A8233E"/>
    </a:custClr>
    <a:custClr name="Yellow (R243 G223 B137)">
      <a:srgbClr val="F3DF89"/>
    </a:custClr>
    <a:custClr name="Lines/10% Black (R229 G229 B229)">
      <a:srgbClr val="E5E5E5"/>
    </a:custClr>
    <a:custClr name="BLANK">
      <a:srgbClr val="FFFFFF"/>
    </a:custClr>
    <a:custClr name="BLANK">
      <a:srgbClr val="FFFFFF"/>
    </a:custClr>
    <a:custClr name="Current Shapes (R88 G156 B222)">
      <a:srgbClr val="589CDE"/>
    </a:custClr>
    <a:custClr name="Current Shapes (R194 G223 B255)">
      <a:srgbClr val="C2DFFF"/>
    </a:custClr>
    <a:custClr name="Current Shapes (R255 G215 B107)">
      <a:srgbClr val="FFD76B"/>
    </a:custClr>
    <a:custClr name="Current Shapes (R240 G240 B240)">
      <a:srgbClr val="F0F0F0"/>
    </a:custClr>
    <a:custClr name="BLANK">
      <a:srgbClr val="FFFFFF"/>
    </a:custClr>
    <a:custClr name="BLANK">
      <a:srgbClr val="FFFFFF"/>
    </a:custClr>
    <a:custClr name="BLANK">
      <a:srgbClr val="FFFFFF"/>
    </a:custClr>
    <a:custClr name="BLANK">
      <a:srgbClr val="FFFFFF"/>
    </a:custClr>
    <a:custClr name="BLANK">
      <a:srgbClr val="FFFFFF"/>
    </a:custClr>
    <a:custClr name="BLANK">
      <a:srgbClr val="FFFFFF"/>
    </a:custClr>
    <a:custClr name="Gradient A, Stop 1 (R194 G223 B255)">
      <a:srgbClr val="C2DFFF"/>
    </a:custClr>
    <a:custClr name="Gradient A, Stop 2 (R152 G196 B242)">
      <a:srgbClr val="98C4F2"/>
    </a:custClr>
    <a:custClr name="Gradient A, Stop 3 (R88 G156 B222)">
      <a:srgbClr val="589CDE"/>
    </a:custClr>
    <a:custClr name="BLANK">
      <a:srgbClr val="FFFFFF"/>
    </a:custClr>
    <a:custClr name="Gradient B, Stop 1 (R255 G215 B107)">
      <a:srgbClr val="FFD76B"/>
    </a:custClr>
    <a:custClr name="Gradient B, Stop 2 (R194 G223 B255)">
      <a:srgbClr val="C2DFFF"/>
    </a:custClr>
    <a:custClr name="Gradient B, Stop 3 (R88 G156 B222)">
      <a:srgbClr val="589CDE"/>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BBSettings xmlns="http://schemas.bloomberg.com/settings/1.0">
  <Item name="DocumentId_Charts">{9052B1F3-ECE6-4BA0-BE06-DF4D2FB92141}</Item>
  <Item xmlns="" name="ShapesMap_Charts">{"{9052B1F3-ECE6-4BA0-BE06-DF4D2FB92141}":{"10851":{},"10852":{},"10853":{},"10855":{},"10856":{},"1154":{},"1157":{},"1159":{},"1160":{},"1162":{},"1163":{},"1164":{},"1165":{},"1168":{},"1169":{},"256":{},"296":{},"326":{},"431":{},"435":{},"439":{},"441":{},"453":{},"454":{},"455":{},"456":{},"457":{},"461":{},"469":{}}}</Item>
</BBSettings>
</file>

<file path=customXml/item2.xml><?xml version="1.0" encoding="utf-8"?>
<DisplayMode>DisplayMode_Single</DisplayMode>
</file>

<file path=customXml/itemProps1.xml><?xml version="1.0" encoding="utf-8"?>
<ds:datastoreItem xmlns:ds="http://schemas.openxmlformats.org/officeDocument/2006/customXml" ds:itemID="{5ABA5A9C-F803-4870-ACB7-9CF7A53A2EDB}">
  <ds:schemaRefs>
    <ds:schemaRef ds:uri="http://schemas.bloomberg.com/settings/1.0"/>
  </ds:schemaRefs>
</ds:datastoreItem>
</file>

<file path=customXml/itemProps2.xml><?xml version="1.0" encoding="utf-8"?>
<ds:datastoreItem xmlns:ds="http://schemas.openxmlformats.org/officeDocument/2006/customXml" ds:itemID="{E0717B65-938A-412D-9866-668F5D9C2806}">
  <ds:schemaRefs/>
</ds:datastoreItem>
</file>

<file path=docProps/app.xml><?xml version="1.0" encoding="utf-8"?>
<Properties xmlns="http://schemas.openxmlformats.org/officeDocument/2006/extended-properties" xmlns:vt="http://schemas.openxmlformats.org/officeDocument/2006/docPropsVTypes">
  <Template>blank</Template>
  <TotalTime>6755</TotalTime>
  <Words>4720</Words>
  <Application>Microsoft Office PowerPoint</Application>
  <PresentationFormat>On-screen Show (4:3)</PresentationFormat>
  <Paragraphs>278</Paragraphs>
  <Slides>29</Slides>
  <Notes>11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Cravath 2023.43.1</vt:lpstr>
      <vt:lpstr>LME Blockers: Latest Trends and Developments</vt:lpstr>
      <vt:lpstr>Overview</vt:lpstr>
      <vt:lpstr>Guiding Principles in LME Blockers</vt:lpstr>
      <vt:lpstr>Preventing loss of collateral and guarantees</vt:lpstr>
      <vt:lpstr>Drop-Down Transactions: Overview</vt:lpstr>
      <vt:lpstr>J. Crew Blocker: Overview</vt:lpstr>
      <vt:lpstr>J. Crew Blocker:  Variations and Negotiation Points</vt:lpstr>
      <vt:lpstr>Pluralsight Blocker</vt:lpstr>
      <vt:lpstr>Envision Blocker</vt:lpstr>
      <vt:lpstr>Chewy Blocker: Overview</vt:lpstr>
      <vt:lpstr>Chewy Blocker:  Variations / Negotiation Points</vt:lpstr>
      <vt:lpstr>Other Key Provisions</vt:lpstr>
      <vt:lpstr>Preserving payment and lien priority</vt:lpstr>
      <vt:lpstr>Up-Tiering Transactions: Overview</vt:lpstr>
      <vt:lpstr>Serta Blocker: Overview</vt:lpstr>
      <vt:lpstr>Serta Blocker:  Variations and Negotiation Points</vt:lpstr>
      <vt:lpstr>Open Market Purchases – Serta Case</vt:lpstr>
      <vt:lpstr>Preserving recoveries by preventing multiplier claims from other creditors</vt:lpstr>
      <vt:lpstr>Double-Dip Transactions: Overview</vt:lpstr>
      <vt:lpstr>Pari-Plus Transactions</vt:lpstr>
      <vt:lpstr>At Home Blocker</vt:lpstr>
      <vt:lpstr>Other Key Provisions</vt:lpstr>
      <vt:lpstr>Using voting / amendment provisions to overcome substantive protections</vt:lpstr>
      <vt:lpstr>Incora Blocker</vt:lpstr>
      <vt:lpstr>Amendments</vt:lpstr>
      <vt:lpstr>“Omni Blockers”</vt:lpstr>
      <vt:lpstr>“Omni Blockers”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Lender Protections: Trends and Developments</dc:title>
  <dc:creator>AC</dc:creator>
  <cp:lastModifiedBy>Paul Zumbro</cp:lastModifiedBy>
  <cp:revision>82</cp:revision>
  <dcterms:created xsi:type="dcterms:W3CDTF">2025-01-17T19:25:30Z</dcterms:created>
  <dcterms:modified xsi:type="dcterms:W3CDTF">2025-09-12T20:27:46Z</dcterms:modified>
</cp:coreProperties>
</file>