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0" r:id="rId1"/>
    <p:sldMasterId id="2147483926" r:id="rId2"/>
  </p:sldMasterIdLst>
  <p:notesMasterIdLst>
    <p:notesMasterId r:id="rId55"/>
  </p:notesMasterIdLst>
  <p:handoutMasterIdLst>
    <p:handoutMasterId r:id="rId56"/>
  </p:handoutMasterIdLst>
  <p:sldIdLst>
    <p:sldId id="256" r:id="rId3"/>
    <p:sldId id="338" r:id="rId4"/>
    <p:sldId id="368" r:id="rId5"/>
    <p:sldId id="335" r:id="rId6"/>
    <p:sldId id="374" r:id="rId7"/>
    <p:sldId id="352" r:id="rId8"/>
    <p:sldId id="353" r:id="rId9"/>
    <p:sldId id="363" r:id="rId10"/>
    <p:sldId id="364" r:id="rId11"/>
    <p:sldId id="366" r:id="rId12"/>
    <p:sldId id="369" r:id="rId13"/>
    <p:sldId id="370" r:id="rId14"/>
    <p:sldId id="371" r:id="rId15"/>
    <p:sldId id="372" r:id="rId16"/>
    <p:sldId id="354" r:id="rId17"/>
    <p:sldId id="355" r:id="rId18"/>
    <p:sldId id="340" r:id="rId19"/>
    <p:sldId id="341" r:id="rId20"/>
    <p:sldId id="342" r:id="rId21"/>
    <p:sldId id="375" r:id="rId22"/>
    <p:sldId id="343" r:id="rId23"/>
    <p:sldId id="351" r:id="rId24"/>
    <p:sldId id="356" r:id="rId25"/>
    <p:sldId id="357" r:id="rId26"/>
    <p:sldId id="358" r:id="rId27"/>
    <p:sldId id="359" r:id="rId28"/>
    <p:sldId id="360" r:id="rId29"/>
    <p:sldId id="361"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 id="393" r:id="rId48"/>
    <p:sldId id="394" r:id="rId49"/>
    <p:sldId id="395" r:id="rId50"/>
    <p:sldId id="396" r:id="rId51"/>
    <p:sldId id="348" r:id="rId52"/>
    <p:sldId id="349" r:id="rId53"/>
    <p:sldId id="350" r:id="rId54"/>
  </p:sldIdLst>
  <p:sldSz cx="9144000" cy="6858000" type="letter"/>
  <p:notesSz cx="7315200" cy="9601200"/>
  <p:defaultTextStyle>
    <a:defPPr>
      <a:defRPr lang="en-US"/>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1"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4"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6" userDrawn="1">
          <p15:clr>
            <a:srgbClr val="A4A3A4"/>
          </p15:clr>
        </p15:guide>
        <p15:guide id="2" pos="179" userDrawn="1">
          <p15:clr>
            <a:srgbClr val="A4A3A4"/>
          </p15:clr>
        </p15:guide>
        <p15:guide id="3" pos="55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hen, Alex" initials="CA" lastIdx="1" clrIdx="0">
    <p:extLst>
      <p:ext uri="{19B8F6BF-5375-455C-9EA6-DF929625EA0E}">
        <p15:presenceInfo xmlns:p15="http://schemas.microsoft.com/office/powerpoint/2012/main" userId="S-1-5-21-1152058972-1324293424-1940614826-1901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4151"/>
    <a:srgbClr val="34B233"/>
    <a:srgbClr val="C3C3C3"/>
    <a:srgbClr val="69BE28"/>
    <a:srgbClr val="A2A4A5"/>
    <a:srgbClr val="00A551"/>
    <a:srgbClr val="454A49"/>
    <a:srgbClr val="BED600"/>
    <a:srgbClr val="6CB535"/>
    <a:srgbClr val="9DD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53" autoAdjust="0"/>
    <p:restoredTop sz="96395" autoAdjust="0"/>
  </p:normalViewPr>
  <p:slideViewPr>
    <p:cSldViewPr>
      <p:cViewPr varScale="1">
        <p:scale>
          <a:sx n="70" d="100"/>
          <a:sy n="70" d="100"/>
        </p:scale>
        <p:origin x="608" y="52"/>
      </p:cViewPr>
      <p:guideLst>
        <p:guide orient="horz" pos="696"/>
        <p:guide pos="179"/>
        <p:guide pos="5537"/>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0" d="100"/>
          <a:sy n="90" d="100"/>
        </p:scale>
        <p:origin x="448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80891-1D57-4134-9DAC-930B8875B626}" type="doc">
      <dgm:prSet loTypeId="urn:microsoft.com/office/officeart/2005/8/layout/process4" loCatId="list" qsTypeId="urn:microsoft.com/office/officeart/2005/8/quickstyle/simple4" qsCatId="simple" csTypeId="urn:microsoft.com/office/officeart/2005/8/colors/accent6_2" csCatId="accent6" phldr="1"/>
      <dgm:spPr/>
      <dgm:t>
        <a:bodyPr/>
        <a:lstStyle/>
        <a:p>
          <a:endParaRPr lang="en-US"/>
        </a:p>
      </dgm:t>
    </dgm:pt>
    <dgm:pt modelId="{4F65CE58-FFA2-41A9-BBFA-7FE9CCF8B437}">
      <dgm:prSet phldrT="[Text]" custT="1"/>
      <dgm:spPr>
        <a:gradFill rotWithShape="0">
          <a:gsLst>
            <a:gs pos="6000">
              <a:schemeClr val="tx2">
                <a:lumMod val="40000"/>
                <a:lumOff val="60000"/>
              </a:schemeClr>
            </a:gs>
            <a:gs pos="54000">
              <a:srgbClr val="D0D8E8"/>
            </a:gs>
            <a:gs pos="100000">
              <a:srgbClr val="00B050"/>
            </a:gs>
          </a:gsLst>
        </a:gradFill>
      </dgm:spPr>
      <dgm:t>
        <a:bodyPr/>
        <a:lstStyle/>
        <a:p>
          <a:r>
            <a:rPr lang="en-US" altLang="en-US" sz="1600" b="1" dirty="0">
              <a:solidFill>
                <a:schemeClr val="tx1"/>
              </a:solidFill>
              <a:latin typeface="Calibri Light" panose="020F0302020204030204" pitchFamily="34" charset="0"/>
              <a:cs typeface="Calibri Light" panose="020F0302020204030204" pitchFamily="34" charset="0"/>
            </a:rPr>
            <a:t>Secured claims (collateral only)</a:t>
          </a:r>
          <a:endParaRPr lang="en-US" sz="1600" b="1" dirty="0">
            <a:solidFill>
              <a:schemeClr val="tx1"/>
            </a:solidFill>
            <a:latin typeface="Calibri Light" panose="020F0302020204030204" pitchFamily="34" charset="0"/>
            <a:cs typeface="Calibri Light" panose="020F0302020204030204" pitchFamily="34" charset="0"/>
          </a:endParaRPr>
        </a:p>
      </dgm:t>
    </dgm:pt>
    <dgm:pt modelId="{25961657-53A9-4683-A425-3354E5B678C9}" type="parTrans" cxnId="{8C640660-2A1D-421A-9664-826D26C38D0F}">
      <dgm:prSet/>
      <dgm:spPr/>
      <dgm:t>
        <a:bodyPr/>
        <a:lstStyle/>
        <a:p>
          <a:endParaRPr lang="en-US">
            <a:latin typeface="Century Schoolbook" panose="02040604050505020304" pitchFamily="18" charset="0"/>
          </a:endParaRPr>
        </a:p>
      </dgm:t>
    </dgm:pt>
    <dgm:pt modelId="{985DF283-56C5-456F-91A3-6F5F095D79FC}" type="sibTrans" cxnId="{8C640660-2A1D-421A-9664-826D26C38D0F}">
      <dgm:prSet/>
      <dgm:spPr/>
      <dgm:t>
        <a:bodyPr/>
        <a:lstStyle/>
        <a:p>
          <a:endParaRPr lang="en-US">
            <a:latin typeface="Century Schoolbook" panose="02040604050505020304" pitchFamily="18" charset="0"/>
          </a:endParaRPr>
        </a:p>
      </dgm:t>
    </dgm:pt>
    <dgm:pt modelId="{F1153B96-3D0C-4342-8381-291766DE9B20}">
      <dgm:prSet phldrT="[Text]" custT="1"/>
      <dgm:spPr>
        <a:gradFill rotWithShape="0">
          <a:gsLst>
            <a:gs pos="0">
              <a:srgbClr val="00B050"/>
            </a:gs>
            <a:gs pos="80000">
              <a:srgbClr val="D0D8E8"/>
            </a:gs>
            <a:gs pos="100000">
              <a:srgbClr val="00B050"/>
            </a:gs>
          </a:gsLst>
        </a:gradFill>
      </dgm:spPr>
      <dgm:t>
        <a:bodyPr/>
        <a:lstStyle/>
        <a:p>
          <a:r>
            <a:rPr lang="en-US" altLang="en-US" sz="1600" b="1" dirty="0">
              <a:solidFill>
                <a:schemeClr val="tx1"/>
              </a:solidFill>
              <a:latin typeface="Calibri Light" panose="020F0302020204030204" pitchFamily="34" charset="0"/>
              <a:cs typeface="Calibri Light" panose="020F0302020204030204" pitchFamily="34" charset="0"/>
            </a:rPr>
            <a:t>Superpriority claims</a:t>
          </a:r>
          <a:endParaRPr lang="en-US" sz="1600" b="1" dirty="0">
            <a:solidFill>
              <a:schemeClr val="tx1"/>
            </a:solidFill>
            <a:latin typeface="Calibri Light" panose="020F0302020204030204" pitchFamily="34" charset="0"/>
            <a:cs typeface="Calibri Light" panose="020F0302020204030204" pitchFamily="34" charset="0"/>
          </a:endParaRPr>
        </a:p>
      </dgm:t>
    </dgm:pt>
    <dgm:pt modelId="{4DB588BF-DFF6-4A19-BC58-CF224BC3B423}" type="parTrans" cxnId="{7540060D-AFAD-4D62-BD42-C6BC67813CDC}">
      <dgm:prSet/>
      <dgm:spPr/>
      <dgm:t>
        <a:bodyPr/>
        <a:lstStyle/>
        <a:p>
          <a:endParaRPr lang="en-US">
            <a:latin typeface="Century Schoolbook" panose="02040604050505020304" pitchFamily="18" charset="0"/>
          </a:endParaRPr>
        </a:p>
      </dgm:t>
    </dgm:pt>
    <dgm:pt modelId="{F57D0329-6212-47A8-BE80-0C667DA9319A}" type="sibTrans" cxnId="{7540060D-AFAD-4D62-BD42-C6BC67813CDC}">
      <dgm:prSet/>
      <dgm:spPr/>
      <dgm:t>
        <a:bodyPr/>
        <a:lstStyle/>
        <a:p>
          <a:endParaRPr lang="en-US">
            <a:latin typeface="Century Schoolbook" panose="02040604050505020304" pitchFamily="18" charset="0"/>
          </a:endParaRPr>
        </a:p>
      </dgm:t>
    </dgm:pt>
    <dgm:pt modelId="{D9C60096-7832-4ABD-B4CB-A845BC94E30E}">
      <dgm:prSet phldrT="[Text]" custT="1"/>
      <dgm:spPr>
        <a:gradFill rotWithShape="0">
          <a:gsLst>
            <a:gs pos="0">
              <a:srgbClr val="00B050"/>
            </a:gs>
            <a:gs pos="80000">
              <a:srgbClr val="D0D8E8"/>
            </a:gs>
            <a:gs pos="100000">
              <a:srgbClr val="00B050"/>
            </a:gs>
          </a:gsLst>
        </a:gradFill>
      </dgm:spPr>
      <dgm:t>
        <a:bodyPr/>
        <a:lstStyle/>
        <a:p>
          <a:r>
            <a:rPr lang="en-US" altLang="en-US" sz="1600" b="1" dirty="0">
              <a:solidFill>
                <a:schemeClr val="tx1"/>
              </a:solidFill>
              <a:latin typeface="Calibri Light" panose="020F0302020204030204" pitchFamily="34" charset="0"/>
              <a:cs typeface="Calibri Light" panose="020F0302020204030204" pitchFamily="34" charset="0"/>
            </a:rPr>
            <a:t>Subordinated claims</a:t>
          </a:r>
          <a:endParaRPr lang="en-US" sz="1600" b="1" dirty="0">
            <a:solidFill>
              <a:schemeClr val="tx1"/>
            </a:solidFill>
            <a:latin typeface="Calibri Light" panose="020F0302020204030204" pitchFamily="34" charset="0"/>
            <a:cs typeface="Calibri Light" panose="020F0302020204030204" pitchFamily="34" charset="0"/>
          </a:endParaRPr>
        </a:p>
      </dgm:t>
    </dgm:pt>
    <dgm:pt modelId="{CC049D48-D109-421A-BC04-E77916BCE630}" type="parTrans" cxnId="{1800C68F-2F2C-4BBD-A970-8071AD1E41B6}">
      <dgm:prSet/>
      <dgm:spPr/>
      <dgm:t>
        <a:bodyPr/>
        <a:lstStyle/>
        <a:p>
          <a:endParaRPr lang="en-US">
            <a:latin typeface="Century Schoolbook" panose="02040604050505020304" pitchFamily="18" charset="0"/>
          </a:endParaRPr>
        </a:p>
      </dgm:t>
    </dgm:pt>
    <dgm:pt modelId="{F426887F-EFF5-413F-8071-2D333A165FCF}" type="sibTrans" cxnId="{1800C68F-2F2C-4BBD-A970-8071AD1E41B6}">
      <dgm:prSet/>
      <dgm:spPr/>
      <dgm:t>
        <a:bodyPr/>
        <a:lstStyle/>
        <a:p>
          <a:endParaRPr lang="en-US">
            <a:latin typeface="Century Schoolbook" panose="02040604050505020304" pitchFamily="18" charset="0"/>
          </a:endParaRPr>
        </a:p>
      </dgm:t>
    </dgm:pt>
    <dgm:pt modelId="{98786838-0F71-4BA9-B0F4-D23FC3E29EB8}">
      <dgm:prSet custT="1"/>
      <dgm:spPr>
        <a:gradFill rotWithShape="0">
          <a:gsLst>
            <a:gs pos="0">
              <a:srgbClr val="00B050"/>
            </a:gs>
            <a:gs pos="80000">
              <a:srgbClr val="D0D8E8"/>
            </a:gs>
            <a:gs pos="100000">
              <a:srgbClr val="00B050"/>
            </a:gs>
          </a:gsLst>
        </a:gradFill>
      </dgm:spPr>
      <dgm:t>
        <a:bodyPr/>
        <a:lstStyle/>
        <a:p>
          <a:r>
            <a:rPr lang="en-US" altLang="en-US" sz="1600" b="1" dirty="0">
              <a:solidFill>
                <a:schemeClr val="tx1"/>
              </a:solidFill>
              <a:latin typeface="Calibri Light" panose="020F0302020204030204" pitchFamily="34" charset="0"/>
              <a:cs typeface="Calibri Light" panose="020F0302020204030204" pitchFamily="34" charset="0"/>
            </a:rPr>
            <a:t>Priority claims (administrative and other priority)</a:t>
          </a:r>
          <a:endParaRPr lang="en-US" sz="1600" b="1" dirty="0">
            <a:solidFill>
              <a:schemeClr val="tx1"/>
            </a:solidFill>
            <a:latin typeface="Calibri Light" panose="020F0302020204030204" pitchFamily="34" charset="0"/>
            <a:cs typeface="Calibri Light" panose="020F0302020204030204" pitchFamily="34" charset="0"/>
          </a:endParaRPr>
        </a:p>
      </dgm:t>
    </dgm:pt>
    <dgm:pt modelId="{FDF84F57-0DFF-4E38-B62B-DA90D7DE5BD6}" type="parTrans" cxnId="{F5F5F3B8-DD71-44E7-AB9C-839655C822EB}">
      <dgm:prSet/>
      <dgm:spPr/>
      <dgm:t>
        <a:bodyPr/>
        <a:lstStyle/>
        <a:p>
          <a:endParaRPr lang="en-US">
            <a:latin typeface="Century Schoolbook" panose="02040604050505020304" pitchFamily="18" charset="0"/>
          </a:endParaRPr>
        </a:p>
      </dgm:t>
    </dgm:pt>
    <dgm:pt modelId="{7E1012BF-354E-45BF-BAB3-88B10773F354}" type="sibTrans" cxnId="{F5F5F3B8-DD71-44E7-AB9C-839655C822EB}">
      <dgm:prSet/>
      <dgm:spPr/>
      <dgm:t>
        <a:bodyPr/>
        <a:lstStyle/>
        <a:p>
          <a:endParaRPr lang="en-US">
            <a:latin typeface="Century Schoolbook" panose="02040604050505020304" pitchFamily="18" charset="0"/>
          </a:endParaRPr>
        </a:p>
      </dgm:t>
    </dgm:pt>
    <dgm:pt modelId="{E35E1AE2-DFAD-4A5C-B6B5-CF0353E10215}">
      <dgm:prSet custT="1"/>
      <dgm:spPr>
        <a:gradFill rotWithShape="0">
          <a:gsLst>
            <a:gs pos="0">
              <a:srgbClr val="00B050"/>
            </a:gs>
            <a:gs pos="80000">
              <a:srgbClr val="D0D8E8"/>
            </a:gs>
            <a:gs pos="100000">
              <a:srgbClr val="00B050"/>
            </a:gs>
          </a:gsLst>
        </a:gradFill>
      </dgm:spPr>
      <dgm:t>
        <a:bodyPr/>
        <a:lstStyle/>
        <a:p>
          <a:r>
            <a:rPr lang="en-US" altLang="en-US" sz="1600" b="1" dirty="0">
              <a:solidFill>
                <a:schemeClr val="tx1"/>
              </a:solidFill>
              <a:latin typeface="Calibri Light" panose="020F0302020204030204" pitchFamily="34" charset="0"/>
              <a:cs typeface="Calibri Light" panose="020F0302020204030204" pitchFamily="34" charset="0"/>
            </a:rPr>
            <a:t>General unsecured claims</a:t>
          </a:r>
          <a:endParaRPr lang="en-US" sz="1600" b="1" dirty="0">
            <a:solidFill>
              <a:schemeClr val="tx1"/>
            </a:solidFill>
            <a:latin typeface="Calibri Light" panose="020F0302020204030204" pitchFamily="34" charset="0"/>
            <a:cs typeface="Calibri Light" panose="020F0302020204030204" pitchFamily="34" charset="0"/>
          </a:endParaRPr>
        </a:p>
      </dgm:t>
    </dgm:pt>
    <dgm:pt modelId="{04B6B291-0B33-40CA-AE2B-35DC08DEEACB}" type="parTrans" cxnId="{E12AF90F-A4F0-4DE9-8C5A-2E0389C3746C}">
      <dgm:prSet/>
      <dgm:spPr/>
      <dgm:t>
        <a:bodyPr/>
        <a:lstStyle/>
        <a:p>
          <a:endParaRPr lang="en-US">
            <a:latin typeface="Century Schoolbook" panose="02040604050505020304" pitchFamily="18" charset="0"/>
          </a:endParaRPr>
        </a:p>
      </dgm:t>
    </dgm:pt>
    <dgm:pt modelId="{50E678F0-38FE-4A0D-9292-847E07E88A1C}" type="sibTrans" cxnId="{E12AF90F-A4F0-4DE9-8C5A-2E0389C3746C}">
      <dgm:prSet/>
      <dgm:spPr/>
      <dgm:t>
        <a:bodyPr/>
        <a:lstStyle/>
        <a:p>
          <a:endParaRPr lang="en-US">
            <a:latin typeface="Century Schoolbook" panose="02040604050505020304" pitchFamily="18" charset="0"/>
          </a:endParaRPr>
        </a:p>
      </dgm:t>
    </dgm:pt>
    <dgm:pt modelId="{D39310D1-FB1B-4BCD-8525-F309C04F13FD}">
      <dgm:prSet custT="1"/>
      <dgm:spPr>
        <a:gradFill rotWithShape="0">
          <a:gsLst>
            <a:gs pos="0">
              <a:srgbClr val="00B050"/>
            </a:gs>
            <a:gs pos="80000">
              <a:srgbClr val="D0D8E8"/>
            </a:gs>
            <a:gs pos="100000">
              <a:srgbClr val="00B050"/>
            </a:gs>
          </a:gsLst>
        </a:gradFill>
      </dgm:spPr>
      <dgm:t>
        <a:bodyPr/>
        <a:lstStyle/>
        <a:p>
          <a:r>
            <a:rPr lang="en-US" sz="1600" b="1" dirty="0">
              <a:solidFill>
                <a:schemeClr val="tx1"/>
              </a:solidFill>
              <a:latin typeface="Calibri Light" panose="020F0302020204030204" pitchFamily="34" charset="0"/>
              <a:cs typeface="Calibri Light" panose="020F0302020204030204" pitchFamily="34" charset="0"/>
            </a:rPr>
            <a:t>Preferred equity (up to liquidation preference)</a:t>
          </a:r>
        </a:p>
      </dgm:t>
    </dgm:pt>
    <dgm:pt modelId="{88B2DB31-39EE-4E33-B9F0-3CCCF24469E9}" type="parTrans" cxnId="{F3693D56-471F-4485-B852-DC9359055DBE}">
      <dgm:prSet/>
      <dgm:spPr/>
      <dgm:t>
        <a:bodyPr/>
        <a:lstStyle/>
        <a:p>
          <a:endParaRPr lang="en-US">
            <a:latin typeface="Century Schoolbook" panose="02040604050505020304" pitchFamily="18" charset="0"/>
          </a:endParaRPr>
        </a:p>
      </dgm:t>
    </dgm:pt>
    <dgm:pt modelId="{A5AAC8EE-EC67-462B-9E99-34C19223E3BE}" type="sibTrans" cxnId="{F3693D56-471F-4485-B852-DC9359055DBE}">
      <dgm:prSet/>
      <dgm:spPr/>
      <dgm:t>
        <a:bodyPr/>
        <a:lstStyle/>
        <a:p>
          <a:endParaRPr lang="en-US">
            <a:latin typeface="Century Schoolbook" panose="02040604050505020304" pitchFamily="18" charset="0"/>
          </a:endParaRPr>
        </a:p>
      </dgm:t>
    </dgm:pt>
    <dgm:pt modelId="{77C7F1D7-F212-4793-BDDF-BEB8967B792A}">
      <dgm:prSet custT="1"/>
      <dgm:spPr>
        <a:gradFill rotWithShape="0">
          <a:gsLst>
            <a:gs pos="0">
              <a:srgbClr val="00B050"/>
            </a:gs>
            <a:gs pos="80000">
              <a:srgbClr val="D0D8E8"/>
            </a:gs>
            <a:gs pos="100000">
              <a:srgbClr val="00B050"/>
            </a:gs>
          </a:gsLst>
        </a:gradFill>
      </dgm:spPr>
      <dgm:t>
        <a:bodyPr/>
        <a:lstStyle/>
        <a:p>
          <a:r>
            <a:rPr lang="en-US" sz="1600" b="1" dirty="0">
              <a:solidFill>
                <a:schemeClr val="tx1"/>
              </a:solidFill>
              <a:latin typeface="Calibri Light" panose="020F0302020204030204" pitchFamily="34" charset="0"/>
              <a:cs typeface="Calibri Light" panose="020F0302020204030204" pitchFamily="34" charset="0"/>
            </a:rPr>
            <a:t>Common equity</a:t>
          </a:r>
        </a:p>
      </dgm:t>
    </dgm:pt>
    <dgm:pt modelId="{5EA13C2F-3B7A-49E9-972A-E3645F432C01}" type="parTrans" cxnId="{8428CB45-870E-41B8-AF61-4549CDA74EC0}">
      <dgm:prSet/>
      <dgm:spPr/>
      <dgm:t>
        <a:bodyPr/>
        <a:lstStyle/>
        <a:p>
          <a:endParaRPr lang="en-US"/>
        </a:p>
      </dgm:t>
    </dgm:pt>
    <dgm:pt modelId="{F1992B0B-8193-4158-A3E0-E7AD425A7058}" type="sibTrans" cxnId="{8428CB45-870E-41B8-AF61-4549CDA74EC0}">
      <dgm:prSet/>
      <dgm:spPr/>
      <dgm:t>
        <a:bodyPr/>
        <a:lstStyle/>
        <a:p>
          <a:endParaRPr lang="en-US"/>
        </a:p>
      </dgm:t>
    </dgm:pt>
    <dgm:pt modelId="{58D9BB65-69FF-4B9B-8843-73E49E1B2AD9}" type="pres">
      <dgm:prSet presAssocID="{FD880891-1D57-4134-9DAC-930B8875B626}" presName="Name0" presStyleCnt="0">
        <dgm:presLayoutVars>
          <dgm:dir/>
          <dgm:animLvl val="lvl"/>
          <dgm:resizeHandles val="exact"/>
        </dgm:presLayoutVars>
      </dgm:prSet>
      <dgm:spPr/>
    </dgm:pt>
    <dgm:pt modelId="{A38C4926-06A8-4D60-9489-6D2DE9539CB9}" type="pres">
      <dgm:prSet presAssocID="{77C7F1D7-F212-4793-BDDF-BEB8967B792A}" presName="boxAndChildren" presStyleCnt="0"/>
      <dgm:spPr/>
    </dgm:pt>
    <dgm:pt modelId="{D6868FB4-B83D-421B-A745-9E9B8975552B}" type="pres">
      <dgm:prSet presAssocID="{77C7F1D7-F212-4793-BDDF-BEB8967B792A}" presName="parentTextBox" presStyleLbl="node1" presStyleIdx="0" presStyleCnt="7"/>
      <dgm:spPr/>
    </dgm:pt>
    <dgm:pt modelId="{CB98E71F-4707-4E17-A8D5-AF91EC9F2F6D}" type="pres">
      <dgm:prSet presAssocID="{A5AAC8EE-EC67-462B-9E99-34C19223E3BE}" presName="sp" presStyleCnt="0"/>
      <dgm:spPr/>
    </dgm:pt>
    <dgm:pt modelId="{A4CBCF9B-C945-41BC-BEA6-9F43F310F9D7}" type="pres">
      <dgm:prSet presAssocID="{D39310D1-FB1B-4BCD-8525-F309C04F13FD}" presName="arrowAndChildren" presStyleCnt="0"/>
      <dgm:spPr/>
    </dgm:pt>
    <dgm:pt modelId="{F52F2E27-A178-4EE7-A930-E4475997FBF9}" type="pres">
      <dgm:prSet presAssocID="{D39310D1-FB1B-4BCD-8525-F309C04F13FD}" presName="parentTextArrow" presStyleLbl="node1" presStyleIdx="1" presStyleCnt="7"/>
      <dgm:spPr/>
    </dgm:pt>
    <dgm:pt modelId="{1C9FBFC6-82AF-4A9B-83BF-10680517CE1F}" type="pres">
      <dgm:prSet presAssocID="{F426887F-EFF5-413F-8071-2D333A165FCF}" presName="sp" presStyleCnt="0"/>
      <dgm:spPr/>
    </dgm:pt>
    <dgm:pt modelId="{107B5240-E298-4D6A-B2AA-0E9D47DFFFDB}" type="pres">
      <dgm:prSet presAssocID="{D9C60096-7832-4ABD-B4CB-A845BC94E30E}" presName="arrowAndChildren" presStyleCnt="0"/>
      <dgm:spPr/>
    </dgm:pt>
    <dgm:pt modelId="{14ADAAAC-9AF3-4DF8-ABD9-1EEDCD8F3C84}" type="pres">
      <dgm:prSet presAssocID="{D9C60096-7832-4ABD-B4CB-A845BC94E30E}" presName="parentTextArrow" presStyleLbl="node1" presStyleIdx="2" presStyleCnt="7"/>
      <dgm:spPr/>
    </dgm:pt>
    <dgm:pt modelId="{50F87516-E21C-47E1-818C-A34D9243BF40}" type="pres">
      <dgm:prSet presAssocID="{50E678F0-38FE-4A0D-9292-847E07E88A1C}" presName="sp" presStyleCnt="0"/>
      <dgm:spPr/>
    </dgm:pt>
    <dgm:pt modelId="{92D61F97-EA20-4C52-B97B-9CDEBD6BC5E7}" type="pres">
      <dgm:prSet presAssocID="{E35E1AE2-DFAD-4A5C-B6B5-CF0353E10215}" presName="arrowAndChildren" presStyleCnt="0"/>
      <dgm:spPr/>
    </dgm:pt>
    <dgm:pt modelId="{6E401CE3-B825-46CE-85D1-E1CB37ED7DB7}" type="pres">
      <dgm:prSet presAssocID="{E35E1AE2-DFAD-4A5C-B6B5-CF0353E10215}" presName="parentTextArrow" presStyleLbl="node1" presStyleIdx="3" presStyleCnt="7"/>
      <dgm:spPr/>
    </dgm:pt>
    <dgm:pt modelId="{D2E70B53-A73A-467F-8F0B-BBFD4C5D93CF}" type="pres">
      <dgm:prSet presAssocID="{7E1012BF-354E-45BF-BAB3-88B10773F354}" presName="sp" presStyleCnt="0"/>
      <dgm:spPr/>
    </dgm:pt>
    <dgm:pt modelId="{348BED70-8991-4F01-9777-1706C66EFAA5}" type="pres">
      <dgm:prSet presAssocID="{98786838-0F71-4BA9-B0F4-D23FC3E29EB8}" presName="arrowAndChildren" presStyleCnt="0"/>
      <dgm:spPr/>
    </dgm:pt>
    <dgm:pt modelId="{4C16AB5E-B7C7-475D-8056-CA6EC0F57C30}" type="pres">
      <dgm:prSet presAssocID="{98786838-0F71-4BA9-B0F4-D23FC3E29EB8}" presName="parentTextArrow" presStyleLbl="node1" presStyleIdx="4" presStyleCnt="7"/>
      <dgm:spPr/>
    </dgm:pt>
    <dgm:pt modelId="{FFE9812A-E0E9-45C7-B46F-59253E2E82B0}" type="pres">
      <dgm:prSet presAssocID="{F57D0329-6212-47A8-BE80-0C667DA9319A}" presName="sp" presStyleCnt="0"/>
      <dgm:spPr/>
    </dgm:pt>
    <dgm:pt modelId="{8049ACFE-ADE2-435C-B7C2-30B1BD98195C}" type="pres">
      <dgm:prSet presAssocID="{F1153B96-3D0C-4342-8381-291766DE9B20}" presName="arrowAndChildren" presStyleCnt="0"/>
      <dgm:spPr/>
    </dgm:pt>
    <dgm:pt modelId="{1A922646-049C-4128-87E8-C8B1EA08D2D6}" type="pres">
      <dgm:prSet presAssocID="{F1153B96-3D0C-4342-8381-291766DE9B20}" presName="parentTextArrow" presStyleLbl="node1" presStyleIdx="5" presStyleCnt="7"/>
      <dgm:spPr/>
    </dgm:pt>
    <dgm:pt modelId="{05089B14-F1EB-4832-883C-31D300055D41}" type="pres">
      <dgm:prSet presAssocID="{985DF283-56C5-456F-91A3-6F5F095D79FC}" presName="sp" presStyleCnt="0"/>
      <dgm:spPr/>
    </dgm:pt>
    <dgm:pt modelId="{FE41AEB3-4BAC-4C8D-8D50-A42AF35A5F83}" type="pres">
      <dgm:prSet presAssocID="{4F65CE58-FFA2-41A9-BBFA-7FE9CCF8B437}" presName="arrowAndChildren" presStyleCnt="0"/>
      <dgm:spPr/>
    </dgm:pt>
    <dgm:pt modelId="{D92CDF5B-2C03-447F-AD9E-D5B0A88EB7A2}" type="pres">
      <dgm:prSet presAssocID="{4F65CE58-FFA2-41A9-BBFA-7FE9CCF8B437}" presName="parentTextArrow" presStyleLbl="node1" presStyleIdx="6" presStyleCnt="7"/>
      <dgm:spPr/>
    </dgm:pt>
  </dgm:ptLst>
  <dgm:cxnLst>
    <dgm:cxn modelId="{7540060D-AFAD-4D62-BD42-C6BC67813CDC}" srcId="{FD880891-1D57-4134-9DAC-930B8875B626}" destId="{F1153B96-3D0C-4342-8381-291766DE9B20}" srcOrd="1" destOrd="0" parTransId="{4DB588BF-DFF6-4A19-BC58-CF224BC3B423}" sibTransId="{F57D0329-6212-47A8-BE80-0C667DA9319A}"/>
    <dgm:cxn modelId="{E12AF90F-A4F0-4DE9-8C5A-2E0389C3746C}" srcId="{FD880891-1D57-4134-9DAC-930B8875B626}" destId="{E35E1AE2-DFAD-4A5C-B6B5-CF0353E10215}" srcOrd="3" destOrd="0" parTransId="{04B6B291-0B33-40CA-AE2B-35DC08DEEACB}" sibTransId="{50E678F0-38FE-4A0D-9292-847E07E88A1C}"/>
    <dgm:cxn modelId="{E90C071B-F9FA-4A2C-96A1-37F619F6D09D}" type="presOf" srcId="{D39310D1-FB1B-4BCD-8525-F309C04F13FD}" destId="{F52F2E27-A178-4EE7-A930-E4475997FBF9}" srcOrd="0" destOrd="0" presId="urn:microsoft.com/office/officeart/2005/8/layout/process4"/>
    <dgm:cxn modelId="{8C640660-2A1D-421A-9664-826D26C38D0F}" srcId="{FD880891-1D57-4134-9DAC-930B8875B626}" destId="{4F65CE58-FFA2-41A9-BBFA-7FE9CCF8B437}" srcOrd="0" destOrd="0" parTransId="{25961657-53A9-4683-A425-3354E5B678C9}" sibTransId="{985DF283-56C5-456F-91A3-6F5F095D79FC}"/>
    <dgm:cxn modelId="{D7FF9863-91BB-44E8-8797-336FAA158D37}" type="presOf" srcId="{F1153B96-3D0C-4342-8381-291766DE9B20}" destId="{1A922646-049C-4128-87E8-C8B1EA08D2D6}" srcOrd="0" destOrd="0" presId="urn:microsoft.com/office/officeart/2005/8/layout/process4"/>
    <dgm:cxn modelId="{8428CB45-870E-41B8-AF61-4549CDA74EC0}" srcId="{FD880891-1D57-4134-9DAC-930B8875B626}" destId="{77C7F1D7-F212-4793-BDDF-BEB8967B792A}" srcOrd="6" destOrd="0" parTransId="{5EA13C2F-3B7A-49E9-972A-E3645F432C01}" sibTransId="{F1992B0B-8193-4158-A3E0-E7AD425A7058}"/>
    <dgm:cxn modelId="{F3693D56-471F-4485-B852-DC9359055DBE}" srcId="{FD880891-1D57-4134-9DAC-930B8875B626}" destId="{D39310D1-FB1B-4BCD-8525-F309C04F13FD}" srcOrd="5" destOrd="0" parTransId="{88B2DB31-39EE-4E33-B9F0-3CCCF24469E9}" sibTransId="{A5AAC8EE-EC67-462B-9E99-34C19223E3BE}"/>
    <dgm:cxn modelId="{205E4F78-AA09-4580-8473-4546CF5C1A25}" type="presOf" srcId="{4F65CE58-FFA2-41A9-BBFA-7FE9CCF8B437}" destId="{D92CDF5B-2C03-447F-AD9E-D5B0A88EB7A2}" srcOrd="0" destOrd="0" presId="urn:microsoft.com/office/officeart/2005/8/layout/process4"/>
    <dgm:cxn modelId="{0A8EC58D-87DC-427D-BFEB-A984EACCACEE}" type="presOf" srcId="{D9C60096-7832-4ABD-B4CB-A845BC94E30E}" destId="{14ADAAAC-9AF3-4DF8-ABD9-1EEDCD8F3C84}" srcOrd="0" destOrd="0" presId="urn:microsoft.com/office/officeart/2005/8/layout/process4"/>
    <dgm:cxn modelId="{1800C68F-2F2C-4BBD-A970-8071AD1E41B6}" srcId="{FD880891-1D57-4134-9DAC-930B8875B626}" destId="{D9C60096-7832-4ABD-B4CB-A845BC94E30E}" srcOrd="4" destOrd="0" parTransId="{CC049D48-D109-421A-BC04-E77916BCE630}" sibTransId="{F426887F-EFF5-413F-8071-2D333A165FCF}"/>
    <dgm:cxn modelId="{D5F5EF8F-1AA6-4C3A-8D7E-8B2375A757A7}" type="presOf" srcId="{98786838-0F71-4BA9-B0F4-D23FC3E29EB8}" destId="{4C16AB5E-B7C7-475D-8056-CA6EC0F57C30}" srcOrd="0" destOrd="0" presId="urn:microsoft.com/office/officeart/2005/8/layout/process4"/>
    <dgm:cxn modelId="{86EE88B3-712C-44AF-B28B-C7D207070805}" type="presOf" srcId="{FD880891-1D57-4134-9DAC-930B8875B626}" destId="{58D9BB65-69FF-4B9B-8843-73E49E1B2AD9}" srcOrd="0" destOrd="0" presId="urn:microsoft.com/office/officeart/2005/8/layout/process4"/>
    <dgm:cxn modelId="{F5F5F3B8-DD71-44E7-AB9C-839655C822EB}" srcId="{FD880891-1D57-4134-9DAC-930B8875B626}" destId="{98786838-0F71-4BA9-B0F4-D23FC3E29EB8}" srcOrd="2" destOrd="0" parTransId="{FDF84F57-0DFF-4E38-B62B-DA90D7DE5BD6}" sibTransId="{7E1012BF-354E-45BF-BAB3-88B10773F354}"/>
    <dgm:cxn modelId="{962185F5-3581-43C2-A05B-33956AAE46B5}" type="presOf" srcId="{E35E1AE2-DFAD-4A5C-B6B5-CF0353E10215}" destId="{6E401CE3-B825-46CE-85D1-E1CB37ED7DB7}" srcOrd="0" destOrd="0" presId="urn:microsoft.com/office/officeart/2005/8/layout/process4"/>
    <dgm:cxn modelId="{C0B4CCFA-44C6-4CB6-AD10-B04D63CF6D81}" type="presOf" srcId="{77C7F1D7-F212-4793-BDDF-BEB8967B792A}" destId="{D6868FB4-B83D-421B-A745-9E9B8975552B}" srcOrd="0" destOrd="0" presId="urn:microsoft.com/office/officeart/2005/8/layout/process4"/>
    <dgm:cxn modelId="{9AA69ACB-7997-4A17-9E48-D0FD8B4CEF70}" type="presParOf" srcId="{58D9BB65-69FF-4B9B-8843-73E49E1B2AD9}" destId="{A38C4926-06A8-4D60-9489-6D2DE9539CB9}" srcOrd="0" destOrd="0" presId="urn:microsoft.com/office/officeart/2005/8/layout/process4"/>
    <dgm:cxn modelId="{20E3306F-DB1C-4055-AACA-97CBAED631FC}" type="presParOf" srcId="{A38C4926-06A8-4D60-9489-6D2DE9539CB9}" destId="{D6868FB4-B83D-421B-A745-9E9B8975552B}" srcOrd="0" destOrd="0" presId="urn:microsoft.com/office/officeart/2005/8/layout/process4"/>
    <dgm:cxn modelId="{CFC31CEB-3705-49C5-BE30-E4D3415C82F7}" type="presParOf" srcId="{58D9BB65-69FF-4B9B-8843-73E49E1B2AD9}" destId="{CB98E71F-4707-4E17-A8D5-AF91EC9F2F6D}" srcOrd="1" destOrd="0" presId="urn:microsoft.com/office/officeart/2005/8/layout/process4"/>
    <dgm:cxn modelId="{54DD58D1-F28B-4332-A792-08EEE508431C}" type="presParOf" srcId="{58D9BB65-69FF-4B9B-8843-73E49E1B2AD9}" destId="{A4CBCF9B-C945-41BC-BEA6-9F43F310F9D7}" srcOrd="2" destOrd="0" presId="urn:microsoft.com/office/officeart/2005/8/layout/process4"/>
    <dgm:cxn modelId="{686128A1-B667-4520-857C-740B7B1C630C}" type="presParOf" srcId="{A4CBCF9B-C945-41BC-BEA6-9F43F310F9D7}" destId="{F52F2E27-A178-4EE7-A930-E4475997FBF9}" srcOrd="0" destOrd="0" presId="urn:microsoft.com/office/officeart/2005/8/layout/process4"/>
    <dgm:cxn modelId="{36F1336D-B7CE-401C-8EFA-B4ED77A736F6}" type="presParOf" srcId="{58D9BB65-69FF-4B9B-8843-73E49E1B2AD9}" destId="{1C9FBFC6-82AF-4A9B-83BF-10680517CE1F}" srcOrd="3" destOrd="0" presId="urn:microsoft.com/office/officeart/2005/8/layout/process4"/>
    <dgm:cxn modelId="{2D7A9B88-CC60-4D89-8AC4-66D45A4AE330}" type="presParOf" srcId="{58D9BB65-69FF-4B9B-8843-73E49E1B2AD9}" destId="{107B5240-E298-4D6A-B2AA-0E9D47DFFFDB}" srcOrd="4" destOrd="0" presId="urn:microsoft.com/office/officeart/2005/8/layout/process4"/>
    <dgm:cxn modelId="{8046FA56-5158-4DCA-ACBA-A928F54E0ADF}" type="presParOf" srcId="{107B5240-E298-4D6A-B2AA-0E9D47DFFFDB}" destId="{14ADAAAC-9AF3-4DF8-ABD9-1EEDCD8F3C84}" srcOrd="0" destOrd="0" presId="urn:microsoft.com/office/officeart/2005/8/layout/process4"/>
    <dgm:cxn modelId="{0599C944-E59B-48CB-BC86-66C1581BA721}" type="presParOf" srcId="{58D9BB65-69FF-4B9B-8843-73E49E1B2AD9}" destId="{50F87516-E21C-47E1-818C-A34D9243BF40}" srcOrd="5" destOrd="0" presId="urn:microsoft.com/office/officeart/2005/8/layout/process4"/>
    <dgm:cxn modelId="{D0FFBEA0-672B-4831-9810-317EA66BC089}" type="presParOf" srcId="{58D9BB65-69FF-4B9B-8843-73E49E1B2AD9}" destId="{92D61F97-EA20-4C52-B97B-9CDEBD6BC5E7}" srcOrd="6" destOrd="0" presId="urn:microsoft.com/office/officeart/2005/8/layout/process4"/>
    <dgm:cxn modelId="{19A7594C-1554-47E5-A28B-867B5C84EACF}" type="presParOf" srcId="{92D61F97-EA20-4C52-B97B-9CDEBD6BC5E7}" destId="{6E401CE3-B825-46CE-85D1-E1CB37ED7DB7}" srcOrd="0" destOrd="0" presId="urn:microsoft.com/office/officeart/2005/8/layout/process4"/>
    <dgm:cxn modelId="{CAEEDD89-96EC-4C6F-8F49-685F1705D768}" type="presParOf" srcId="{58D9BB65-69FF-4B9B-8843-73E49E1B2AD9}" destId="{D2E70B53-A73A-467F-8F0B-BBFD4C5D93CF}" srcOrd="7" destOrd="0" presId="urn:microsoft.com/office/officeart/2005/8/layout/process4"/>
    <dgm:cxn modelId="{8EC6D352-D476-434A-9964-C277B7C2ABF3}" type="presParOf" srcId="{58D9BB65-69FF-4B9B-8843-73E49E1B2AD9}" destId="{348BED70-8991-4F01-9777-1706C66EFAA5}" srcOrd="8" destOrd="0" presId="urn:microsoft.com/office/officeart/2005/8/layout/process4"/>
    <dgm:cxn modelId="{FB98925B-049E-4A0C-87A7-1F4367AC25B4}" type="presParOf" srcId="{348BED70-8991-4F01-9777-1706C66EFAA5}" destId="{4C16AB5E-B7C7-475D-8056-CA6EC0F57C30}" srcOrd="0" destOrd="0" presId="urn:microsoft.com/office/officeart/2005/8/layout/process4"/>
    <dgm:cxn modelId="{E831C9FF-AA7E-4FA5-AB56-ADA3E4B6894D}" type="presParOf" srcId="{58D9BB65-69FF-4B9B-8843-73E49E1B2AD9}" destId="{FFE9812A-E0E9-45C7-B46F-59253E2E82B0}" srcOrd="9" destOrd="0" presId="urn:microsoft.com/office/officeart/2005/8/layout/process4"/>
    <dgm:cxn modelId="{5FE6912C-8FBB-4EA0-ACB8-2BB172A7F937}" type="presParOf" srcId="{58D9BB65-69FF-4B9B-8843-73E49E1B2AD9}" destId="{8049ACFE-ADE2-435C-B7C2-30B1BD98195C}" srcOrd="10" destOrd="0" presId="urn:microsoft.com/office/officeart/2005/8/layout/process4"/>
    <dgm:cxn modelId="{5D9F3818-2A49-49F2-A061-869FF00C5E30}" type="presParOf" srcId="{8049ACFE-ADE2-435C-B7C2-30B1BD98195C}" destId="{1A922646-049C-4128-87E8-C8B1EA08D2D6}" srcOrd="0" destOrd="0" presId="urn:microsoft.com/office/officeart/2005/8/layout/process4"/>
    <dgm:cxn modelId="{3CBF418C-C659-4E10-9305-81945CAF347B}" type="presParOf" srcId="{58D9BB65-69FF-4B9B-8843-73E49E1B2AD9}" destId="{05089B14-F1EB-4832-883C-31D300055D41}" srcOrd="11" destOrd="0" presId="urn:microsoft.com/office/officeart/2005/8/layout/process4"/>
    <dgm:cxn modelId="{D46C7A34-429F-40BC-B183-AC51981A9EFB}" type="presParOf" srcId="{58D9BB65-69FF-4B9B-8843-73E49E1B2AD9}" destId="{FE41AEB3-4BAC-4C8D-8D50-A42AF35A5F83}" srcOrd="12" destOrd="0" presId="urn:microsoft.com/office/officeart/2005/8/layout/process4"/>
    <dgm:cxn modelId="{339F2D59-7FC7-40B9-AC14-9B6EAC9CEAA9}" type="presParOf" srcId="{FE41AEB3-4BAC-4C8D-8D50-A42AF35A5F83}" destId="{D92CDF5B-2C03-447F-AD9E-D5B0A88EB7A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68FB4-B83D-421B-A745-9E9B8975552B}">
      <dsp:nvSpPr>
        <dsp:cNvPr id="0" name=""/>
        <dsp:cNvSpPr/>
      </dsp:nvSpPr>
      <dsp:spPr>
        <a:xfrm>
          <a:off x="0" y="3914866"/>
          <a:ext cx="5768788" cy="428401"/>
        </a:xfrm>
        <a:prstGeom prst="rect">
          <a:avLst/>
        </a:prstGeom>
        <a:gradFill rotWithShape="0">
          <a:gsLst>
            <a:gs pos="0">
              <a:srgbClr val="00B050"/>
            </a:gs>
            <a:gs pos="80000">
              <a:srgbClr val="D0D8E8"/>
            </a:gs>
            <a:gs pos="100000">
              <a:srgbClr val="00B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Calibri Light" panose="020F0302020204030204" pitchFamily="34" charset="0"/>
              <a:cs typeface="Calibri Light" panose="020F0302020204030204" pitchFamily="34" charset="0"/>
            </a:rPr>
            <a:t>Common equity</a:t>
          </a:r>
        </a:p>
      </dsp:txBody>
      <dsp:txXfrm>
        <a:off x="0" y="3914866"/>
        <a:ext cx="5768788" cy="428401"/>
      </dsp:txXfrm>
    </dsp:sp>
    <dsp:sp modelId="{F52F2E27-A178-4EE7-A930-E4475997FBF9}">
      <dsp:nvSpPr>
        <dsp:cNvPr id="0" name=""/>
        <dsp:cNvSpPr/>
      </dsp:nvSpPr>
      <dsp:spPr>
        <a:xfrm rot="10800000">
          <a:off x="0" y="3262410"/>
          <a:ext cx="5768788" cy="658881"/>
        </a:xfrm>
        <a:prstGeom prst="upArrowCallout">
          <a:avLst/>
        </a:prstGeom>
        <a:gradFill rotWithShape="0">
          <a:gsLst>
            <a:gs pos="0">
              <a:srgbClr val="00B050"/>
            </a:gs>
            <a:gs pos="80000">
              <a:srgbClr val="D0D8E8"/>
            </a:gs>
            <a:gs pos="100000">
              <a:srgbClr val="00B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Calibri Light" panose="020F0302020204030204" pitchFamily="34" charset="0"/>
              <a:cs typeface="Calibri Light" panose="020F0302020204030204" pitchFamily="34" charset="0"/>
            </a:rPr>
            <a:t>Preferred equity (up to liquidation preference)</a:t>
          </a:r>
        </a:p>
      </dsp:txBody>
      <dsp:txXfrm rot="10800000">
        <a:off x="0" y="3262410"/>
        <a:ext cx="5768788" cy="428121"/>
      </dsp:txXfrm>
    </dsp:sp>
    <dsp:sp modelId="{14ADAAAC-9AF3-4DF8-ABD9-1EEDCD8F3C84}">
      <dsp:nvSpPr>
        <dsp:cNvPr id="0" name=""/>
        <dsp:cNvSpPr/>
      </dsp:nvSpPr>
      <dsp:spPr>
        <a:xfrm rot="10800000">
          <a:off x="0" y="2609954"/>
          <a:ext cx="5768788" cy="658881"/>
        </a:xfrm>
        <a:prstGeom prst="upArrowCallout">
          <a:avLst/>
        </a:prstGeom>
        <a:gradFill rotWithShape="0">
          <a:gsLst>
            <a:gs pos="0">
              <a:srgbClr val="00B050"/>
            </a:gs>
            <a:gs pos="80000">
              <a:srgbClr val="D0D8E8"/>
            </a:gs>
            <a:gs pos="100000">
              <a:srgbClr val="00B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tx1"/>
              </a:solidFill>
              <a:latin typeface="Calibri Light" panose="020F0302020204030204" pitchFamily="34" charset="0"/>
              <a:cs typeface="Calibri Light" panose="020F0302020204030204" pitchFamily="34" charset="0"/>
            </a:rPr>
            <a:t>Subordinated claims</a:t>
          </a:r>
          <a:endParaRPr lang="en-US" sz="1600" b="1" kern="1200" dirty="0">
            <a:solidFill>
              <a:schemeClr val="tx1"/>
            </a:solidFill>
            <a:latin typeface="Calibri Light" panose="020F0302020204030204" pitchFamily="34" charset="0"/>
            <a:cs typeface="Calibri Light" panose="020F0302020204030204" pitchFamily="34" charset="0"/>
          </a:endParaRPr>
        </a:p>
      </dsp:txBody>
      <dsp:txXfrm rot="10800000">
        <a:off x="0" y="2609954"/>
        <a:ext cx="5768788" cy="428121"/>
      </dsp:txXfrm>
    </dsp:sp>
    <dsp:sp modelId="{6E401CE3-B825-46CE-85D1-E1CB37ED7DB7}">
      <dsp:nvSpPr>
        <dsp:cNvPr id="0" name=""/>
        <dsp:cNvSpPr/>
      </dsp:nvSpPr>
      <dsp:spPr>
        <a:xfrm rot="10800000">
          <a:off x="0" y="1957499"/>
          <a:ext cx="5768788" cy="658881"/>
        </a:xfrm>
        <a:prstGeom prst="upArrowCallout">
          <a:avLst/>
        </a:prstGeom>
        <a:gradFill rotWithShape="0">
          <a:gsLst>
            <a:gs pos="0">
              <a:srgbClr val="00B050"/>
            </a:gs>
            <a:gs pos="80000">
              <a:srgbClr val="D0D8E8"/>
            </a:gs>
            <a:gs pos="100000">
              <a:srgbClr val="00B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tx1"/>
              </a:solidFill>
              <a:latin typeface="Calibri Light" panose="020F0302020204030204" pitchFamily="34" charset="0"/>
              <a:cs typeface="Calibri Light" panose="020F0302020204030204" pitchFamily="34" charset="0"/>
            </a:rPr>
            <a:t>General unsecured claims</a:t>
          </a:r>
          <a:endParaRPr lang="en-US" sz="1600" b="1" kern="1200" dirty="0">
            <a:solidFill>
              <a:schemeClr val="tx1"/>
            </a:solidFill>
            <a:latin typeface="Calibri Light" panose="020F0302020204030204" pitchFamily="34" charset="0"/>
            <a:cs typeface="Calibri Light" panose="020F0302020204030204" pitchFamily="34" charset="0"/>
          </a:endParaRPr>
        </a:p>
      </dsp:txBody>
      <dsp:txXfrm rot="10800000">
        <a:off x="0" y="1957499"/>
        <a:ext cx="5768788" cy="428121"/>
      </dsp:txXfrm>
    </dsp:sp>
    <dsp:sp modelId="{4C16AB5E-B7C7-475D-8056-CA6EC0F57C30}">
      <dsp:nvSpPr>
        <dsp:cNvPr id="0" name=""/>
        <dsp:cNvSpPr/>
      </dsp:nvSpPr>
      <dsp:spPr>
        <a:xfrm rot="10800000">
          <a:off x="0" y="1305043"/>
          <a:ext cx="5768788" cy="658881"/>
        </a:xfrm>
        <a:prstGeom prst="upArrowCallout">
          <a:avLst/>
        </a:prstGeom>
        <a:gradFill rotWithShape="0">
          <a:gsLst>
            <a:gs pos="0">
              <a:srgbClr val="00B050"/>
            </a:gs>
            <a:gs pos="80000">
              <a:srgbClr val="D0D8E8"/>
            </a:gs>
            <a:gs pos="100000">
              <a:srgbClr val="00B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tx1"/>
              </a:solidFill>
              <a:latin typeface="Calibri Light" panose="020F0302020204030204" pitchFamily="34" charset="0"/>
              <a:cs typeface="Calibri Light" panose="020F0302020204030204" pitchFamily="34" charset="0"/>
            </a:rPr>
            <a:t>Priority claims (administrative and other priority)</a:t>
          </a:r>
          <a:endParaRPr lang="en-US" sz="1600" b="1" kern="1200" dirty="0">
            <a:solidFill>
              <a:schemeClr val="tx1"/>
            </a:solidFill>
            <a:latin typeface="Calibri Light" panose="020F0302020204030204" pitchFamily="34" charset="0"/>
            <a:cs typeface="Calibri Light" panose="020F0302020204030204" pitchFamily="34" charset="0"/>
          </a:endParaRPr>
        </a:p>
      </dsp:txBody>
      <dsp:txXfrm rot="10800000">
        <a:off x="0" y="1305043"/>
        <a:ext cx="5768788" cy="428121"/>
      </dsp:txXfrm>
    </dsp:sp>
    <dsp:sp modelId="{1A922646-049C-4128-87E8-C8B1EA08D2D6}">
      <dsp:nvSpPr>
        <dsp:cNvPr id="0" name=""/>
        <dsp:cNvSpPr/>
      </dsp:nvSpPr>
      <dsp:spPr>
        <a:xfrm rot="10800000">
          <a:off x="0" y="652587"/>
          <a:ext cx="5768788" cy="658881"/>
        </a:xfrm>
        <a:prstGeom prst="upArrowCallout">
          <a:avLst/>
        </a:prstGeom>
        <a:gradFill rotWithShape="0">
          <a:gsLst>
            <a:gs pos="0">
              <a:srgbClr val="00B050"/>
            </a:gs>
            <a:gs pos="80000">
              <a:srgbClr val="D0D8E8"/>
            </a:gs>
            <a:gs pos="100000">
              <a:srgbClr val="00B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tx1"/>
              </a:solidFill>
              <a:latin typeface="Calibri Light" panose="020F0302020204030204" pitchFamily="34" charset="0"/>
              <a:cs typeface="Calibri Light" panose="020F0302020204030204" pitchFamily="34" charset="0"/>
            </a:rPr>
            <a:t>Superpriority claims</a:t>
          </a:r>
          <a:endParaRPr lang="en-US" sz="1600" b="1" kern="1200" dirty="0">
            <a:solidFill>
              <a:schemeClr val="tx1"/>
            </a:solidFill>
            <a:latin typeface="Calibri Light" panose="020F0302020204030204" pitchFamily="34" charset="0"/>
            <a:cs typeface="Calibri Light" panose="020F0302020204030204" pitchFamily="34" charset="0"/>
          </a:endParaRPr>
        </a:p>
      </dsp:txBody>
      <dsp:txXfrm rot="10800000">
        <a:off x="0" y="652587"/>
        <a:ext cx="5768788" cy="428121"/>
      </dsp:txXfrm>
    </dsp:sp>
    <dsp:sp modelId="{D92CDF5B-2C03-447F-AD9E-D5B0A88EB7A2}">
      <dsp:nvSpPr>
        <dsp:cNvPr id="0" name=""/>
        <dsp:cNvSpPr/>
      </dsp:nvSpPr>
      <dsp:spPr>
        <a:xfrm rot="10800000">
          <a:off x="0" y="131"/>
          <a:ext cx="5768788" cy="658881"/>
        </a:xfrm>
        <a:prstGeom prst="upArrowCallout">
          <a:avLst/>
        </a:prstGeom>
        <a:gradFill rotWithShape="0">
          <a:gsLst>
            <a:gs pos="6000">
              <a:schemeClr val="tx2">
                <a:lumMod val="40000"/>
                <a:lumOff val="60000"/>
              </a:schemeClr>
            </a:gs>
            <a:gs pos="54000">
              <a:srgbClr val="D0D8E8"/>
            </a:gs>
            <a:gs pos="100000">
              <a:srgbClr val="00B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tx1"/>
              </a:solidFill>
              <a:latin typeface="Calibri Light" panose="020F0302020204030204" pitchFamily="34" charset="0"/>
              <a:cs typeface="Calibri Light" panose="020F0302020204030204" pitchFamily="34" charset="0"/>
            </a:rPr>
            <a:t>Secured claims (collateral only)</a:t>
          </a:r>
          <a:endParaRPr lang="en-US" sz="1600" b="1" kern="1200" dirty="0">
            <a:solidFill>
              <a:schemeClr val="tx1"/>
            </a:solidFill>
            <a:latin typeface="Calibri Light" panose="020F0302020204030204" pitchFamily="34" charset="0"/>
            <a:cs typeface="Calibri Light" panose="020F0302020204030204" pitchFamily="34" charset="0"/>
          </a:endParaRPr>
        </a:p>
      </dsp:txBody>
      <dsp:txXfrm rot="10800000">
        <a:off x="0" y="131"/>
        <a:ext cx="5768788" cy="4281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EDD4EB-1EDE-4439-ABB7-3032651F9963}"/>
              </a:ext>
            </a:extLst>
          </p:cNvPr>
          <p:cNvSpPr>
            <a:spLocks noGrp="1"/>
          </p:cNvSpPr>
          <p:nvPr>
            <p:ph type="hdr" sz="quarter"/>
          </p:nvPr>
        </p:nvSpPr>
        <p:spPr>
          <a:xfrm>
            <a:off x="2" y="0"/>
            <a:ext cx="3170138" cy="481029"/>
          </a:xfrm>
          <a:prstGeom prst="rect">
            <a:avLst/>
          </a:prstGeom>
        </p:spPr>
        <p:txBody>
          <a:bodyPr vert="horz" lIns="91541" tIns="45770" rIns="91541" bIns="45770" rtlCol="0"/>
          <a:lstStyle>
            <a:lvl1pPr algn="l">
              <a:defRPr sz="1200"/>
            </a:lvl1pPr>
          </a:lstStyle>
          <a:p>
            <a:endParaRPr lang="en-GB" dirty="0"/>
          </a:p>
        </p:txBody>
      </p:sp>
      <p:sp>
        <p:nvSpPr>
          <p:cNvPr id="3" name="Date Placeholder 2">
            <a:extLst>
              <a:ext uri="{FF2B5EF4-FFF2-40B4-BE49-F238E27FC236}">
                <a16:creationId xmlns:a16="http://schemas.microsoft.com/office/drawing/2014/main" id="{15B6B777-C2C5-459B-B106-410F8303858D}"/>
              </a:ext>
            </a:extLst>
          </p:cNvPr>
          <p:cNvSpPr>
            <a:spLocks noGrp="1"/>
          </p:cNvSpPr>
          <p:nvPr>
            <p:ph type="dt" sz="quarter" idx="1"/>
          </p:nvPr>
        </p:nvSpPr>
        <p:spPr>
          <a:xfrm>
            <a:off x="4143427" y="0"/>
            <a:ext cx="3170138" cy="481029"/>
          </a:xfrm>
          <a:prstGeom prst="rect">
            <a:avLst/>
          </a:prstGeom>
        </p:spPr>
        <p:txBody>
          <a:bodyPr vert="horz" lIns="91541" tIns="45770" rIns="91541" bIns="45770" rtlCol="0"/>
          <a:lstStyle>
            <a:lvl1pPr algn="r">
              <a:defRPr sz="1200"/>
            </a:lvl1pPr>
          </a:lstStyle>
          <a:p>
            <a:fld id="{6D8E6DA4-667F-4D6C-AD57-37D94A470E6F}" type="datetimeFigureOut">
              <a:rPr lang="en-GB" smtClean="0"/>
              <a:t>30/09/2025</a:t>
            </a:fld>
            <a:endParaRPr lang="en-GB" dirty="0"/>
          </a:p>
        </p:txBody>
      </p:sp>
      <p:sp>
        <p:nvSpPr>
          <p:cNvPr id="4" name="Footer Placeholder 3">
            <a:extLst>
              <a:ext uri="{FF2B5EF4-FFF2-40B4-BE49-F238E27FC236}">
                <a16:creationId xmlns:a16="http://schemas.microsoft.com/office/drawing/2014/main" id="{F76A9EA3-7E0F-4268-9B81-835E9CFA0488}"/>
              </a:ext>
            </a:extLst>
          </p:cNvPr>
          <p:cNvSpPr>
            <a:spLocks noGrp="1"/>
          </p:cNvSpPr>
          <p:nvPr>
            <p:ph type="ftr" sz="quarter" idx="2"/>
          </p:nvPr>
        </p:nvSpPr>
        <p:spPr>
          <a:xfrm>
            <a:off x="2" y="9120172"/>
            <a:ext cx="3170138" cy="481029"/>
          </a:xfrm>
          <a:prstGeom prst="rect">
            <a:avLst/>
          </a:prstGeom>
        </p:spPr>
        <p:txBody>
          <a:bodyPr vert="horz" lIns="91541" tIns="45770" rIns="91541" bIns="4577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624A2C41-EA87-455D-B288-5F6455D07347}"/>
              </a:ext>
            </a:extLst>
          </p:cNvPr>
          <p:cNvSpPr>
            <a:spLocks noGrp="1"/>
          </p:cNvSpPr>
          <p:nvPr>
            <p:ph type="sldNum" sz="quarter" idx="3"/>
          </p:nvPr>
        </p:nvSpPr>
        <p:spPr>
          <a:xfrm>
            <a:off x="4143427" y="9120172"/>
            <a:ext cx="3170138" cy="481029"/>
          </a:xfrm>
          <a:prstGeom prst="rect">
            <a:avLst/>
          </a:prstGeom>
        </p:spPr>
        <p:txBody>
          <a:bodyPr vert="horz" lIns="91541" tIns="45770" rIns="91541" bIns="45770" rtlCol="0" anchor="b"/>
          <a:lstStyle>
            <a:lvl1pPr algn="r">
              <a:defRPr sz="1200"/>
            </a:lvl1pPr>
          </a:lstStyle>
          <a:p>
            <a:fld id="{68E983E2-5512-4ABC-BC5C-B0BE5E2A0EB3}" type="slidenum">
              <a:rPr lang="en-GB" smtClean="0"/>
              <a:t>‹#›</a:t>
            </a:fld>
            <a:endParaRPr lang="en-GB" dirty="0"/>
          </a:p>
        </p:txBody>
      </p:sp>
    </p:spTree>
    <p:extLst>
      <p:ext uri="{BB962C8B-B14F-4D97-AF65-F5344CB8AC3E}">
        <p14:creationId xmlns:p14="http://schemas.microsoft.com/office/powerpoint/2010/main" val="65648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1729"/>
          </a:xfrm>
          <a:prstGeom prst="rect">
            <a:avLst/>
          </a:prstGeom>
        </p:spPr>
        <p:txBody>
          <a:bodyPr vert="horz" lIns="91528" tIns="45765" rIns="91528" bIns="45765" rtlCol="0"/>
          <a:lstStyle>
            <a:lvl1pPr algn="l">
              <a:defRPr sz="1200"/>
            </a:lvl1pPr>
          </a:lstStyle>
          <a:p>
            <a:endParaRPr lang="en-GB" dirty="0"/>
          </a:p>
        </p:txBody>
      </p:sp>
      <p:sp>
        <p:nvSpPr>
          <p:cNvPr id="3" name="Date Placeholder 2"/>
          <p:cNvSpPr>
            <a:spLocks noGrp="1"/>
          </p:cNvSpPr>
          <p:nvPr>
            <p:ph type="dt" idx="1"/>
          </p:nvPr>
        </p:nvSpPr>
        <p:spPr>
          <a:xfrm>
            <a:off x="4143590" y="2"/>
            <a:ext cx="3169920" cy="481729"/>
          </a:xfrm>
          <a:prstGeom prst="rect">
            <a:avLst/>
          </a:prstGeom>
        </p:spPr>
        <p:txBody>
          <a:bodyPr vert="horz" lIns="91528" tIns="45765" rIns="91528" bIns="45765" rtlCol="0"/>
          <a:lstStyle>
            <a:lvl1pPr algn="r">
              <a:defRPr sz="1200"/>
            </a:lvl1pPr>
          </a:lstStyle>
          <a:p>
            <a:fld id="{9C5E58E3-16F0-4835-892F-B70D61A0931E}" type="datetimeFigureOut">
              <a:rPr lang="en-GB" smtClean="0"/>
              <a:t>30/09/2025</a:t>
            </a:fld>
            <a:endParaRPr lang="en-GB" dirty="0"/>
          </a:p>
        </p:txBody>
      </p:sp>
      <p:sp>
        <p:nvSpPr>
          <p:cNvPr id="4" name="Slide Image Placeholder 3"/>
          <p:cNvSpPr>
            <a:spLocks noGrp="1" noRot="1" noChangeAspect="1"/>
          </p:cNvSpPr>
          <p:nvPr>
            <p:ph type="sldImg" idx="2"/>
          </p:nvPr>
        </p:nvSpPr>
        <p:spPr>
          <a:xfrm>
            <a:off x="1497013" y="1200150"/>
            <a:ext cx="4321175" cy="3241675"/>
          </a:xfrm>
          <a:prstGeom prst="rect">
            <a:avLst/>
          </a:prstGeom>
          <a:noFill/>
          <a:ln w="12700">
            <a:solidFill>
              <a:prstClr val="black"/>
            </a:solidFill>
          </a:ln>
        </p:spPr>
        <p:txBody>
          <a:bodyPr vert="horz" lIns="91528" tIns="45765" rIns="91528" bIns="45765" rtlCol="0" anchor="ctr"/>
          <a:lstStyle/>
          <a:p>
            <a:endParaRPr lang="en-GB" dirty="0"/>
          </a:p>
        </p:txBody>
      </p:sp>
      <p:sp>
        <p:nvSpPr>
          <p:cNvPr id="5" name="Notes Placeholder 4"/>
          <p:cNvSpPr>
            <a:spLocks noGrp="1"/>
          </p:cNvSpPr>
          <p:nvPr>
            <p:ph type="body" sz="quarter" idx="3"/>
          </p:nvPr>
        </p:nvSpPr>
        <p:spPr>
          <a:xfrm>
            <a:off x="731520" y="4620580"/>
            <a:ext cx="5852160" cy="3780472"/>
          </a:xfrm>
          <a:prstGeom prst="rect">
            <a:avLst/>
          </a:prstGeom>
        </p:spPr>
        <p:txBody>
          <a:bodyPr vert="horz" lIns="91528" tIns="45765" rIns="91528" bIns="457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9"/>
            <a:ext cx="3169920" cy="481728"/>
          </a:xfrm>
          <a:prstGeom prst="rect">
            <a:avLst/>
          </a:prstGeom>
        </p:spPr>
        <p:txBody>
          <a:bodyPr vert="horz" lIns="91528" tIns="45765" rIns="91528" bIns="45765" rtlCol="0" anchor="b"/>
          <a:lstStyle>
            <a:lvl1pPr algn="l">
              <a:defRPr sz="1200"/>
            </a:lvl1pPr>
          </a:lstStyle>
          <a:p>
            <a:endParaRPr lang="en-GB" dirty="0"/>
          </a:p>
        </p:txBody>
      </p:sp>
      <p:sp>
        <p:nvSpPr>
          <p:cNvPr id="7" name="Slide Number Placeholder 6"/>
          <p:cNvSpPr>
            <a:spLocks noGrp="1"/>
          </p:cNvSpPr>
          <p:nvPr>
            <p:ph type="sldNum" sz="quarter" idx="5"/>
          </p:nvPr>
        </p:nvSpPr>
        <p:spPr>
          <a:xfrm>
            <a:off x="4143590" y="9119479"/>
            <a:ext cx="3169920" cy="481728"/>
          </a:xfrm>
          <a:prstGeom prst="rect">
            <a:avLst/>
          </a:prstGeom>
        </p:spPr>
        <p:txBody>
          <a:bodyPr vert="horz" lIns="91528" tIns="45765" rIns="91528" bIns="45765" rtlCol="0" anchor="b"/>
          <a:lstStyle>
            <a:lvl1pPr algn="r">
              <a:defRPr sz="1200"/>
            </a:lvl1pPr>
          </a:lstStyle>
          <a:p>
            <a:fld id="{E051C8B3-C27C-4F1A-99B9-AC28E43F21CE}" type="slidenum">
              <a:rPr lang="en-GB" smtClean="0"/>
              <a:t>‹#›</a:t>
            </a:fld>
            <a:endParaRPr lang="en-GB" dirty="0"/>
          </a:p>
        </p:txBody>
      </p:sp>
    </p:spTree>
    <p:extLst>
      <p:ext uri="{BB962C8B-B14F-4D97-AF65-F5344CB8AC3E}">
        <p14:creationId xmlns:p14="http://schemas.microsoft.com/office/powerpoint/2010/main" val="186060868"/>
      </p:ext>
    </p:extLst>
  </p:cSld>
  <p:clrMap bg1="lt1" tx1="dk1" bg2="lt2" tx2="dk2" accent1="accent1" accent2="accent2" accent3="accent3" accent4="accent4" accent5="accent5" accent6="accent6" hlink="hlink" folHlink="folHlink"/>
  <p:notesStyle>
    <a:lvl1pPr marL="0" algn="l" defTabSz="839804" rtl="0" eaLnBrk="1" latinLnBrk="0" hangingPunct="1">
      <a:defRPr sz="1102" kern="1200">
        <a:solidFill>
          <a:schemeClr val="tx1"/>
        </a:solidFill>
        <a:latin typeface="+mn-lt"/>
        <a:ea typeface="+mn-ea"/>
        <a:cs typeface="+mn-cs"/>
      </a:defRPr>
    </a:lvl1pPr>
    <a:lvl2pPr marL="419901" algn="l" defTabSz="839804" rtl="0" eaLnBrk="1" latinLnBrk="0" hangingPunct="1">
      <a:defRPr sz="1102" kern="1200">
        <a:solidFill>
          <a:schemeClr val="tx1"/>
        </a:solidFill>
        <a:latin typeface="+mn-lt"/>
        <a:ea typeface="+mn-ea"/>
        <a:cs typeface="+mn-cs"/>
      </a:defRPr>
    </a:lvl2pPr>
    <a:lvl3pPr marL="839804" algn="l" defTabSz="839804" rtl="0" eaLnBrk="1" latinLnBrk="0" hangingPunct="1">
      <a:defRPr sz="1102" kern="1200">
        <a:solidFill>
          <a:schemeClr val="tx1"/>
        </a:solidFill>
        <a:latin typeface="+mn-lt"/>
        <a:ea typeface="+mn-ea"/>
        <a:cs typeface="+mn-cs"/>
      </a:defRPr>
    </a:lvl3pPr>
    <a:lvl4pPr marL="1259705" algn="l" defTabSz="839804" rtl="0" eaLnBrk="1" latinLnBrk="0" hangingPunct="1">
      <a:defRPr sz="1102" kern="1200">
        <a:solidFill>
          <a:schemeClr val="tx1"/>
        </a:solidFill>
        <a:latin typeface="+mn-lt"/>
        <a:ea typeface="+mn-ea"/>
        <a:cs typeface="+mn-cs"/>
      </a:defRPr>
    </a:lvl4pPr>
    <a:lvl5pPr marL="1679606" algn="l" defTabSz="839804" rtl="0" eaLnBrk="1" latinLnBrk="0" hangingPunct="1">
      <a:defRPr sz="1102" kern="1200">
        <a:solidFill>
          <a:schemeClr val="tx1"/>
        </a:solidFill>
        <a:latin typeface="+mn-lt"/>
        <a:ea typeface="+mn-ea"/>
        <a:cs typeface="+mn-cs"/>
      </a:defRPr>
    </a:lvl5pPr>
    <a:lvl6pPr marL="2099508" algn="l" defTabSz="839804" rtl="0" eaLnBrk="1" latinLnBrk="0" hangingPunct="1">
      <a:defRPr sz="1102" kern="1200">
        <a:solidFill>
          <a:schemeClr val="tx1"/>
        </a:solidFill>
        <a:latin typeface="+mn-lt"/>
        <a:ea typeface="+mn-ea"/>
        <a:cs typeface="+mn-cs"/>
      </a:defRPr>
    </a:lvl6pPr>
    <a:lvl7pPr marL="2519410" algn="l" defTabSz="839804" rtl="0" eaLnBrk="1" latinLnBrk="0" hangingPunct="1">
      <a:defRPr sz="1102" kern="1200">
        <a:solidFill>
          <a:schemeClr val="tx1"/>
        </a:solidFill>
        <a:latin typeface="+mn-lt"/>
        <a:ea typeface="+mn-ea"/>
        <a:cs typeface="+mn-cs"/>
      </a:defRPr>
    </a:lvl7pPr>
    <a:lvl8pPr marL="2939312" algn="l" defTabSz="839804" rtl="0" eaLnBrk="1" latinLnBrk="0" hangingPunct="1">
      <a:defRPr sz="1102" kern="1200">
        <a:solidFill>
          <a:schemeClr val="tx1"/>
        </a:solidFill>
        <a:latin typeface="+mn-lt"/>
        <a:ea typeface="+mn-ea"/>
        <a:cs typeface="+mn-cs"/>
      </a:defRPr>
    </a:lvl8pPr>
    <a:lvl9pPr marL="3359213" algn="l" defTabSz="839804" rtl="0" eaLnBrk="1" latinLnBrk="0" hangingPunct="1">
      <a:defRPr sz="11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84275" y="700088"/>
            <a:ext cx="4654550" cy="3490912"/>
          </a:xfrm>
          <a:ln/>
        </p:spPr>
      </p:sp>
      <p:sp>
        <p:nvSpPr>
          <p:cNvPr id="74755" name="Notes Placeholder 2"/>
          <p:cNvSpPr>
            <a:spLocks noGrp="1"/>
          </p:cNvSpPr>
          <p:nvPr>
            <p:ph type="body" idx="1"/>
          </p:nvPr>
        </p:nvSpPr>
        <p:spPr>
          <a:noFill/>
        </p:spPr>
        <p:txBody>
          <a:bodyPr/>
          <a:lstStyle/>
          <a:p>
            <a:pPr eaLnBrk="1" hangingPunct="1"/>
            <a:endParaRPr lang="en-US" altLang="en-US"/>
          </a:p>
        </p:txBody>
      </p:sp>
      <p:sp>
        <p:nvSpPr>
          <p:cNvPr id="81924" name="Slide Number Placeholder 3"/>
          <p:cNvSpPr>
            <a:spLocks noGrp="1"/>
          </p:cNvSpPr>
          <p:nvPr>
            <p:ph type="sldNum" sz="quarter" idx="5"/>
          </p:nvPr>
        </p:nvSpPr>
        <p:spPr/>
        <p:txBody>
          <a:bodyPr/>
          <a:lstStyle>
            <a:lvl1pPr defTabSz="943741" eaLnBrk="0" hangingPunct="0">
              <a:spcBef>
                <a:spcPct val="30000"/>
              </a:spcBef>
              <a:defRPr sz="1200">
                <a:solidFill>
                  <a:schemeClr val="tx1"/>
                </a:solidFill>
                <a:latin typeface="Arial" charset="0"/>
              </a:defRPr>
            </a:lvl1pPr>
            <a:lvl2pPr marL="719422" indent="-273989" defTabSz="943741" eaLnBrk="0" hangingPunct="0">
              <a:spcBef>
                <a:spcPct val="30000"/>
              </a:spcBef>
              <a:defRPr sz="1200">
                <a:solidFill>
                  <a:schemeClr val="tx1"/>
                </a:solidFill>
                <a:latin typeface="Arial" charset="0"/>
              </a:defRPr>
            </a:lvl2pPr>
            <a:lvl3pPr marL="1108774" indent="-219512" defTabSz="943741" eaLnBrk="0" hangingPunct="0">
              <a:spcBef>
                <a:spcPct val="30000"/>
              </a:spcBef>
              <a:defRPr sz="1200">
                <a:solidFill>
                  <a:schemeClr val="tx1"/>
                </a:solidFill>
                <a:latin typeface="Arial" charset="0"/>
              </a:defRPr>
            </a:lvl3pPr>
            <a:lvl4pPr marL="1554207" indent="-219512" defTabSz="943741" eaLnBrk="0" hangingPunct="0">
              <a:spcBef>
                <a:spcPct val="30000"/>
              </a:spcBef>
              <a:defRPr sz="1200">
                <a:solidFill>
                  <a:schemeClr val="tx1"/>
                </a:solidFill>
                <a:latin typeface="Arial" charset="0"/>
              </a:defRPr>
            </a:lvl4pPr>
            <a:lvl5pPr marL="1999639" indent="-219512" defTabSz="943741" eaLnBrk="0" hangingPunct="0">
              <a:spcBef>
                <a:spcPct val="30000"/>
              </a:spcBef>
              <a:defRPr sz="1200">
                <a:solidFill>
                  <a:schemeClr val="tx1"/>
                </a:solidFill>
                <a:latin typeface="Arial" charset="0"/>
              </a:defRPr>
            </a:lvl5pPr>
            <a:lvl6pPr marL="2461093" indent="-219512" defTabSz="943741" eaLnBrk="0" fontAlgn="base" hangingPunct="0">
              <a:spcBef>
                <a:spcPct val="30000"/>
              </a:spcBef>
              <a:spcAft>
                <a:spcPct val="0"/>
              </a:spcAft>
              <a:defRPr sz="1200">
                <a:solidFill>
                  <a:schemeClr val="tx1"/>
                </a:solidFill>
                <a:latin typeface="Arial" charset="0"/>
              </a:defRPr>
            </a:lvl6pPr>
            <a:lvl7pPr marL="2922549" indent="-219512" defTabSz="943741" eaLnBrk="0" fontAlgn="base" hangingPunct="0">
              <a:spcBef>
                <a:spcPct val="30000"/>
              </a:spcBef>
              <a:spcAft>
                <a:spcPct val="0"/>
              </a:spcAft>
              <a:defRPr sz="1200">
                <a:solidFill>
                  <a:schemeClr val="tx1"/>
                </a:solidFill>
                <a:latin typeface="Arial" charset="0"/>
              </a:defRPr>
            </a:lvl7pPr>
            <a:lvl8pPr marL="3384004" indent="-219512" defTabSz="943741" eaLnBrk="0" fontAlgn="base" hangingPunct="0">
              <a:spcBef>
                <a:spcPct val="30000"/>
              </a:spcBef>
              <a:spcAft>
                <a:spcPct val="0"/>
              </a:spcAft>
              <a:defRPr sz="1200">
                <a:solidFill>
                  <a:schemeClr val="tx1"/>
                </a:solidFill>
                <a:latin typeface="Arial" charset="0"/>
              </a:defRPr>
            </a:lvl8pPr>
            <a:lvl9pPr marL="3845459" indent="-219512" defTabSz="943741"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DEEF3CE-5BC3-48B5-A4F4-37F14A1EDB5B}" type="slidenum">
              <a:rPr lang="en-US" altLang="en-US" smtClean="0"/>
              <a:pPr eaLnBrk="1" hangingPunct="1">
                <a:spcBef>
                  <a:spcPct val="0"/>
                </a:spcBef>
                <a:defRPr/>
              </a:pPr>
              <a:t>3</a:t>
            </a:fld>
            <a:endParaRPr lang="en-US" altLang="en-US"/>
          </a:p>
        </p:txBody>
      </p:sp>
    </p:spTree>
    <p:extLst>
      <p:ext uri="{BB962C8B-B14F-4D97-AF65-F5344CB8AC3E}">
        <p14:creationId xmlns:p14="http://schemas.microsoft.com/office/powerpoint/2010/main" val="286923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defTabSz="943741" eaLnBrk="0" hangingPunct="0">
              <a:spcBef>
                <a:spcPct val="30000"/>
              </a:spcBef>
              <a:defRPr sz="1200">
                <a:solidFill>
                  <a:schemeClr val="tx1"/>
                </a:solidFill>
                <a:latin typeface="Arial" charset="0"/>
              </a:defRPr>
            </a:lvl1pPr>
            <a:lvl2pPr marL="753069" indent="-285205" defTabSz="943741" eaLnBrk="0" hangingPunct="0">
              <a:spcBef>
                <a:spcPct val="30000"/>
              </a:spcBef>
              <a:defRPr sz="1200">
                <a:solidFill>
                  <a:schemeClr val="tx1"/>
                </a:solidFill>
                <a:latin typeface="Arial" charset="0"/>
              </a:defRPr>
            </a:lvl2pPr>
            <a:lvl3pPr marL="1158446" indent="-227523" defTabSz="943741" eaLnBrk="0" hangingPunct="0">
              <a:spcBef>
                <a:spcPct val="30000"/>
              </a:spcBef>
              <a:defRPr sz="1200">
                <a:solidFill>
                  <a:schemeClr val="tx1"/>
                </a:solidFill>
                <a:latin typeface="Arial" charset="0"/>
              </a:defRPr>
            </a:lvl3pPr>
            <a:lvl4pPr marL="1626310" indent="-227523" defTabSz="943741" eaLnBrk="0" hangingPunct="0">
              <a:spcBef>
                <a:spcPct val="30000"/>
              </a:spcBef>
              <a:defRPr sz="1200">
                <a:solidFill>
                  <a:schemeClr val="tx1"/>
                </a:solidFill>
                <a:latin typeface="Arial" charset="0"/>
              </a:defRPr>
            </a:lvl4pPr>
            <a:lvl5pPr marL="2090969" indent="-227523" defTabSz="943741" eaLnBrk="0" hangingPunct="0">
              <a:spcBef>
                <a:spcPct val="30000"/>
              </a:spcBef>
              <a:defRPr sz="1200">
                <a:solidFill>
                  <a:schemeClr val="tx1"/>
                </a:solidFill>
                <a:latin typeface="Arial" charset="0"/>
              </a:defRPr>
            </a:lvl5pPr>
            <a:lvl6pPr marL="2552424" indent="-227523" defTabSz="943741" eaLnBrk="0" fontAlgn="base" hangingPunct="0">
              <a:spcBef>
                <a:spcPct val="30000"/>
              </a:spcBef>
              <a:spcAft>
                <a:spcPct val="0"/>
              </a:spcAft>
              <a:defRPr sz="1200">
                <a:solidFill>
                  <a:schemeClr val="tx1"/>
                </a:solidFill>
                <a:latin typeface="Arial" charset="0"/>
              </a:defRPr>
            </a:lvl6pPr>
            <a:lvl7pPr marL="3013878" indent="-227523" defTabSz="943741" eaLnBrk="0" fontAlgn="base" hangingPunct="0">
              <a:spcBef>
                <a:spcPct val="30000"/>
              </a:spcBef>
              <a:spcAft>
                <a:spcPct val="0"/>
              </a:spcAft>
              <a:defRPr sz="1200">
                <a:solidFill>
                  <a:schemeClr val="tx1"/>
                </a:solidFill>
                <a:latin typeface="Arial" charset="0"/>
              </a:defRPr>
            </a:lvl7pPr>
            <a:lvl8pPr marL="3475335" indent="-227523" defTabSz="943741" eaLnBrk="0" fontAlgn="base" hangingPunct="0">
              <a:spcBef>
                <a:spcPct val="30000"/>
              </a:spcBef>
              <a:spcAft>
                <a:spcPct val="0"/>
              </a:spcAft>
              <a:defRPr sz="1200">
                <a:solidFill>
                  <a:schemeClr val="tx1"/>
                </a:solidFill>
                <a:latin typeface="Arial" charset="0"/>
              </a:defRPr>
            </a:lvl8pPr>
            <a:lvl9pPr marL="3936790" indent="-227523" defTabSz="943741"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D8374FF-DB03-49DA-BDF5-07699DB91159}" type="slidenum">
              <a:rPr lang="en-US" altLang="en-US" smtClean="0"/>
              <a:pPr eaLnBrk="1" hangingPunct="1">
                <a:spcBef>
                  <a:spcPct val="0"/>
                </a:spcBef>
                <a:defRPr/>
              </a:pPr>
              <a:t>18</a:t>
            </a:fld>
            <a:endParaRPr lang="en-US" altLang="en-US"/>
          </a:p>
        </p:txBody>
      </p:sp>
      <p:sp>
        <p:nvSpPr>
          <p:cNvPr id="88067" name="Rectangle 2"/>
          <p:cNvSpPr>
            <a:spLocks noGrp="1" noRot="1" noChangeAspect="1" noChangeArrowheads="1" noTextEdit="1"/>
          </p:cNvSpPr>
          <p:nvPr>
            <p:ph type="sldImg"/>
          </p:nvPr>
        </p:nvSpPr>
        <p:spPr>
          <a:xfrm>
            <a:off x="1184275" y="700088"/>
            <a:ext cx="4654550" cy="3490912"/>
          </a:xfrm>
          <a:ln/>
        </p:spPr>
      </p:sp>
      <p:sp>
        <p:nvSpPr>
          <p:cNvPr id="88068" name="Rectangle 3"/>
          <p:cNvSpPr>
            <a:spLocks noGrp="1" noChangeArrowheads="1"/>
          </p:cNvSpPr>
          <p:nvPr>
            <p:ph type="body" idx="1"/>
          </p:nvPr>
        </p:nvSpPr>
        <p:spPr>
          <a:noFill/>
        </p:spPr>
        <p:txBody>
          <a:bodyPr/>
          <a:lstStyle/>
          <a:p>
            <a:pPr marL="227523" indent="-227523">
              <a:buFont typeface="Calibri" pitchFamily="34" charset="0"/>
              <a:buAutoNum type="arabicPeriod"/>
            </a:pPr>
            <a:endParaRPr lang="en-US" altLang="en-US" sz="900" dirty="0">
              <a:latin typeface="Arial Narrow" pitchFamily="34" charset="0"/>
            </a:endParaRPr>
          </a:p>
        </p:txBody>
      </p:sp>
    </p:spTree>
    <p:extLst>
      <p:ext uri="{BB962C8B-B14F-4D97-AF65-F5344CB8AC3E}">
        <p14:creationId xmlns:p14="http://schemas.microsoft.com/office/powerpoint/2010/main" val="143408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lvl1pPr defTabSz="943741" eaLnBrk="0" hangingPunct="0">
              <a:spcBef>
                <a:spcPct val="30000"/>
              </a:spcBef>
              <a:defRPr sz="1200">
                <a:solidFill>
                  <a:schemeClr val="tx1"/>
                </a:solidFill>
                <a:latin typeface="Arial" charset="0"/>
              </a:defRPr>
            </a:lvl1pPr>
            <a:lvl2pPr marL="753069" indent="-285205" defTabSz="943741" eaLnBrk="0" hangingPunct="0">
              <a:spcBef>
                <a:spcPct val="30000"/>
              </a:spcBef>
              <a:defRPr sz="1200">
                <a:solidFill>
                  <a:schemeClr val="tx1"/>
                </a:solidFill>
                <a:latin typeface="Arial" charset="0"/>
              </a:defRPr>
            </a:lvl2pPr>
            <a:lvl3pPr marL="1158446" indent="-227523" defTabSz="943741" eaLnBrk="0" hangingPunct="0">
              <a:spcBef>
                <a:spcPct val="30000"/>
              </a:spcBef>
              <a:defRPr sz="1200">
                <a:solidFill>
                  <a:schemeClr val="tx1"/>
                </a:solidFill>
                <a:latin typeface="Arial" charset="0"/>
              </a:defRPr>
            </a:lvl3pPr>
            <a:lvl4pPr marL="1626310" indent="-227523" defTabSz="943741" eaLnBrk="0" hangingPunct="0">
              <a:spcBef>
                <a:spcPct val="30000"/>
              </a:spcBef>
              <a:defRPr sz="1200">
                <a:solidFill>
                  <a:schemeClr val="tx1"/>
                </a:solidFill>
                <a:latin typeface="Arial" charset="0"/>
              </a:defRPr>
            </a:lvl4pPr>
            <a:lvl5pPr marL="2090969" indent="-227523" defTabSz="943741" eaLnBrk="0" hangingPunct="0">
              <a:spcBef>
                <a:spcPct val="30000"/>
              </a:spcBef>
              <a:defRPr sz="1200">
                <a:solidFill>
                  <a:schemeClr val="tx1"/>
                </a:solidFill>
                <a:latin typeface="Arial" charset="0"/>
              </a:defRPr>
            </a:lvl5pPr>
            <a:lvl6pPr marL="2552424" indent="-227523" defTabSz="943741" eaLnBrk="0" fontAlgn="base" hangingPunct="0">
              <a:spcBef>
                <a:spcPct val="30000"/>
              </a:spcBef>
              <a:spcAft>
                <a:spcPct val="0"/>
              </a:spcAft>
              <a:defRPr sz="1200">
                <a:solidFill>
                  <a:schemeClr val="tx1"/>
                </a:solidFill>
                <a:latin typeface="Arial" charset="0"/>
              </a:defRPr>
            </a:lvl6pPr>
            <a:lvl7pPr marL="3013878" indent="-227523" defTabSz="943741" eaLnBrk="0" fontAlgn="base" hangingPunct="0">
              <a:spcBef>
                <a:spcPct val="30000"/>
              </a:spcBef>
              <a:spcAft>
                <a:spcPct val="0"/>
              </a:spcAft>
              <a:defRPr sz="1200">
                <a:solidFill>
                  <a:schemeClr val="tx1"/>
                </a:solidFill>
                <a:latin typeface="Arial" charset="0"/>
              </a:defRPr>
            </a:lvl7pPr>
            <a:lvl8pPr marL="3475335" indent="-227523" defTabSz="943741" eaLnBrk="0" fontAlgn="base" hangingPunct="0">
              <a:spcBef>
                <a:spcPct val="30000"/>
              </a:spcBef>
              <a:spcAft>
                <a:spcPct val="0"/>
              </a:spcAft>
              <a:defRPr sz="1200">
                <a:solidFill>
                  <a:schemeClr val="tx1"/>
                </a:solidFill>
                <a:latin typeface="Arial" charset="0"/>
              </a:defRPr>
            </a:lvl8pPr>
            <a:lvl9pPr marL="3936790" indent="-227523" defTabSz="943741"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A6E8CE7-BBB5-4BC3-BF12-F461D7BB7048}" type="slidenum">
              <a:rPr lang="en-US" altLang="en-US" smtClean="0"/>
              <a:pPr eaLnBrk="1" hangingPunct="1">
                <a:spcBef>
                  <a:spcPct val="0"/>
                </a:spcBef>
                <a:defRPr/>
              </a:pPr>
              <a:t>20</a:t>
            </a:fld>
            <a:endParaRPr lang="en-US" altLang="en-US"/>
          </a:p>
        </p:txBody>
      </p:sp>
      <p:sp>
        <p:nvSpPr>
          <p:cNvPr id="91139" name="Rectangle 2"/>
          <p:cNvSpPr>
            <a:spLocks noGrp="1" noRot="1" noChangeAspect="1" noChangeArrowheads="1" noTextEdit="1"/>
          </p:cNvSpPr>
          <p:nvPr>
            <p:ph type="sldImg"/>
          </p:nvPr>
        </p:nvSpPr>
        <p:spPr>
          <a:xfrm>
            <a:off x="1184275" y="700088"/>
            <a:ext cx="4654550" cy="3490912"/>
          </a:xfrm>
          <a:ln/>
        </p:spPr>
      </p:sp>
      <p:sp>
        <p:nvSpPr>
          <p:cNvPr id="91140" name="Rectangle 3"/>
          <p:cNvSpPr>
            <a:spLocks noGrp="1" noChangeArrowheads="1"/>
          </p:cNvSpPr>
          <p:nvPr>
            <p:ph type="body" idx="1"/>
          </p:nvPr>
        </p:nvSpPr>
        <p:spPr>
          <a:noFill/>
        </p:spPr>
        <p:txBody>
          <a:bodyPr/>
          <a:lstStyle/>
          <a:p>
            <a:pPr marL="227523" indent="-227523">
              <a:buFont typeface="Calibri" pitchFamily="34" charset="0"/>
              <a:buAutoNum type="arabicPeriod"/>
            </a:pPr>
            <a:endParaRPr lang="en-US" altLang="en-US" sz="900">
              <a:latin typeface="Arial Narrow" pitchFamily="34" charset="0"/>
            </a:endParaRPr>
          </a:p>
        </p:txBody>
      </p:sp>
    </p:spTree>
    <p:extLst>
      <p:ext uri="{BB962C8B-B14F-4D97-AF65-F5344CB8AC3E}">
        <p14:creationId xmlns:p14="http://schemas.microsoft.com/office/powerpoint/2010/main" val="2178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257300" y="720725"/>
            <a:ext cx="4800600" cy="3600450"/>
          </a:xfrm>
          <a:ln/>
        </p:spPr>
      </p:sp>
      <p:sp>
        <p:nvSpPr>
          <p:cNvPr id="94211" name="Notes Placeholder 2"/>
          <p:cNvSpPr>
            <a:spLocks noGrp="1"/>
          </p:cNvSpPr>
          <p:nvPr>
            <p:ph type="body" idx="1"/>
          </p:nvPr>
        </p:nvSpPr>
        <p:spPr>
          <a:noFill/>
        </p:spPr>
        <p:txBody>
          <a:bodyPr/>
          <a:lstStyle/>
          <a:p>
            <a:pPr eaLnBrk="1" hangingPunct="1"/>
            <a:endParaRPr lang="en-US" altLang="en-US"/>
          </a:p>
        </p:txBody>
      </p:sp>
      <p:sp>
        <p:nvSpPr>
          <p:cNvPr id="107524" name="Slide Number Placeholder 3"/>
          <p:cNvSpPr>
            <a:spLocks noGrp="1"/>
          </p:cNvSpPr>
          <p:nvPr>
            <p:ph type="sldNum" sz="quarter" idx="5"/>
          </p:nvPr>
        </p:nvSpPr>
        <p:spPr/>
        <p:txBody>
          <a:bodyPr/>
          <a:lstStyle>
            <a:lvl1pPr defTabSz="969730" eaLnBrk="0" hangingPunct="0">
              <a:spcBef>
                <a:spcPct val="30000"/>
              </a:spcBef>
              <a:defRPr sz="1200">
                <a:solidFill>
                  <a:schemeClr val="tx1"/>
                </a:solidFill>
                <a:latin typeface="Arial" charset="0"/>
              </a:defRPr>
            </a:lvl1pPr>
            <a:lvl2pPr marL="739234" indent="-281535" defTabSz="969730" eaLnBrk="0" hangingPunct="0">
              <a:spcBef>
                <a:spcPct val="30000"/>
              </a:spcBef>
              <a:defRPr sz="1200">
                <a:solidFill>
                  <a:schemeClr val="tx1"/>
                </a:solidFill>
                <a:latin typeface="Arial" charset="0"/>
              </a:defRPr>
            </a:lvl2pPr>
            <a:lvl3pPr marL="1139308" indent="-225557" defTabSz="969730" eaLnBrk="0" hangingPunct="0">
              <a:spcBef>
                <a:spcPct val="30000"/>
              </a:spcBef>
              <a:defRPr sz="1200">
                <a:solidFill>
                  <a:schemeClr val="tx1"/>
                </a:solidFill>
                <a:latin typeface="Arial" charset="0"/>
              </a:defRPr>
            </a:lvl3pPr>
            <a:lvl4pPr marL="1597007" indent="-225557" defTabSz="969730" eaLnBrk="0" hangingPunct="0">
              <a:spcBef>
                <a:spcPct val="30000"/>
              </a:spcBef>
              <a:defRPr sz="1200">
                <a:solidFill>
                  <a:schemeClr val="tx1"/>
                </a:solidFill>
                <a:latin typeface="Arial" charset="0"/>
              </a:defRPr>
            </a:lvl4pPr>
            <a:lvl5pPr marL="2054706" indent="-225557" defTabSz="969730" eaLnBrk="0" hangingPunct="0">
              <a:spcBef>
                <a:spcPct val="30000"/>
              </a:spcBef>
              <a:defRPr sz="1200">
                <a:solidFill>
                  <a:schemeClr val="tx1"/>
                </a:solidFill>
                <a:latin typeface="Arial" charset="0"/>
              </a:defRPr>
            </a:lvl5pPr>
            <a:lvl6pPr marL="2528868" indent="-225557" defTabSz="969730" eaLnBrk="0" fontAlgn="base" hangingPunct="0">
              <a:spcBef>
                <a:spcPct val="30000"/>
              </a:spcBef>
              <a:spcAft>
                <a:spcPct val="0"/>
              </a:spcAft>
              <a:defRPr sz="1200">
                <a:solidFill>
                  <a:schemeClr val="tx1"/>
                </a:solidFill>
                <a:latin typeface="Arial" charset="0"/>
              </a:defRPr>
            </a:lvl6pPr>
            <a:lvl7pPr marL="3003031" indent="-225557" defTabSz="969730" eaLnBrk="0" fontAlgn="base" hangingPunct="0">
              <a:spcBef>
                <a:spcPct val="30000"/>
              </a:spcBef>
              <a:spcAft>
                <a:spcPct val="0"/>
              </a:spcAft>
              <a:defRPr sz="1200">
                <a:solidFill>
                  <a:schemeClr val="tx1"/>
                </a:solidFill>
                <a:latin typeface="Arial" charset="0"/>
              </a:defRPr>
            </a:lvl7pPr>
            <a:lvl8pPr marL="3477193" indent="-225557" defTabSz="969730" eaLnBrk="0" fontAlgn="base" hangingPunct="0">
              <a:spcBef>
                <a:spcPct val="30000"/>
              </a:spcBef>
              <a:spcAft>
                <a:spcPct val="0"/>
              </a:spcAft>
              <a:defRPr sz="1200">
                <a:solidFill>
                  <a:schemeClr val="tx1"/>
                </a:solidFill>
                <a:latin typeface="Arial" charset="0"/>
              </a:defRPr>
            </a:lvl8pPr>
            <a:lvl9pPr marL="3951357" indent="-225557" defTabSz="96973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B422D9C-B49D-4751-A715-67C49A249AE9}" type="slidenum">
              <a:rPr lang="en-US" altLang="en-US" smtClean="0"/>
              <a:pPr eaLnBrk="1" hangingPunct="1">
                <a:spcBef>
                  <a:spcPct val="0"/>
                </a:spcBef>
                <a:defRPr/>
              </a:pPr>
              <a:t>28</a:t>
            </a:fld>
            <a:endParaRPr lang="en-US" altLang="en-US"/>
          </a:p>
        </p:txBody>
      </p:sp>
    </p:spTree>
    <p:extLst>
      <p:ext uri="{BB962C8B-B14F-4D97-AF65-F5344CB8AC3E}">
        <p14:creationId xmlns:p14="http://schemas.microsoft.com/office/powerpoint/2010/main" val="174848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257300" y="720725"/>
            <a:ext cx="4800600" cy="3600450"/>
          </a:xfrm>
          <a:ln/>
        </p:spPr>
      </p:sp>
      <p:sp>
        <p:nvSpPr>
          <p:cNvPr id="95235" name="Notes Placeholder 2"/>
          <p:cNvSpPr>
            <a:spLocks noGrp="1"/>
          </p:cNvSpPr>
          <p:nvPr>
            <p:ph type="body" idx="1"/>
          </p:nvPr>
        </p:nvSpPr>
        <p:spPr>
          <a:noFill/>
        </p:spPr>
        <p:txBody>
          <a:bodyPr/>
          <a:lstStyle/>
          <a:p>
            <a:pPr eaLnBrk="1" hangingPunct="1"/>
            <a:endParaRPr lang="en-US" altLang="en-US"/>
          </a:p>
        </p:txBody>
      </p:sp>
      <p:sp>
        <p:nvSpPr>
          <p:cNvPr id="108548" name="Slide Number Placeholder 3"/>
          <p:cNvSpPr>
            <a:spLocks noGrp="1"/>
          </p:cNvSpPr>
          <p:nvPr>
            <p:ph type="sldNum" sz="quarter" idx="5"/>
          </p:nvPr>
        </p:nvSpPr>
        <p:spPr/>
        <p:txBody>
          <a:bodyPr/>
          <a:lstStyle>
            <a:lvl1pPr defTabSz="969631" eaLnBrk="0" hangingPunct="0">
              <a:spcBef>
                <a:spcPct val="30000"/>
              </a:spcBef>
              <a:defRPr sz="1200">
                <a:solidFill>
                  <a:schemeClr val="tx1"/>
                </a:solidFill>
                <a:latin typeface="Arial" charset="0"/>
              </a:defRPr>
            </a:lvl1pPr>
            <a:lvl2pPr marL="739157" indent="-281506" defTabSz="969631" eaLnBrk="0" hangingPunct="0">
              <a:spcBef>
                <a:spcPct val="30000"/>
              </a:spcBef>
              <a:defRPr sz="1200">
                <a:solidFill>
                  <a:schemeClr val="tx1"/>
                </a:solidFill>
                <a:latin typeface="Arial" charset="0"/>
              </a:defRPr>
            </a:lvl2pPr>
            <a:lvl3pPr marL="1139192" indent="-225533" defTabSz="969631" eaLnBrk="0" hangingPunct="0">
              <a:spcBef>
                <a:spcPct val="30000"/>
              </a:spcBef>
              <a:defRPr sz="1200">
                <a:solidFill>
                  <a:schemeClr val="tx1"/>
                </a:solidFill>
                <a:latin typeface="Arial" charset="0"/>
              </a:defRPr>
            </a:lvl3pPr>
            <a:lvl4pPr marL="1596843" indent="-225533" defTabSz="969631" eaLnBrk="0" hangingPunct="0">
              <a:spcBef>
                <a:spcPct val="30000"/>
              </a:spcBef>
              <a:defRPr sz="1200">
                <a:solidFill>
                  <a:schemeClr val="tx1"/>
                </a:solidFill>
                <a:latin typeface="Arial" charset="0"/>
              </a:defRPr>
            </a:lvl4pPr>
            <a:lvl5pPr marL="2054495" indent="-225533" defTabSz="969631" eaLnBrk="0" hangingPunct="0">
              <a:spcBef>
                <a:spcPct val="30000"/>
              </a:spcBef>
              <a:defRPr sz="1200">
                <a:solidFill>
                  <a:schemeClr val="tx1"/>
                </a:solidFill>
                <a:latin typeface="Arial" charset="0"/>
              </a:defRPr>
            </a:lvl5pPr>
            <a:lvl6pPr marL="2528611" indent="-225533" defTabSz="969631" eaLnBrk="0" fontAlgn="base" hangingPunct="0">
              <a:spcBef>
                <a:spcPct val="30000"/>
              </a:spcBef>
              <a:spcAft>
                <a:spcPct val="0"/>
              </a:spcAft>
              <a:defRPr sz="1200">
                <a:solidFill>
                  <a:schemeClr val="tx1"/>
                </a:solidFill>
                <a:latin typeface="Arial" charset="0"/>
              </a:defRPr>
            </a:lvl6pPr>
            <a:lvl7pPr marL="3002723" indent="-225533" defTabSz="969631" eaLnBrk="0" fontAlgn="base" hangingPunct="0">
              <a:spcBef>
                <a:spcPct val="30000"/>
              </a:spcBef>
              <a:spcAft>
                <a:spcPct val="0"/>
              </a:spcAft>
              <a:defRPr sz="1200">
                <a:solidFill>
                  <a:schemeClr val="tx1"/>
                </a:solidFill>
                <a:latin typeface="Arial" charset="0"/>
              </a:defRPr>
            </a:lvl7pPr>
            <a:lvl8pPr marL="3476838" indent="-225533" defTabSz="969631" eaLnBrk="0" fontAlgn="base" hangingPunct="0">
              <a:spcBef>
                <a:spcPct val="30000"/>
              </a:spcBef>
              <a:spcAft>
                <a:spcPct val="0"/>
              </a:spcAft>
              <a:defRPr sz="1200">
                <a:solidFill>
                  <a:schemeClr val="tx1"/>
                </a:solidFill>
                <a:latin typeface="Arial" charset="0"/>
              </a:defRPr>
            </a:lvl8pPr>
            <a:lvl9pPr marL="3950952" indent="-225533" defTabSz="969631"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551018A-E499-46F8-9992-1FB1C95155DA}" type="slidenum">
              <a:rPr lang="en-US" altLang="en-US" smtClean="0"/>
              <a:pPr eaLnBrk="1" hangingPunct="1">
                <a:spcBef>
                  <a:spcPct val="0"/>
                </a:spcBef>
                <a:defRPr/>
              </a:pPr>
              <a:t>29</a:t>
            </a:fld>
            <a:endParaRPr lang="en-US" altLang="en-US"/>
          </a:p>
        </p:txBody>
      </p:sp>
    </p:spTree>
    <p:extLst>
      <p:ext uri="{BB962C8B-B14F-4D97-AF65-F5344CB8AC3E}">
        <p14:creationId xmlns:p14="http://schemas.microsoft.com/office/powerpoint/2010/main" val="41761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257300" y="720725"/>
            <a:ext cx="4800600" cy="3600450"/>
          </a:xfrm>
          <a:ln/>
        </p:spPr>
      </p:sp>
      <p:sp>
        <p:nvSpPr>
          <p:cNvPr id="97283" name="Notes Placeholder 2"/>
          <p:cNvSpPr>
            <a:spLocks noGrp="1"/>
          </p:cNvSpPr>
          <p:nvPr>
            <p:ph type="body" idx="1"/>
          </p:nvPr>
        </p:nvSpPr>
        <p:spPr>
          <a:noFill/>
        </p:spPr>
        <p:txBody>
          <a:bodyPr/>
          <a:lstStyle/>
          <a:p>
            <a:pPr eaLnBrk="1" hangingPunct="1"/>
            <a:endParaRPr lang="en-US" altLang="en-US"/>
          </a:p>
        </p:txBody>
      </p:sp>
      <p:sp>
        <p:nvSpPr>
          <p:cNvPr id="110596" name="Slide Number Placeholder 3"/>
          <p:cNvSpPr>
            <a:spLocks noGrp="1"/>
          </p:cNvSpPr>
          <p:nvPr>
            <p:ph type="sldNum" sz="quarter" idx="5"/>
          </p:nvPr>
        </p:nvSpPr>
        <p:spPr/>
        <p:txBody>
          <a:bodyPr/>
          <a:lstStyle>
            <a:lvl1pPr defTabSz="969730" eaLnBrk="0" hangingPunct="0">
              <a:spcBef>
                <a:spcPct val="30000"/>
              </a:spcBef>
              <a:defRPr sz="1200">
                <a:solidFill>
                  <a:schemeClr val="tx1"/>
                </a:solidFill>
                <a:latin typeface="Arial" charset="0"/>
              </a:defRPr>
            </a:lvl1pPr>
            <a:lvl2pPr marL="739234" indent="-281535" defTabSz="969730" eaLnBrk="0" hangingPunct="0">
              <a:spcBef>
                <a:spcPct val="30000"/>
              </a:spcBef>
              <a:defRPr sz="1200">
                <a:solidFill>
                  <a:schemeClr val="tx1"/>
                </a:solidFill>
                <a:latin typeface="Arial" charset="0"/>
              </a:defRPr>
            </a:lvl2pPr>
            <a:lvl3pPr marL="1139308" indent="-225557" defTabSz="969730" eaLnBrk="0" hangingPunct="0">
              <a:spcBef>
                <a:spcPct val="30000"/>
              </a:spcBef>
              <a:defRPr sz="1200">
                <a:solidFill>
                  <a:schemeClr val="tx1"/>
                </a:solidFill>
                <a:latin typeface="Arial" charset="0"/>
              </a:defRPr>
            </a:lvl3pPr>
            <a:lvl4pPr marL="1597007" indent="-225557" defTabSz="969730" eaLnBrk="0" hangingPunct="0">
              <a:spcBef>
                <a:spcPct val="30000"/>
              </a:spcBef>
              <a:defRPr sz="1200">
                <a:solidFill>
                  <a:schemeClr val="tx1"/>
                </a:solidFill>
                <a:latin typeface="Arial" charset="0"/>
              </a:defRPr>
            </a:lvl4pPr>
            <a:lvl5pPr marL="2054706" indent="-225557" defTabSz="969730" eaLnBrk="0" hangingPunct="0">
              <a:spcBef>
                <a:spcPct val="30000"/>
              </a:spcBef>
              <a:defRPr sz="1200">
                <a:solidFill>
                  <a:schemeClr val="tx1"/>
                </a:solidFill>
                <a:latin typeface="Arial" charset="0"/>
              </a:defRPr>
            </a:lvl5pPr>
            <a:lvl6pPr marL="2528868" indent="-225557" defTabSz="969730" eaLnBrk="0" fontAlgn="base" hangingPunct="0">
              <a:spcBef>
                <a:spcPct val="30000"/>
              </a:spcBef>
              <a:spcAft>
                <a:spcPct val="0"/>
              </a:spcAft>
              <a:defRPr sz="1200">
                <a:solidFill>
                  <a:schemeClr val="tx1"/>
                </a:solidFill>
                <a:latin typeface="Arial" charset="0"/>
              </a:defRPr>
            </a:lvl6pPr>
            <a:lvl7pPr marL="3003031" indent="-225557" defTabSz="969730" eaLnBrk="0" fontAlgn="base" hangingPunct="0">
              <a:spcBef>
                <a:spcPct val="30000"/>
              </a:spcBef>
              <a:spcAft>
                <a:spcPct val="0"/>
              </a:spcAft>
              <a:defRPr sz="1200">
                <a:solidFill>
                  <a:schemeClr val="tx1"/>
                </a:solidFill>
                <a:latin typeface="Arial" charset="0"/>
              </a:defRPr>
            </a:lvl7pPr>
            <a:lvl8pPr marL="3477193" indent="-225557" defTabSz="969730" eaLnBrk="0" fontAlgn="base" hangingPunct="0">
              <a:spcBef>
                <a:spcPct val="30000"/>
              </a:spcBef>
              <a:spcAft>
                <a:spcPct val="0"/>
              </a:spcAft>
              <a:defRPr sz="1200">
                <a:solidFill>
                  <a:schemeClr val="tx1"/>
                </a:solidFill>
                <a:latin typeface="Arial" charset="0"/>
              </a:defRPr>
            </a:lvl8pPr>
            <a:lvl9pPr marL="3951357" indent="-225557" defTabSz="96973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C6FFC24-1D62-4F89-99C7-C9349B7773B2}" type="slidenum">
              <a:rPr lang="en-US" altLang="en-US" smtClean="0"/>
              <a:pPr eaLnBrk="1" hangingPunct="1">
                <a:spcBef>
                  <a:spcPct val="0"/>
                </a:spcBef>
                <a:defRPr/>
              </a:pPr>
              <a:t>37</a:t>
            </a:fld>
            <a:endParaRPr lang="en-US" altLang="en-US"/>
          </a:p>
        </p:txBody>
      </p:sp>
    </p:spTree>
    <p:extLst>
      <p:ext uri="{BB962C8B-B14F-4D97-AF65-F5344CB8AC3E}">
        <p14:creationId xmlns:p14="http://schemas.microsoft.com/office/powerpoint/2010/main" val="390628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lvl1pPr defTabSz="964690" eaLnBrk="0" hangingPunct="0">
              <a:spcBef>
                <a:spcPct val="30000"/>
              </a:spcBef>
              <a:defRPr sz="1200">
                <a:solidFill>
                  <a:schemeClr val="tx1"/>
                </a:solidFill>
                <a:latin typeface="Arial" charset="0"/>
              </a:defRPr>
            </a:lvl1pPr>
            <a:lvl2pPr marL="770434" indent="-294676" defTabSz="964690" eaLnBrk="0" hangingPunct="0">
              <a:spcBef>
                <a:spcPct val="30000"/>
              </a:spcBef>
              <a:defRPr sz="1200">
                <a:solidFill>
                  <a:schemeClr val="tx1"/>
                </a:solidFill>
                <a:latin typeface="Arial" charset="0"/>
              </a:defRPr>
            </a:lvl2pPr>
            <a:lvl3pPr marL="1185285" indent="-235411" defTabSz="964690" eaLnBrk="0" hangingPunct="0">
              <a:spcBef>
                <a:spcPct val="30000"/>
              </a:spcBef>
              <a:defRPr sz="1200">
                <a:solidFill>
                  <a:schemeClr val="tx1"/>
                </a:solidFill>
                <a:latin typeface="Arial" charset="0"/>
              </a:defRPr>
            </a:lvl3pPr>
            <a:lvl4pPr marL="1661046" indent="-235411" defTabSz="964690" eaLnBrk="0" hangingPunct="0">
              <a:spcBef>
                <a:spcPct val="30000"/>
              </a:spcBef>
              <a:defRPr sz="1200">
                <a:solidFill>
                  <a:schemeClr val="tx1"/>
                </a:solidFill>
                <a:latin typeface="Arial" charset="0"/>
              </a:defRPr>
            </a:lvl4pPr>
            <a:lvl5pPr marL="2136807" indent="-235411" defTabSz="964690" eaLnBrk="0" hangingPunct="0">
              <a:spcBef>
                <a:spcPct val="30000"/>
              </a:spcBef>
              <a:defRPr sz="1200">
                <a:solidFill>
                  <a:schemeClr val="tx1"/>
                </a:solidFill>
                <a:latin typeface="Arial" charset="0"/>
              </a:defRPr>
            </a:lvl5pPr>
            <a:lvl6pPr marL="2610921" indent="-235411" defTabSz="964690" eaLnBrk="0" fontAlgn="base" hangingPunct="0">
              <a:spcBef>
                <a:spcPct val="30000"/>
              </a:spcBef>
              <a:spcAft>
                <a:spcPct val="0"/>
              </a:spcAft>
              <a:defRPr sz="1200">
                <a:solidFill>
                  <a:schemeClr val="tx1"/>
                </a:solidFill>
                <a:latin typeface="Arial" charset="0"/>
              </a:defRPr>
            </a:lvl6pPr>
            <a:lvl7pPr marL="3085035" indent="-235411" defTabSz="964690" eaLnBrk="0" fontAlgn="base" hangingPunct="0">
              <a:spcBef>
                <a:spcPct val="30000"/>
              </a:spcBef>
              <a:spcAft>
                <a:spcPct val="0"/>
              </a:spcAft>
              <a:defRPr sz="1200">
                <a:solidFill>
                  <a:schemeClr val="tx1"/>
                </a:solidFill>
                <a:latin typeface="Arial" charset="0"/>
              </a:defRPr>
            </a:lvl7pPr>
            <a:lvl8pPr marL="3559150" indent="-235411" defTabSz="964690" eaLnBrk="0" fontAlgn="base" hangingPunct="0">
              <a:spcBef>
                <a:spcPct val="30000"/>
              </a:spcBef>
              <a:spcAft>
                <a:spcPct val="0"/>
              </a:spcAft>
              <a:defRPr sz="1200">
                <a:solidFill>
                  <a:schemeClr val="tx1"/>
                </a:solidFill>
                <a:latin typeface="Arial" charset="0"/>
              </a:defRPr>
            </a:lvl8pPr>
            <a:lvl9pPr marL="4033264" indent="-235411" defTabSz="96469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CAE7319-6E1F-439C-B3F8-A247833737E3}" type="slidenum">
              <a:rPr lang="en-US" altLang="en-US" smtClean="0">
                <a:solidFill>
                  <a:srgbClr val="000000"/>
                </a:solidFill>
              </a:rPr>
              <a:pPr eaLnBrk="1" hangingPunct="1">
                <a:spcBef>
                  <a:spcPct val="0"/>
                </a:spcBef>
                <a:defRPr/>
              </a:pPr>
              <a:t>41</a:t>
            </a:fld>
            <a:endParaRPr lang="en-US" altLang="en-US">
              <a:solidFill>
                <a:srgbClr val="000000"/>
              </a:solidFill>
            </a:endParaRPr>
          </a:p>
        </p:txBody>
      </p:sp>
      <p:sp>
        <p:nvSpPr>
          <p:cNvPr id="98307" name="Rectangle 2"/>
          <p:cNvSpPr>
            <a:spLocks noGrp="1" noChangeArrowheads="1"/>
          </p:cNvSpPr>
          <p:nvPr>
            <p:ph type="body" idx="1"/>
          </p:nvPr>
        </p:nvSpPr>
        <p:spPr>
          <a:xfrm>
            <a:off x="733841" y="4561229"/>
            <a:ext cx="5849178" cy="4320213"/>
          </a:xfrm>
          <a:noFill/>
        </p:spPr>
        <p:txBody>
          <a:bodyPr/>
          <a:lstStyle/>
          <a:p>
            <a:pPr eaLnBrk="1" hangingPunct="1"/>
            <a:endParaRPr lang="en-US" altLang="en-US"/>
          </a:p>
        </p:txBody>
      </p:sp>
    </p:spTree>
    <p:extLst>
      <p:ext uri="{BB962C8B-B14F-4D97-AF65-F5344CB8AC3E}">
        <p14:creationId xmlns:p14="http://schemas.microsoft.com/office/powerpoint/2010/main" val="3769778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lvl1pPr defTabSz="964790" eaLnBrk="0" hangingPunct="0">
              <a:spcBef>
                <a:spcPct val="30000"/>
              </a:spcBef>
              <a:defRPr sz="1200">
                <a:solidFill>
                  <a:schemeClr val="tx1"/>
                </a:solidFill>
                <a:latin typeface="Arial" charset="0"/>
              </a:defRPr>
            </a:lvl1pPr>
            <a:lvl2pPr marL="770514" indent="-294706" defTabSz="964790" eaLnBrk="0" hangingPunct="0">
              <a:spcBef>
                <a:spcPct val="30000"/>
              </a:spcBef>
              <a:defRPr sz="1200">
                <a:solidFill>
                  <a:schemeClr val="tx1"/>
                </a:solidFill>
                <a:latin typeface="Arial" charset="0"/>
              </a:defRPr>
            </a:lvl2pPr>
            <a:lvl3pPr marL="1185408" indent="-235436" defTabSz="964790" eaLnBrk="0" hangingPunct="0">
              <a:spcBef>
                <a:spcPct val="30000"/>
              </a:spcBef>
              <a:defRPr sz="1200">
                <a:solidFill>
                  <a:schemeClr val="tx1"/>
                </a:solidFill>
                <a:latin typeface="Arial" charset="0"/>
              </a:defRPr>
            </a:lvl3pPr>
            <a:lvl4pPr marL="1661217" indent="-235436" defTabSz="964790" eaLnBrk="0" hangingPunct="0">
              <a:spcBef>
                <a:spcPct val="30000"/>
              </a:spcBef>
              <a:defRPr sz="1200">
                <a:solidFill>
                  <a:schemeClr val="tx1"/>
                </a:solidFill>
                <a:latin typeface="Arial" charset="0"/>
              </a:defRPr>
            </a:lvl4pPr>
            <a:lvl5pPr marL="2137026" indent="-235436" defTabSz="964790" eaLnBrk="0" hangingPunct="0">
              <a:spcBef>
                <a:spcPct val="30000"/>
              </a:spcBef>
              <a:defRPr sz="1200">
                <a:solidFill>
                  <a:schemeClr val="tx1"/>
                </a:solidFill>
                <a:latin typeface="Arial" charset="0"/>
              </a:defRPr>
            </a:lvl5pPr>
            <a:lvl6pPr marL="2611188" indent="-235436" defTabSz="964790" eaLnBrk="0" fontAlgn="base" hangingPunct="0">
              <a:spcBef>
                <a:spcPct val="30000"/>
              </a:spcBef>
              <a:spcAft>
                <a:spcPct val="0"/>
              </a:spcAft>
              <a:defRPr sz="1200">
                <a:solidFill>
                  <a:schemeClr val="tx1"/>
                </a:solidFill>
                <a:latin typeface="Arial" charset="0"/>
              </a:defRPr>
            </a:lvl6pPr>
            <a:lvl7pPr marL="3085351" indent="-235436" defTabSz="964790" eaLnBrk="0" fontAlgn="base" hangingPunct="0">
              <a:spcBef>
                <a:spcPct val="30000"/>
              </a:spcBef>
              <a:spcAft>
                <a:spcPct val="0"/>
              </a:spcAft>
              <a:defRPr sz="1200">
                <a:solidFill>
                  <a:schemeClr val="tx1"/>
                </a:solidFill>
                <a:latin typeface="Arial" charset="0"/>
              </a:defRPr>
            </a:lvl7pPr>
            <a:lvl8pPr marL="3559514" indent="-235436" defTabSz="964790" eaLnBrk="0" fontAlgn="base" hangingPunct="0">
              <a:spcBef>
                <a:spcPct val="30000"/>
              </a:spcBef>
              <a:spcAft>
                <a:spcPct val="0"/>
              </a:spcAft>
              <a:defRPr sz="1200">
                <a:solidFill>
                  <a:schemeClr val="tx1"/>
                </a:solidFill>
                <a:latin typeface="Arial" charset="0"/>
              </a:defRPr>
            </a:lvl8pPr>
            <a:lvl9pPr marL="4033677" indent="-235436" defTabSz="96479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0E9D847-57DA-4FA9-86FC-5952C5F9188E}" type="slidenum">
              <a:rPr lang="en-US" altLang="en-US" smtClean="0">
                <a:solidFill>
                  <a:srgbClr val="000000"/>
                </a:solidFill>
              </a:rPr>
              <a:pPr eaLnBrk="1" hangingPunct="1">
                <a:spcBef>
                  <a:spcPct val="0"/>
                </a:spcBef>
                <a:defRPr/>
              </a:pPr>
              <a:t>42</a:t>
            </a:fld>
            <a:endParaRPr lang="en-US" altLang="en-US">
              <a:solidFill>
                <a:srgbClr val="000000"/>
              </a:solidFill>
            </a:endParaRPr>
          </a:p>
        </p:txBody>
      </p:sp>
      <p:sp>
        <p:nvSpPr>
          <p:cNvPr id="99331" name="Rectangle 2"/>
          <p:cNvSpPr>
            <a:spLocks noGrp="1" noRot="1" noChangeAspect="1" noChangeArrowheads="1" noTextEdit="1"/>
          </p:cNvSpPr>
          <p:nvPr>
            <p:ph type="sldImg"/>
          </p:nvPr>
        </p:nvSpPr>
        <p:spPr>
          <a:xfrm>
            <a:off x="1258888" y="719138"/>
            <a:ext cx="4800600" cy="3600450"/>
          </a:xfrm>
          <a:ln/>
        </p:spPr>
      </p:sp>
      <p:sp>
        <p:nvSpPr>
          <p:cNvPr id="99332" name="Rectangle 3"/>
          <p:cNvSpPr>
            <a:spLocks noGrp="1" noChangeArrowheads="1"/>
          </p:cNvSpPr>
          <p:nvPr>
            <p:ph type="body" idx="1"/>
          </p:nvPr>
        </p:nvSpPr>
        <p:spPr>
          <a:xfrm>
            <a:off x="733840" y="4561226"/>
            <a:ext cx="5849178" cy="4321852"/>
          </a:xfrm>
          <a:noFill/>
        </p:spPr>
        <p:txBody>
          <a:bodyPr/>
          <a:lstStyle/>
          <a:p>
            <a:pPr eaLnBrk="1" hangingPunct="1"/>
            <a:endParaRPr lang="en-US" altLang="en-US"/>
          </a:p>
        </p:txBody>
      </p:sp>
    </p:spTree>
    <p:extLst>
      <p:ext uri="{BB962C8B-B14F-4D97-AF65-F5344CB8AC3E}">
        <p14:creationId xmlns:p14="http://schemas.microsoft.com/office/powerpoint/2010/main" val="3063225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257300" y="720725"/>
            <a:ext cx="4800600" cy="3600450"/>
          </a:xfrm>
          <a:ln/>
        </p:spPr>
      </p:sp>
      <p:sp>
        <p:nvSpPr>
          <p:cNvPr id="100355" name="Notes Placeholder 2"/>
          <p:cNvSpPr>
            <a:spLocks noGrp="1"/>
          </p:cNvSpPr>
          <p:nvPr>
            <p:ph type="body" idx="1"/>
          </p:nvPr>
        </p:nvSpPr>
        <p:spPr>
          <a:noFill/>
        </p:spPr>
        <p:txBody>
          <a:bodyPr/>
          <a:lstStyle/>
          <a:p>
            <a:pPr eaLnBrk="1" hangingPunct="1"/>
            <a:endParaRPr lang="en-US" altLang="en-US"/>
          </a:p>
        </p:txBody>
      </p:sp>
      <p:sp>
        <p:nvSpPr>
          <p:cNvPr id="113668" name="Slide Number Placeholder 3"/>
          <p:cNvSpPr>
            <a:spLocks noGrp="1"/>
          </p:cNvSpPr>
          <p:nvPr>
            <p:ph type="sldNum" sz="quarter" idx="5"/>
          </p:nvPr>
        </p:nvSpPr>
        <p:spPr/>
        <p:txBody>
          <a:bodyPr/>
          <a:lstStyle>
            <a:lvl1pPr defTabSz="969730" eaLnBrk="0" hangingPunct="0">
              <a:spcBef>
                <a:spcPct val="30000"/>
              </a:spcBef>
              <a:defRPr sz="1200">
                <a:solidFill>
                  <a:schemeClr val="tx1"/>
                </a:solidFill>
                <a:latin typeface="Arial" charset="0"/>
              </a:defRPr>
            </a:lvl1pPr>
            <a:lvl2pPr marL="739234" indent="-281535" defTabSz="969730" eaLnBrk="0" hangingPunct="0">
              <a:spcBef>
                <a:spcPct val="30000"/>
              </a:spcBef>
              <a:defRPr sz="1200">
                <a:solidFill>
                  <a:schemeClr val="tx1"/>
                </a:solidFill>
                <a:latin typeface="Arial" charset="0"/>
              </a:defRPr>
            </a:lvl2pPr>
            <a:lvl3pPr marL="1139308" indent="-225557" defTabSz="969730" eaLnBrk="0" hangingPunct="0">
              <a:spcBef>
                <a:spcPct val="30000"/>
              </a:spcBef>
              <a:defRPr sz="1200">
                <a:solidFill>
                  <a:schemeClr val="tx1"/>
                </a:solidFill>
                <a:latin typeface="Arial" charset="0"/>
              </a:defRPr>
            </a:lvl3pPr>
            <a:lvl4pPr marL="1597007" indent="-225557" defTabSz="969730" eaLnBrk="0" hangingPunct="0">
              <a:spcBef>
                <a:spcPct val="30000"/>
              </a:spcBef>
              <a:defRPr sz="1200">
                <a:solidFill>
                  <a:schemeClr val="tx1"/>
                </a:solidFill>
                <a:latin typeface="Arial" charset="0"/>
              </a:defRPr>
            </a:lvl4pPr>
            <a:lvl5pPr marL="2054706" indent="-225557" defTabSz="969730" eaLnBrk="0" hangingPunct="0">
              <a:spcBef>
                <a:spcPct val="30000"/>
              </a:spcBef>
              <a:defRPr sz="1200">
                <a:solidFill>
                  <a:schemeClr val="tx1"/>
                </a:solidFill>
                <a:latin typeface="Arial" charset="0"/>
              </a:defRPr>
            </a:lvl5pPr>
            <a:lvl6pPr marL="2528868" indent="-225557" defTabSz="969730" eaLnBrk="0" fontAlgn="base" hangingPunct="0">
              <a:spcBef>
                <a:spcPct val="30000"/>
              </a:spcBef>
              <a:spcAft>
                <a:spcPct val="0"/>
              </a:spcAft>
              <a:defRPr sz="1200">
                <a:solidFill>
                  <a:schemeClr val="tx1"/>
                </a:solidFill>
                <a:latin typeface="Arial" charset="0"/>
              </a:defRPr>
            </a:lvl6pPr>
            <a:lvl7pPr marL="3003031" indent="-225557" defTabSz="969730" eaLnBrk="0" fontAlgn="base" hangingPunct="0">
              <a:spcBef>
                <a:spcPct val="30000"/>
              </a:spcBef>
              <a:spcAft>
                <a:spcPct val="0"/>
              </a:spcAft>
              <a:defRPr sz="1200">
                <a:solidFill>
                  <a:schemeClr val="tx1"/>
                </a:solidFill>
                <a:latin typeface="Arial" charset="0"/>
              </a:defRPr>
            </a:lvl7pPr>
            <a:lvl8pPr marL="3477193" indent="-225557" defTabSz="969730" eaLnBrk="0" fontAlgn="base" hangingPunct="0">
              <a:spcBef>
                <a:spcPct val="30000"/>
              </a:spcBef>
              <a:spcAft>
                <a:spcPct val="0"/>
              </a:spcAft>
              <a:defRPr sz="1200">
                <a:solidFill>
                  <a:schemeClr val="tx1"/>
                </a:solidFill>
                <a:latin typeface="Arial" charset="0"/>
              </a:defRPr>
            </a:lvl8pPr>
            <a:lvl9pPr marL="3951357" indent="-225557" defTabSz="96973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3206FF0-88B2-453D-893F-4303C406165E}" type="slidenum">
              <a:rPr lang="en-US" altLang="en-US" smtClean="0"/>
              <a:pPr eaLnBrk="1" hangingPunct="1">
                <a:spcBef>
                  <a:spcPct val="0"/>
                </a:spcBef>
                <a:defRPr/>
              </a:pPr>
              <a:t>44</a:t>
            </a:fld>
            <a:endParaRPr lang="en-US" altLang="en-US"/>
          </a:p>
        </p:txBody>
      </p:sp>
    </p:spTree>
    <p:extLst>
      <p:ext uri="{BB962C8B-B14F-4D97-AF65-F5344CB8AC3E}">
        <p14:creationId xmlns:p14="http://schemas.microsoft.com/office/powerpoint/2010/main" val="81967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84275" y="700088"/>
            <a:ext cx="4654550" cy="3490912"/>
          </a:xfrm>
          <a:ln/>
        </p:spPr>
      </p:sp>
      <p:sp>
        <p:nvSpPr>
          <p:cNvPr id="102403" name="Notes Placeholder 2"/>
          <p:cNvSpPr>
            <a:spLocks noGrp="1"/>
          </p:cNvSpPr>
          <p:nvPr>
            <p:ph type="body" idx="1"/>
          </p:nvPr>
        </p:nvSpPr>
        <p:spPr>
          <a:noFill/>
        </p:spPr>
        <p:txBody>
          <a:bodyPr/>
          <a:lstStyle/>
          <a:p>
            <a:pPr eaLnBrk="1" hangingPunct="1"/>
            <a:endParaRPr lang="en-US" altLang="en-US"/>
          </a:p>
        </p:txBody>
      </p:sp>
      <p:sp>
        <p:nvSpPr>
          <p:cNvPr id="115716" name="Slide Number Placeholder 3"/>
          <p:cNvSpPr>
            <a:spLocks noGrp="1"/>
          </p:cNvSpPr>
          <p:nvPr>
            <p:ph type="sldNum" sz="quarter" idx="5"/>
          </p:nvPr>
        </p:nvSpPr>
        <p:spPr/>
        <p:txBody>
          <a:bodyPr/>
          <a:lstStyle>
            <a:lvl1pPr defTabSz="943741" eaLnBrk="0" hangingPunct="0">
              <a:spcBef>
                <a:spcPct val="30000"/>
              </a:spcBef>
              <a:defRPr sz="1200">
                <a:solidFill>
                  <a:schemeClr val="tx1"/>
                </a:solidFill>
                <a:latin typeface="Arial" charset="0"/>
              </a:defRPr>
            </a:lvl1pPr>
            <a:lvl2pPr marL="719422" indent="-273989" defTabSz="943741" eaLnBrk="0" hangingPunct="0">
              <a:spcBef>
                <a:spcPct val="30000"/>
              </a:spcBef>
              <a:defRPr sz="1200">
                <a:solidFill>
                  <a:schemeClr val="tx1"/>
                </a:solidFill>
                <a:latin typeface="Arial" charset="0"/>
              </a:defRPr>
            </a:lvl2pPr>
            <a:lvl3pPr marL="1108774" indent="-219512" defTabSz="943741" eaLnBrk="0" hangingPunct="0">
              <a:spcBef>
                <a:spcPct val="30000"/>
              </a:spcBef>
              <a:defRPr sz="1200">
                <a:solidFill>
                  <a:schemeClr val="tx1"/>
                </a:solidFill>
                <a:latin typeface="Arial" charset="0"/>
              </a:defRPr>
            </a:lvl3pPr>
            <a:lvl4pPr marL="1554207" indent="-219512" defTabSz="943741" eaLnBrk="0" hangingPunct="0">
              <a:spcBef>
                <a:spcPct val="30000"/>
              </a:spcBef>
              <a:defRPr sz="1200">
                <a:solidFill>
                  <a:schemeClr val="tx1"/>
                </a:solidFill>
                <a:latin typeface="Arial" charset="0"/>
              </a:defRPr>
            </a:lvl4pPr>
            <a:lvl5pPr marL="1999639" indent="-219512" defTabSz="943741" eaLnBrk="0" hangingPunct="0">
              <a:spcBef>
                <a:spcPct val="30000"/>
              </a:spcBef>
              <a:defRPr sz="1200">
                <a:solidFill>
                  <a:schemeClr val="tx1"/>
                </a:solidFill>
                <a:latin typeface="Arial" charset="0"/>
              </a:defRPr>
            </a:lvl5pPr>
            <a:lvl6pPr marL="2461093" indent="-219512" defTabSz="943741" eaLnBrk="0" fontAlgn="base" hangingPunct="0">
              <a:spcBef>
                <a:spcPct val="30000"/>
              </a:spcBef>
              <a:spcAft>
                <a:spcPct val="0"/>
              </a:spcAft>
              <a:defRPr sz="1200">
                <a:solidFill>
                  <a:schemeClr val="tx1"/>
                </a:solidFill>
                <a:latin typeface="Arial" charset="0"/>
              </a:defRPr>
            </a:lvl6pPr>
            <a:lvl7pPr marL="2922549" indent="-219512" defTabSz="943741" eaLnBrk="0" fontAlgn="base" hangingPunct="0">
              <a:spcBef>
                <a:spcPct val="30000"/>
              </a:spcBef>
              <a:spcAft>
                <a:spcPct val="0"/>
              </a:spcAft>
              <a:defRPr sz="1200">
                <a:solidFill>
                  <a:schemeClr val="tx1"/>
                </a:solidFill>
                <a:latin typeface="Arial" charset="0"/>
              </a:defRPr>
            </a:lvl7pPr>
            <a:lvl8pPr marL="3384004" indent="-219512" defTabSz="943741" eaLnBrk="0" fontAlgn="base" hangingPunct="0">
              <a:spcBef>
                <a:spcPct val="30000"/>
              </a:spcBef>
              <a:spcAft>
                <a:spcPct val="0"/>
              </a:spcAft>
              <a:defRPr sz="1200">
                <a:solidFill>
                  <a:schemeClr val="tx1"/>
                </a:solidFill>
                <a:latin typeface="Arial" charset="0"/>
              </a:defRPr>
            </a:lvl8pPr>
            <a:lvl9pPr marL="3845459" indent="-219512" defTabSz="943741"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EFA5A6D-5613-4A1D-98AB-5E35E721ACBA}" type="slidenum">
              <a:rPr lang="en-US" altLang="en-US" smtClean="0"/>
              <a:pPr eaLnBrk="1" hangingPunct="1">
                <a:spcBef>
                  <a:spcPct val="0"/>
                </a:spcBef>
                <a:defRPr/>
              </a:pPr>
              <a:t>48</a:t>
            </a:fld>
            <a:endParaRPr lang="en-US" altLang="en-US"/>
          </a:p>
        </p:txBody>
      </p:sp>
    </p:spTree>
    <p:extLst>
      <p:ext uri="{BB962C8B-B14F-4D97-AF65-F5344CB8AC3E}">
        <p14:creationId xmlns:p14="http://schemas.microsoft.com/office/powerpoint/2010/main" val="4111220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84275" y="700088"/>
            <a:ext cx="4654550" cy="3490912"/>
          </a:xfrm>
          <a:ln/>
        </p:spPr>
      </p:sp>
      <p:sp>
        <p:nvSpPr>
          <p:cNvPr id="106499" name="Notes Placeholder 2"/>
          <p:cNvSpPr>
            <a:spLocks noGrp="1"/>
          </p:cNvSpPr>
          <p:nvPr>
            <p:ph type="body" idx="1"/>
          </p:nvPr>
        </p:nvSpPr>
        <p:spPr>
          <a:noFill/>
        </p:spPr>
        <p:txBody>
          <a:bodyPr/>
          <a:lstStyle/>
          <a:p>
            <a:pPr eaLnBrk="1" hangingPunct="1"/>
            <a:endParaRPr lang="en-US" altLang="en-US"/>
          </a:p>
        </p:txBody>
      </p:sp>
      <p:sp>
        <p:nvSpPr>
          <p:cNvPr id="119812" name="Slide Number Placeholder 3"/>
          <p:cNvSpPr>
            <a:spLocks noGrp="1"/>
          </p:cNvSpPr>
          <p:nvPr>
            <p:ph type="sldNum" sz="quarter" idx="5"/>
          </p:nvPr>
        </p:nvSpPr>
        <p:spPr/>
        <p:txBody>
          <a:bodyPr/>
          <a:lstStyle>
            <a:lvl1pPr defTabSz="943644" eaLnBrk="0" hangingPunct="0">
              <a:spcBef>
                <a:spcPct val="30000"/>
              </a:spcBef>
              <a:defRPr sz="1200">
                <a:solidFill>
                  <a:schemeClr val="tx1"/>
                </a:solidFill>
                <a:latin typeface="Arial" charset="0"/>
              </a:defRPr>
            </a:lvl1pPr>
            <a:lvl2pPr marL="719347" indent="-273961" defTabSz="943644" eaLnBrk="0" hangingPunct="0">
              <a:spcBef>
                <a:spcPct val="30000"/>
              </a:spcBef>
              <a:defRPr sz="1200">
                <a:solidFill>
                  <a:schemeClr val="tx1"/>
                </a:solidFill>
                <a:latin typeface="Arial" charset="0"/>
              </a:defRPr>
            </a:lvl2pPr>
            <a:lvl3pPr marL="1108661" indent="-219489" defTabSz="943644" eaLnBrk="0" hangingPunct="0">
              <a:spcBef>
                <a:spcPct val="30000"/>
              </a:spcBef>
              <a:defRPr sz="1200">
                <a:solidFill>
                  <a:schemeClr val="tx1"/>
                </a:solidFill>
                <a:latin typeface="Arial" charset="0"/>
              </a:defRPr>
            </a:lvl3pPr>
            <a:lvl4pPr marL="1554048" indent="-219489" defTabSz="943644" eaLnBrk="0" hangingPunct="0">
              <a:spcBef>
                <a:spcPct val="30000"/>
              </a:spcBef>
              <a:defRPr sz="1200">
                <a:solidFill>
                  <a:schemeClr val="tx1"/>
                </a:solidFill>
                <a:latin typeface="Arial" charset="0"/>
              </a:defRPr>
            </a:lvl4pPr>
            <a:lvl5pPr marL="1999434" indent="-219489" defTabSz="943644" eaLnBrk="0" hangingPunct="0">
              <a:spcBef>
                <a:spcPct val="30000"/>
              </a:spcBef>
              <a:defRPr sz="1200">
                <a:solidFill>
                  <a:schemeClr val="tx1"/>
                </a:solidFill>
                <a:latin typeface="Arial" charset="0"/>
              </a:defRPr>
            </a:lvl5pPr>
            <a:lvl6pPr marL="2460843" indent="-219489" defTabSz="943644" eaLnBrk="0" fontAlgn="base" hangingPunct="0">
              <a:spcBef>
                <a:spcPct val="30000"/>
              </a:spcBef>
              <a:spcAft>
                <a:spcPct val="0"/>
              </a:spcAft>
              <a:defRPr sz="1200">
                <a:solidFill>
                  <a:schemeClr val="tx1"/>
                </a:solidFill>
                <a:latin typeface="Arial" charset="0"/>
              </a:defRPr>
            </a:lvl6pPr>
            <a:lvl7pPr marL="2922249" indent="-219489" defTabSz="943644" eaLnBrk="0" fontAlgn="base" hangingPunct="0">
              <a:spcBef>
                <a:spcPct val="30000"/>
              </a:spcBef>
              <a:spcAft>
                <a:spcPct val="0"/>
              </a:spcAft>
              <a:defRPr sz="1200">
                <a:solidFill>
                  <a:schemeClr val="tx1"/>
                </a:solidFill>
                <a:latin typeface="Arial" charset="0"/>
              </a:defRPr>
            </a:lvl7pPr>
            <a:lvl8pPr marL="3383657" indent="-219489" defTabSz="943644" eaLnBrk="0" fontAlgn="base" hangingPunct="0">
              <a:spcBef>
                <a:spcPct val="30000"/>
              </a:spcBef>
              <a:spcAft>
                <a:spcPct val="0"/>
              </a:spcAft>
              <a:defRPr sz="1200">
                <a:solidFill>
                  <a:schemeClr val="tx1"/>
                </a:solidFill>
                <a:latin typeface="Arial" charset="0"/>
              </a:defRPr>
            </a:lvl8pPr>
            <a:lvl9pPr marL="3845065" indent="-219489" defTabSz="943644"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A9E0ECE-A986-4E90-A277-BFFA33B43AB8}" type="slidenum">
              <a:rPr lang="en-US" altLang="en-US" smtClean="0"/>
              <a:pPr eaLnBrk="1" hangingPunct="1">
                <a:spcBef>
                  <a:spcPct val="0"/>
                </a:spcBef>
                <a:defRPr/>
              </a:pPr>
              <a:t>49</a:t>
            </a:fld>
            <a:endParaRPr lang="en-US" altLang="en-US"/>
          </a:p>
        </p:txBody>
      </p:sp>
    </p:spTree>
    <p:extLst>
      <p:ext uri="{BB962C8B-B14F-4D97-AF65-F5344CB8AC3E}">
        <p14:creationId xmlns:p14="http://schemas.microsoft.com/office/powerpoint/2010/main" val="110595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1C8B3-C27C-4F1A-99B9-AC28E43F21CE}" type="slidenum">
              <a:rPr lang="en-GB" smtClean="0"/>
              <a:t>5</a:t>
            </a:fld>
            <a:endParaRPr lang="en-GB" dirty="0"/>
          </a:p>
        </p:txBody>
      </p:sp>
    </p:spTree>
    <p:extLst>
      <p:ext uri="{BB962C8B-B14F-4D97-AF65-F5344CB8AC3E}">
        <p14:creationId xmlns:p14="http://schemas.microsoft.com/office/powerpoint/2010/main" val="2546530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184275" y="700088"/>
            <a:ext cx="4654550" cy="3490912"/>
          </a:xfrm>
          <a:ln/>
        </p:spPr>
      </p:sp>
      <p:sp>
        <p:nvSpPr>
          <p:cNvPr id="107523" name="Notes Placeholder 2"/>
          <p:cNvSpPr>
            <a:spLocks noGrp="1"/>
          </p:cNvSpPr>
          <p:nvPr>
            <p:ph type="body" idx="1"/>
          </p:nvPr>
        </p:nvSpPr>
        <p:spPr>
          <a:noFill/>
        </p:spPr>
        <p:txBody>
          <a:bodyPr/>
          <a:lstStyle/>
          <a:p>
            <a:pPr eaLnBrk="1" hangingPunct="1"/>
            <a:endParaRPr lang="en-US" altLang="en-US"/>
          </a:p>
        </p:txBody>
      </p:sp>
      <p:sp>
        <p:nvSpPr>
          <p:cNvPr id="120836" name="Slide Number Placeholder 3"/>
          <p:cNvSpPr>
            <a:spLocks noGrp="1"/>
          </p:cNvSpPr>
          <p:nvPr>
            <p:ph type="sldNum" sz="quarter" idx="5"/>
          </p:nvPr>
        </p:nvSpPr>
        <p:spPr/>
        <p:txBody>
          <a:bodyPr/>
          <a:lstStyle>
            <a:lvl1pPr defTabSz="943741" eaLnBrk="0" hangingPunct="0">
              <a:spcBef>
                <a:spcPct val="30000"/>
              </a:spcBef>
              <a:defRPr sz="1200">
                <a:solidFill>
                  <a:schemeClr val="tx1"/>
                </a:solidFill>
                <a:latin typeface="Arial" charset="0"/>
              </a:defRPr>
            </a:lvl1pPr>
            <a:lvl2pPr marL="719422" indent="-273989" defTabSz="943741" eaLnBrk="0" hangingPunct="0">
              <a:spcBef>
                <a:spcPct val="30000"/>
              </a:spcBef>
              <a:defRPr sz="1200">
                <a:solidFill>
                  <a:schemeClr val="tx1"/>
                </a:solidFill>
                <a:latin typeface="Arial" charset="0"/>
              </a:defRPr>
            </a:lvl2pPr>
            <a:lvl3pPr marL="1108774" indent="-219512" defTabSz="943741" eaLnBrk="0" hangingPunct="0">
              <a:spcBef>
                <a:spcPct val="30000"/>
              </a:spcBef>
              <a:defRPr sz="1200">
                <a:solidFill>
                  <a:schemeClr val="tx1"/>
                </a:solidFill>
                <a:latin typeface="Arial" charset="0"/>
              </a:defRPr>
            </a:lvl3pPr>
            <a:lvl4pPr marL="1554207" indent="-219512" defTabSz="943741" eaLnBrk="0" hangingPunct="0">
              <a:spcBef>
                <a:spcPct val="30000"/>
              </a:spcBef>
              <a:defRPr sz="1200">
                <a:solidFill>
                  <a:schemeClr val="tx1"/>
                </a:solidFill>
                <a:latin typeface="Arial" charset="0"/>
              </a:defRPr>
            </a:lvl4pPr>
            <a:lvl5pPr marL="1999639" indent="-219512" defTabSz="943741" eaLnBrk="0" hangingPunct="0">
              <a:spcBef>
                <a:spcPct val="30000"/>
              </a:spcBef>
              <a:defRPr sz="1200">
                <a:solidFill>
                  <a:schemeClr val="tx1"/>
                </a:solidFill>
                <a:latin typeface="Arial" charset="0"/>
              </a:defRPr>
            </a:lvl5pPr>
            <a:lvl6pPr marL="2461093" indent="-219512" defTabSz="943741" eaLnBrk="0" fontAlgn="base" hangingPunct="0">
              <a:spcBef>
                <a:spcPct val="30000"/>
              </a:spcBef>
              <a:spcAft>
                <a:spcPct val="0"/>
              </a:spcAft>
              <a:defRPr sz="1200">
                <a:solidFill>
                  <a:schemeClr val="tx1"/>
                </a:solidFill>
                <a:latin typeface="Arial" charset="0"/>
              </a:defRPr>
            </a:lvl6pPr>
            <a:lvl7pPr marL="2922549" indent="-219512" defTabSz="943741" eaLnBrk="0" fontAlgn="base" hangingPunct="0">
              <a:spcBef>
                <a:spcPct val="30000"/>
              </a:spcBef>
              <a:spcAft>
                <a:spcPct val="0"/>
              </a:spcAft>
              <a:defRPr sz="1200">
                <a:solidFill>
                  <a:schemeClr val="tx1"/>
                </a:solidFill>
                <a:latin typeface="Arial" charset="0"/>
              </a:defRPr>
            </a:lvl7pPr>
            <a:lvl8pPr marL="3384004" indent="-219512" defTabSz="943741" eaLnBrk="0" fontAlgn="base" hangingPunct="0">
              <a:spcBef>
                <a:spcPct val="30000"/>
              </a:spcBef>
              <a:spcAft>
                <a:spcPct val="0"/>
              </a:spcAft>
              <a:defRPr sz="1200">
                <a:solidFill>
                  <a:schemeClr val="tx1"/>
                </a:solidFill>
                <a:latin typeface="Arial" charset="0"/>
              </a:defRPr>
            </a:lvl8pPr>
            <a:lvl9pPr marL="3845459" indent="-219512" defTabSz="943741"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6857E5B-55C0-4145-BB8E-37813F883A8A}" type="slidenum">
              <a:rPr lang="en-US" altLang="en-US" smtClean="0"/>
              <a:pPr eaLnBrk="1" hangingPunct="1">
                <a:spcBef>
                  <a:spcPct val="0"/>
                </a:spcBef>
                <a:defRPr/>
              </a:pPr>
              <a:t>50</a:t>
            </a:fld>
            <a:endParaRPr lang="en-US" altLang="en-US"/>
          </a:p>
        </p:txBody>
      </p:sp>
    </p:spTree>
    <p:extLst>
      <p:ext uri="{BB962C8B-B14F-4D97-AF65-F5344CB8AC3E}">
        <p14:creationId xmlns:p14="http://schemas.microsoft.com/office/powerpoint/2010/main" val="2689579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184275" y="700088"/>
            <a:ext cx="4654550" cy="3490912"/>
          </a:xfrm>
          <a:ln/>
        </p:spPr>
      </p:sp>
      <p:sp>
        <p:nvSpPr>
          <p:cNvPr id="107523" name="Notes Placeholder 2"/>
          <p:cNvSpPr>
            <a:spLocks noGrp="1"/>
          </p:cNvSpPr>
          <p:nvPr>
            <p:ph type="body" idx="1"/>
          </p:nvPr>
        </p:nvSpPr>
        <p:spPr>
          <a:noFill/>
        </p:spPr>
        <p:txBody>
          <a:bodyPr/>
          <a:lstStyle/>
          <a:p>
            <a:pPr eaLnBrk="1" hangingPunct="1"/>
            <a:endParaRPr lang="en-US" altLang="en-US"/>
          </a:p>
        </p:txBody>
      </p:sp>
      <p:sp>
        <p:nvSpPr>
          <p:cNvPr id="120836" name="Slide Number Placeholder 3"/>
          <p:cNvSpPr>
            <a:spLocks noGrp="1"/>
          </p:cNvSpPr>
          <p:nvPr>
            <p:ph type="sldNum" sz="quarter" idx="5"/>
          </p:nvPr>
        </p:nvSpPr>
        <p:spPr/>
        <p:txBody>
          <a:bodyPr/>
          <a:lstStyle>
            <a:lvl1pPr defTabSz="943741" eaLnBrk="0" hangingPunct="0">
              <a:spcBef>
                <a:spcPct val="30000"/>
              </a:spcBef>
              <a:defRPr sz="1200">
                <a:solidFill>
                  <a:schemeClr val="tx1"/>
                </a:solidFill>
                <a:latin typeface="Arial" charset="0"/>
              </a:defRPr>
            </a:lvl1pPr>
            <a:lvl2pPr marL="719422" indent="-273989" defTabSz="943741" eaLnBrk="0" hangingPunct="0">
              <a:spcBef>
                <a:spcPct val="30000"/>
              </a:spcBef>
              <a:defRPr sz="1200">
                <a:solidFill>
                  <a:schemeClr val="tx1"/>
                </a:solidFill>
                <a:latin typeface="Arial" charset="0"/>
              </a:defRPr>
            </a:lvl2pPr>
            <a:lvl3pPr marL="1108774" indent="-219512" defTabSz="943741" eaLnBrk="0" hangingPunct="0">
              <a:spcBef>
                <a:spcPct val="30000"/>
              </a:spcBef>
              <a:defRPr sz="1200">
                <a:solidFill>
                  <a:schemeClr val="tx1"/>
                </a:solidFill>
                <a:latin typeface="Arial" charset="0"/>
              </a:defRPr>
            </a:lvl3pPr>
            <a:lvl4pPr marL="1554207" indent="-219512" defTabSz="943741" eaLnBrk="0" hangingPunct="0">
              <a:spcBef>
                <a:spcPct val="30000"/>
              </a:spcBef>
              <a:defRPr sz="1200">
                <a:solidFill>
                  <a:schemeClr val="tx1"/>
                </a:solidFill>
                <a:latin typeface="Arial" charset="0"/>
              </a:defRPr>
            </a:lvl4pPr>
            <a:lvl5pPr marL="1999639" indent="-219512" defTabSz="943741" eaLnBrk="0" hangingPunct="0">
              <a:spcBef>
                <a:spcPct val="30000"/>
              </a:spcBef>
              <a:defRPr sz="1200">
                <a:solidFill>
                  <a:schemeClr val="tx1"/>
                </a:solidFill>
                <a:latin typeface="Arial" charset="0"/>
              </a:defRPr>
            </a:lvl5pPr>
            <a:lvl6pPr marL="2461093" indent="-219512" defTabSz="943741" eaLnBrk="0" fontAlgn="base" hangingPunct="0">
              <a:spcBef>
                <a:spcPct val="30000"/>
              </a:spcBef>
              <a:spcAft>
                <a:spcPct val="0"/>
              </a:spcAft>
              <a:defRPr sz="1200">
                <a:solidFill>
                  <a:schemeClr val="tx1"/>
                </a:solidFill>
                <a:latin typeface="Arial" charset="0"/>
              </a:defRPr>
            </a:lvl6pPr>
            <a:lvl7pPr marL="2922549" indent="-219512" defTabSz="943741" eaLnBrk="0" fontAlgn="base" hangingPunct="0">
              <a:spcBef>
                <a:spcPct val="30000"/>
              </a:spcBef>
              <a:spcAft>
                <a:spcPct val="0"/>
              </a:spcAft>
              <a:defRPr sz="1200">
                <a:solidFill>
                  <a:schemeClr val="tx1"/>
                </a:solidFill>
                <a:latin typeface="Arial" charset="0"/>
              </a:defRPr>
            </a:lvl7pPr>
            <a:lvl8pPr marL="3384004" indent="-219512" defTabSz="943741" eaLnBrk="0" fontAlgn="base" hangingPunct="0">
              <a:spcBef>
                <a:spcPct val="30000"/>
              </a:spcBef>
              <a:spcAft>
                <a:spcPct val="0"/>
              </a:spcAft>
              <a:defRPr sz="1200">
                <a:solidFill>
                  <a:schemeClr val="tx1"/>
                </a:solidFill>
                <a:latin typeface="Arial" charset="0"/>
              </a:defRPr>
            </a:lvl8pPr>
            <a:lvl9pPr marL="3845459" indent="-219512" defTabSz="943741"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6857E5B-55C0-4145-BB8E-37813F883A8A}" type="slidenum">
              <a:rPr lang="en-US" altLang="en-US" smtClean="0"/>
              <a:pPr eaLnBrk="1" hangingPunct="1">
                <a:spcBef>
                  <a:spcPct val="0"/>
                </a:spcBef>
                <a:defRPr/>
              </a:pPr>
              <a:t>51</a:t>
            </a:fld>
            <a:endParaRPr lang="en-US" altLang="en-US"/>
          </a:p>
        </p:txBody>
      </p:sp>
    </p:spTree>
    <p:extLst>
      <p:ext uri="{BB962C8B-B14F-4D97-AF65-F5344CB8AC3E}">
        <p14:creationId xmlns:p14="http://schemas.microsoft.com/office/powerpoint/2010/main" val="23358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1C8B3-C27C-4F1A-99B9-AC28E43F21CE}" type="slidenum">
              <a:rPr lang="en-GB" smtClean="0"/>
              <a:t>6</a:t>
            </a:fld>
            <a:endParaRPr lang="en-GB" dirty="0"/>
          </a:p>
        </p:txBody>
      </p:sp>
    </p:spTree>
    <p:extLst>
      <p:ext uri="{BB962C8B-B14F-4D97-AF65-F5344CB8AC3E}">
        <p14:creationId xmlns:p14="http://schemas.microsoft.com/office/powerpoint/2010/main" val="347152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74700" indent="-295275">
              <a:spcBef>
                <a:spcPct val="30000"/>
              </a:spcBef>
              <a:defRPr sz="1200">
                <a:solidFill>
                  <a:schemeClr val="tx1"/>
                </a:solidFill>
                <a:latin typeface="Arial" panose="020B0604020202020204" pitchFamily="34" charset="0"/>
              </a:defRPr>
            </a:lvl2pPr>
            <a:lvl3pPr marL="1192213" indent="-236538">
              <a:spcBef>
                <a:spcPct val="30000"/>
              </a:spcBef>
              <a:defRPr sz="1200">
                <a:solidFill>
                  <a:schemeClr val="tx1"/>
                </a:solidFill>
                <a:latin typeface="Arial" panose="020B0604020202020204" pitchFamily="34" charset="0"/>
              </a:defRPr>
            </a:lvl3pPr>
            <a:lvl4pPr marL="1673225" indent="-236538">
              <a:spcBef>
                <a:spcPct val="30000"/>
              </a:spcBef>
              <a:defRPr sz="1200">
                <a:solidFill>
                  <a:schemeClr val="tx1"/>
                </a:solidFill>
                <a:latin typeface="Arial" panose="020B0604020202020204" pitchFamily="34" charset="0"/>
              </a:defRPr>
            </a:lvl4pPr>
            <a:lvl5pPr marL="2151063" indent="-236538">
              <a:spcBef>
                <a:spcPct val="30000"/>
              </a:spcBef>
              <a:defRPr sz="1200">
                <a:solidFill>
                  <a:schemeClr val="tx1"/>
                </a:solidFill>
                <a:latin typeface="Arial" panose="020B0604020202020204" pitchFamily="34" charset="0"/>
              </a:defRPr>
            </a:lvl5pPr>
            <a:lvl6pPr marL="2608263" indent="-236538" eaLnBrk="0" fontAlgn="base" hangingPunct="0">
              <a:spcBef>
                <a:spcPct val="30000"/>
              </a:spcBef>
              <a:spcAft>
                <a:spcPct val="0"/>
              </a:spcAft>
              <a:defRPr sz="1200">
                <a:solidFill>
                  <a:schemeClr val="tx1"/>
                </a:solidFill>
                <a:latin typeface="Arial" panose="020B0604020202020204" pitchFamily="34" charset="0"/>
              </a:defRPr>
            </a:lvl6pPr>
            <a:lvl7pPr marL="3065463" indent="-236538" eaLnBrk="0" fontAlgn="base" hangingPunct="0">
              <a:spcBef>
                <a:spcPct val="30000"/>
              </a:spcBef>
              <a:spcAft>
                <a:spcPct val="0"/>
              </a:spcAft>
              <a:defRPr sz="1200">
                <a:solidFill>
                  <a:schemeClr val="tx1"/>
                </a:solidFill>
                <a:latin typeface="Arial" panose="020B0604020202020204" pitchFamily="34" charset="0"/>
              </a:defRPr>
            </a:lvl7pPr>
            <a:lvl8pPr marL="3522663" indent="-236538" eaLnBrk="0" fontAlgn="base" hangingPunct="0">
              <a:spcBef>
                <a:spcPct val="30000"/>
              </a:spcBef>
              <a:spcAft>
                <a:spcPct val="0"/>
              </a:spcAft>
              <a:defRPr sz="1200">
                <a:solidFill>
                  <a:schemeClr val="tx1"/>
                </a:solidFill>
                <a:latin typeface="Arial" panose="020B0604020202020204" pitchFamily="34" charset="0"/>
              </a:defRPr>
            </a:lvl8pPr>
            <a:lvl9pPr marL="3979863" indent="-2365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9DFB5-6208-4081-A891-67753D051326}" type="slidenum">
              <a:rPr lang="en-US" altLang="en-US" smtClean="0"/>
              <a:pPr>
                <a:spcBef>
                  <a:spcPct val="0"/>
                </a:spcBef>
              </a:pPr>
              <a:t>7</a:t>
            </a:fld>
            <a:endParaRPr lang="en-US" alt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236538" indent="-236538" eaLnBrk="1" hangingPunct="1">
              <a:buFont typeface="Calibri" panose="020F0502020204030204" pitchFamily="34" charset="0"/>
              <a:buAutoNum type="arabicPeriod"/>
            </a:pPr>
            <a:endParaRPr lang="en-US" altLang="en-US" sz="900" dirty="0">
              <a:latin typeface="Arial Narrow" panose="020B0606020202030204" pitchFamily="34" charset="0"/>
            </a:endParaRPr>
          </a:p>
        </p:txBody>
      </p:sp>
    </p:spTree>
    <p:extLst>
      <p:ext uri="{BB962C8B-B14F-4D97-AF65-F5344CB8AC3E}">
        <p14:creationId xmlns:p14="http://schemas.microsoft.com/office/powerpoint/2010/main" val="230384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74700" indent="-295275">
              <a:spcBef>
                <a:spcPct val="30000"/>
              </a:spcBef>
              <a:defRPr sz="1200">
                <a:solidFill>
                  <a:schemeClr val="tx1"/>
                </a:solidFill>
                <a:latin typeface="Arial" panose="020B0604020202020204" pitchFamily="34" charset="0"/>
              </a:defRPr>
            </a:lvl2pPr>
            <a:lvl3pPr marL="1192213" indent="-236538">
              <a:spcBef>
                <a:spcPct val="30000"/>
              </a:spcBef>
              <a:defRPr sz="1200">
                <a:solidFill>
                  <a:schemeClr val="tx1"/>
                </a:solidFill>
                <a:latin typeface="Arial" panose="020B0604020202020204" pitchFamily="34" charset="0"/>
              </a:defRPr>
            </a:lvl3pPr>
            <a:lvl4pPr marL="1673225" indent="-236538">
              <a:spcBef>
                <a:spcPct val="30000"/>
              </a:spcBef>
              <a:defRPr sz="1200">
                <a:solidFill>
                  <a:schemeClr val="tx1"/>
                </a:solidFill>
                <a:latin typeface="Arial" panose="020B0604020202020204" pitchFamily="34" charset="0"/>
              </a:defRPr>
            </a:lvl4pPr>
            <a:lvl5pPr marL="2151063" indent="-236538">
              <a:spcBef>
                <a:spcPct val="30000"/>
              </a:spcBef>
              <a:defRPr sz="1200">
                <a:solidFill>
                  <a:schemeClr val="tx1"/>
                </a:solidFill>
                <a:latin typeface="Arial" panose="020B0604020202020204" pitchFamily="34" charset="0"/>
              </a:defRPr>
            </a:lvl5pPr>
            <a:lvl6pPr marL="2608263" indent="-236538" eaLnBrk="0" fontAlgn="base" hangingPunct="0">
              <a:spcBef>
                <a:spcPct val="30000"/>
              </a:spcBef>
              <a:spcAft>
                <a:spcPct val="0"/>
              </a:spcAft>
              <a:defRPr sz="1200">
                <a:solidFill>
                  <a:schemeClr val="tx1"/>
                </a:solidFill>
                <a:latin typeface="Arial" panose="020B0604020202020204" pitchFamily="34" charset="0"/>
              </a:defRPr>
            </a:lvl6pPr>
            <a:lvl7pPr marL="3065463" indent="-236538" eaLnBrk="0" fontAlgn="base" hangingPunct="0">
              <a:spcBef>
                <a:spcPct val="30000"/>
              </a:spcBef>
              <a:spcAft>
                <a:spcPct val="0"/>
              </a:spcAft>
              <a:defRPr sz="1200">
                <a:solidFill>
                  <a:schemeClr val="tx1"/>
                </a:solidFill>
                <a:latin typeface="Arial" panose="020B0604020202020204" pitchFamily="34" charset="0"/>
              </a:defRPr>
            </a:lvl7pPr>
            <a:lvl8pPr marL="3522663" indent="-236538" eaLnBrk="0" fontAlgn="base" hangingPunct="0">
              <a:spcBef>
                <a:spcPct val="30000"/>
              </a:spcBef>
              <a:spcAft>
                <a:spcPct val="0"/>
              </a:spcAft>
              <a:defRPr sz="1200">
                <a:solidFill>
                  <a:schemeClr val="tx1"/>
                </a:solidFill>
                <a:latin typeface="Arial" panose="020B0604020202020204" pitchFamily="34" charset="0"/>
              </a:defRPr>
            </a:lvl8pPr>
            <a:lvl9pPr marL="3979863" indent="-2365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C51E08-4749-4F70-8CEC-9CC1A3A1B617}" type="slidenum">
              <a:rPr lang="en-US" altLang="en-US" smtClean="0"/>
              <a:pPr>
                <a:spcBef>
                  <a:spcPct val="0"/>
                </a:spcBef>
              </a:pPr>
              <a:t>8</a:t>
            </a:fld>
            <a:endParaRPr lang="en-US" alt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236538" indent="-236538" eaLnBrk="1" hangingPunct="1">
              <a:buFont typeface="Calibri" panose="020F0502020204030204" pitchFamily="34" charset="0"/>
              <a:buAutoNum type="arabicPeriod"/>
            </a:pPr>
            <a:endParaRPr lang="en-US" altLang="en-US" sz="900" dirty="0">
              <a:latin typeface="Arial Narrow" panose="020B0606020202030204" pitchFamily="34" charset="0"/>
            </a:endParaRPr>
          </a:p>
        </p:txBody>
      </p:sp>
    </p:spTree>
    <p:extLst>
      <p:ext uri="{BB962C8B-B14F-4D97-AF65-F5344CB8AC3E}">
        <p14:creationId xmlns:p14="http://schemas.microsoft.com/office/powerpoint/2010/main" val="3385662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74700" indent="-295275">
              <a:spcBef>
                <a:spcPct val="30000"/>
              </a:spcBef>
              <a:defRPr sz="1200">
                <a:solidFill>
                  <a:schemeClr val="tx1"/>
                </a:solidFill>
                <a:latin typeface="Arial" panose="020B0604020202020204" pitchFamily="34" charset="0"/>
              </a:defRPr>
            </a:lvl2pPr>
            <a:lvl3pPr marL="1192213" indent="-236538">
              <a:spcBef>
                <a:spcPct val="30000"/>
              </a:spcBef>
              <a:defRPr sz="1200">
                <a:solidFill>
                  <a:schemeClr val="tx1"/>
                </a:solidFill>
                <a:latin typeface="Arial" panose="020B0604020202020204" pitchFamily="34" charset="0"/>
              </a:defRPr>
            </a:lvl3pPr>
            <a:lvl4pPr marL="1673225" indent="-236538">
              <a:spcBef>
                <a:spcPct val="30000"/>
              </a:spcBef>
              <a:defRPr sz="1200">
                <a:solidFill>
                  <a:schemeClr val="tx1"/>
                </a:solidFill>
                <a:latin typeface="Arial" panose="020B0604020202020204" pitchFamily="34" charset="0"/>
              </a:defRPr>
            </a:lvl4pPr>
            <a:lvl5pPr marL="2151063" indent="-236538">
              <a:spcBef>
                <a:spcPct val="30000"/>
              </a:spcBef>
              <a:defRPr sz="1200">
                <a:solidFill>
                  <a:schemeClr val="tx1"/>
                </a:solidFill>
                <a:latin typeface="Arial" panose="020B0604020202020204" pitchFamily="34" charset="0"/>
              </a:defRPr>
            </a:lvl5pPr>
            <a:lvl6pPr marL="2608263" indent="-236538" eaLnBrk="0" fontAlgn="base" hangingPunct="0">
              <a:spcBef>
                <a:spcPct val="30000"/>
              </a:spcBef>
              <a:spcAft>
                <a:spcPct val="0"/>
              </a:spcAft>
              <a:defRPr sz="1200">
                <a:solidFill>
                  <a:schemeClr val="tx1"/>
                </a:solidFill>
                <a:latin typeface="Arial" panose="020B0604020202020204" pitchFamily="34" charset="0"/>
              </a:defRPr>
            </a:lvl6pPr>
            <a:lvl7pPr marL="3065463" indent="-236538" eaLnBrk="0" fontAlgn="base" hangingPunct="0">
              <a:spcBef>
                <a:spcPct val="30000"/>
              </a:spcBef>
              <a:spcAft>
                <a:spcPct val="0"/>
              </a:spcAft>
              <a:defRPr sz="1200">
                <a:solidFill>
                  <a:schemeClr val="tx1"/>
                </a:solidFill>
                <a:latin typeface="Arial" panose="020B0604020202020204" pitchFamily="34" charset="0"/>
              </a:defRPr>
            </a:lvl7pPr>
            <a:lvl8pPr marL="3522663" indent="-236538" eaLnBrk="0" fontAlgn="base" hangingPunct="0">
              <a:spcBef>
                <a:spcPct val="30000"/>
              </a:spcBef>
              <a:spcAft>
                <a:spcPct val="0"/>
              </a:spcAft>
              <a:defRPr sz="1200">
                <a:solidFill>
                  <a:schemeClr val="tx1"/>
                </a:solidFill>
                <a:latin typeface="Arial" panose="020B0604020202020204" pitchFamily="34" charset="0"/>
              </a:defRPr>
            </a:lvl8pPr>
            <a:lvl9pPr marL="3979863" indent="-2365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792BC7-046F-41AC-BCF2-B3B7A8C08A8E}" type="slidenum">
              <a:rPr lang="en-US" altLang="en-US" smtClean="0"/>
              <a:pPr>
                <a:spcBef>
                  <a:spcPct val="0"/>
                </a:spcBef>
              </a:pPr>
              <a:t>9</a:t>
            </a:fld>
            <a:endParaRPr lang="en-US" alt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marL="236538" indent="-236538" eaLnBrk="1" hangingPunct="1">
              <a:buFont typeface="Calibri" panose="020F0502020204030204" pitchFamily="34" charset="0"/>
              <a:buAutoNum type="arabicPeriod"/>
            </a:pPr>
            <a:endParaRPr lang="en-US" altLang="en-US" sz="900" dirty="0">
              <a:latin typeface="Arial Narrow" panose="020B0606020202030204" pitchFamily="34" charset="0"/>
            </a:endParaRPr>
          </a:p>
        </p:txBody>
      </p:sp>
    </p:spTree>
    <p:extLst>
      <p:ext uri="{BB962C8B-B14F-4D97-AF65-F5344CB8AC3E}">
        <p14:creationId xmlns:p14="http://schemas.microsoft.com/office/powerpoint/2010/main" val="990246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58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D88238-0E00-49ED-9BAE-AEBD307A2843}" type="slidenum">
              <a:rPr lang="en-US" altLang="en-US" smtClean="0">
                <a:solidFill>
                  <a:srgbClr val="000000"/>
                </a:solidFill>
              </a:rPr>
              <a:pPr>
                <a:spcBef>
                  <a:spcPct val="0"/>
                </a:spcBef>
              </a:pPr>
              <a:t>10</a:t>
            </a:fld>
            <a:endParaRPr lang="en-US" altLang="en-US">
              <a:solidFill>
                <a:srgbClr val="000000"/>
              </a:solidFill>
            </a:endParaRPr>
          </a:p>
        </p:txBody>
      </p:sp>
    </p:spTree>
    <p:extLst>
      <p:ext uri="{BB962C8B-B14F-4D97-AF65-F5344CB8AC3E}">
        <p14:creationId xmlns:p14="http://schemas.microsoft.com/office/powerpoint/2010/main" val="3491874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defTabSz="943741" eaLnBrk="0" hangingPunct="0">
              <a:spcBef>
                <a:spcPct val="30000"/>
              </a:spcBef>
              <a:defRPr sz="1200">
                <a:solidFill>
                  <a:schemeClr val="tx1"/>
                </a:solidFill>
                <a:latin typeface="Arial" charset="0"/>
              </a:defRPr>
            </a:lvl1pPr>
            <a:lvl2pPr marL="753069" indent="-285205" defTabSz="943741" eaLnBrk="0" hangingPunct="0">
              <a:spcBef>
                <a:spcPct val="30000"/>
              </a:spcBef>
              <a:defRPr sz="1200">
                <a:solidFill>
                  <a:schemeClr val="tx1"/>
                </a:solidFill>
                <a:latin typeface="Arial" charset="0"/>
              </a:defRPr>
            </a:lvl2pPr>
            <a:lvl3pPr marL="1158446" indent="-227523" defTabSz="943741" eaLnBrk="0" hangingPunct="0">
              <a:spcBef>
                <a:spcPct val="30000"/>
              </a:spcBef>
              <a:defRPr sz="1200">
                <a:solidFill>
                  <a:schemeClr val="tx1"/>
                </a:solidFill>
                <a:latin typeface="Arial" charset="0"/>
              </a:defRPr>
            </a:lvl3pPr>
            <a:lvl4pPr marL="1626310" indent="-227523" defTabSz="943741" eaLnBrk="0" hangingPunct="0">
              <a:spcBef>
                <a:spcPct val="30000"/>
              </a:spcBef>
              <a:defRPr sz="1200">
                <a:solidFill>
                  <a:schemeClr val="tx1"/>
                </a:solidFill>
                <a:latin typeface="Arial" charset="0"/>
              </a:defRPr>
            </a:lvl4pPr>
            <a:lvl5pPr marL="2090969" indent="-227523" defTabSz="943741" eaLnBrk="0" hangingPunct="0">
              <a:spcBef>
                <a:spcPct val="30000"/>
              </a:spcBef>
              <a:defRPr sz="1200">
                <a:solidFill>
                  <a:schemeClr val="tx1"/>
                </a:solidFill>
                <a:latin typeface="Arial" charset="0"/>
              </a:defRPr>
            </a:lvl5pPr>
            <a:lvl6pPr marL="2552424" indent="-227523" defTabSz="943741" eaLnBrk="0" fontAlgn="base" hangingPunct="0">
              <a:spcBef>
                <a:spcPct val="30000"/>
              </a:spcBef>
              <a:spcAft>
                <a:spcPct val="0"/>
              </a:spcAft>
              <a:defRPr sz="1200">
                <a:solidFill>
                  <a:schemeClr val="tx1"/>
                </a:solidFill>
                <a:latin typeface="Arial" charset="0"/>
              </a:defRPr>
            </a:lvl6pPr>
            <a:lvl7pPr marL="3013878" indent="-227523" defTabSz="943741" eaLnBrk="0" fontAlgn="base" hangingPunct="0">
              <a:spcBef>
                <a:spcPct val="30000"/>
              </a:spcBef>
              <a:spcAft>
                <a:spcPct val="0"/>
              </a:spcAft>
              <a:defRPr sz="1200">
                <a:solidFill>
                  <a:schemeClr val="tx1"/>
                </a:solidFill>
                <a:latin typeface="Arial" charset="0"/>
              </a:defRPr>
            </a:lvl7pPr>
            <a:lvl8pPr marL="3475335" indent="-227523" defTabSz="943741" eaLnBrk="0" fontAlgn="base" hangingPunct="0">
              <a:spcBef>
                <a:spcPct val="30000"/>
              </a:spcBef>
              <a:spcAft>
                <a:spcPct val="0"/>
              </a:spcAft>
              <a:defRPr sz="1200">
                <a:solidFill>
                  <a:schemeClr val="tx1"/>
                </a:solidFill>
                <a:latin typeface="Arial" charset="0"/>
              </a:defRPr>
            </a:lvl8pPr>
            <a:lvl9pPr marL="3936790" indent="-227523" defTabSz="943741"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D8374FF-DB03-49DA-BDF5-07699DB91159}" type="slidenum">
              <a:rPr lang="en-US" altLang="en-US" smtClean="0"/>
              <a:pPr eaLnBrk="1" hangingPunct="1">
                <a:spcBef>
                  <a:spcPct val="0"/>
                </a:spcBef>
                <a:defRPr/>
              </a:pPr>
              <a:t>14</a:t>
            </a:fld>
            <a:endParaRPr lang="en-US" altLang="en-US"/>
          </a:p>
        </p:txBody>
      </p:sp>
      <p:sp>
        <p:nvSpPr>
          <p:cNvPr id="88067" name="Rectangle 2"/>
          <p:cNvSpPr>
            <a:spLocks noGrp="1" noRot="1" noChangeAspect="1" noChangeArrowheads="1" noTextEdit="1"/>
          </p:cNvSpPr>
          <p:nvPr>
            <p:ph type="sldImg"/>
          </p:nvPr>
        </p:nvSpPr>
        <p:spPr>
          <a:xfrm>
            <a:off x="1184275" y="700088"/>
            <a:ext cx="4654550" cy="3490912"/>
          </a:xfrm>
          <a:ln/>
        </p:spPr>
      </p:sp>
      <p:sp>
        <p:nvSpPr>
          <p:cNvPr id="88068" name="Rectangle 3"/>
          <p:cNvSpPr>
            <a:spLocks noGrp="1" noChangeArrowheads="1"/>
          </p:cNvSpPr>
          <p:nvPr>
            <p:ph type="body" idx="1"/>
          </p:nvPr>
        </p:nvSpPr>
        <p:spPr>
          <a:noFill/>
        </p:spPr>
        <p:txBody>
          <a:bodyPr/>
          <a:lstStyle/>
          <a:p>
            <a:pPr marL="227523" indent="-227523">
              <a:buFont typeface="Calibri" pitchFamily="34" charset="0"/>
              <a:buAutoNum type="arabicPeriod"/>
            </a:pPr>
            <a:endParaRPr lang="en-US" altLang="en-US" sz="900">
              <a:latin typeface="Arial Narrow" pitchFamily="34" charset="0"/>
            </a:endParaRPr>
          </a:p>
        </p:txBody>
      </p:sp>
    </p:spTree>
    <p:extLst>
      <p:ext uri="{BB962C8B-B14F-4D97-AF65-F5344CB8AC3E}">
        <p14:creationId xmlns:p14="http://schemas.microsoft.com/office/powerpoint/2010/main" val="407999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defTabSz="943741" eaLnBrk="0" hangingPunct="0">
              <a:spcBef>
                <a:spcPct val="30000"/>
              </a:spcBef>
              <a:defRPr sz="1200">
                <a:solidFill>
                  <a:schemeClr val="tx1"/>
                </a:solidFill>
                <a:latin typeface="Arial" charset="0"/>
              </a:defRPr>
            </a:lvl1pPr>
            <a:lvl2pPr marL="753069" indent="-285205" defTabSz="943741" eaLnBrk="0" hangingPunct="0">
              <a:spcBef>
                <a:spcPct val="30000"/>
              </a:spcBef>
              <a:defRPr sz="1200">
                <a:solidFill>
                  <a:schemeClr val="tx1"/>
                </a:solidFill>
                <a:latin typeface="Arial" charset="0"/>
              </a:defRPr>
            </a:lvl2pPr>
            <a:lvl3pPr marL="1158446" indent="-227523" defTabSz="943741" eaLnBrk="0" hangingPunct="0">
              <a:spcBef>
                <a:spcPct val="30000"/>
              </a:spcBef>
              <a:defRPr sz="1200">
                <a:solidFill>
                  <a:schemeClr val="tx1"/>
                </a:solidFill>
                <a:latin typeface="Arial" charset="0"/>
              </a:defRPr>
            </a:lvl3pPr>
            <a:lvl4pPr marL="1626310" indent="-227523" defTabSz="943741" eaLnBrk="0" hangingPunct="0">
              <a:spcBef>
                <a:spcPct val="30000"/>
              </a:spcBef>
              <a:defRPr sz="1200">
                <a:solidFill>
                  <a:schemeClr val="tx1"/>
                </a:solidFill>
                <a:latin typeface="Arial" charset="0"/>
              </a:defRPr>
            </a:lvl4pPr>
            <a:lvl5pPr marL="2090969" indent="-227523" defTabSz="943741" eaLnBrk="0" hangingPunct="0">
              <a:spcBef>
                <a:spcPct val="30000"/>
              </a:spcBef>
              <a:defRPr sz="1200">
                <a:solidFill>
                  <a:schemeClr val="tx1"/>
                </a:solidFill>
                <a:latin typeface="Arial" charset="0"/>
              </a:defRPr>
            </a:lvl5pPr>
            <a:lvl6pPr marL="2552424" indent="-227523" defTabSz="943741" eaLnBrk="0" fontAlgn="base" hangingPunct="0">
              <a:spcBef>
                <a:spcPct val="30000"/>
              </a:spcBef>
              <a:spcAft>
                <a:spcPct val="0"/>
              </a:spcAft>
              <a:defRPr sz="1200">
                <a:solidFill>
                  <a:schemeClr val="tx1"/>
                </a:solidFill>
                <a:latin typeface="Arial" charset="0"/>
              </a:defRPr>
            </a:lvl6pPr>
            <a:lvl7pPr marL="3013878" indent="-227523" defTabSz="943741" eaLnBrk="0" fontAlgn="base" hangingPunct="0">
              <a:spcBef>
                <a:spcPct val="30000"/>
              </a:spcBef>
              <a:spcAft>
                <a:spcPct val="0"/>
              </a:spcAft>
              <a:defRPr sz="1200">
                <a:solidFill>
                  <a:schemeClr val="tx1"/>
                </a:solidFill>
                <a:latin typeface="Arial" charset="0"/>
              </a:defRPr>
            </a:lvl7pPr>
            <a:lvl8pPr marL="3475335" indent="-227523" defTabSz="943741" eaLnBrk="0" fontAlgn="base" hangingPunct="0">
              <a:spcBef>
                <a:spcPct val="30000"/>
              </a:spcBef>
              <a:spcAft>
                <a:spcPct val="0"/>
              </a:spcAft>
              <a:defRPr sz="1200">
                <a:solidFill>
                  <a:schemeClr val="tx1"/>
                </a:solidFill>
                <a:latin typeface="Arial" charset="0"/>
              </a:defRPr>
            </a:lvl8pPr>
            <a:lvl9pPr marL="3936790" indent="-227523" defTabSz="943741"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D8374FF-DB03-49DA-BDF5-07699DB91159}" type="slidenum">
              <a:rPr lang="en-US" altLang="en-US" smtClean="0"/>
              <a:pPr eaLnBrk="1" hangingPunct="1">
                <a:spcBef>
                  <a:spcPct val="0"/>
                </a:spcBef>
                <a:defRPr/>
              </a:pPr>
              <a:t>15</a:t>
            </a:fld>
            <a:endParaRPr lang="en-US" altLang="en-US"/>
          </a:p>
        </p:txBody>
      </p:sp>
      <p:sp>
        <p:nvSpPr>
          <p:cNvPr id="88067" name="Rectangle 2"/>
          <p:cNvSpPr>
            <a:spLocks noGrp="1" noRot="1" noChangeAspect="1" noChangeArrowheads="1" noTextEdit="1"/>
          </p:cNvSpPr>
          <p:nvPr>
            <p:ph type="sldImg"/>
          </p:nvPr>
        </p:nvSpPr>
        <p:spPr>
          <a:xfrm>
            <a:off x="1184275" y="700088"/>
            <a:ext cx="4654550" cy="3490912"/>
          </a:xfrm>
          <a:ln/>
        </p:spPr>
      </p:sp>
      <p:sp>
        <p:nvSpPr>
          <p:cNvPr id="88068" name="Rectangle 3"/>
          <p:cNvSpPr>
            <a:spLocks noGrp="1" noChangeArrowheads="1"/>
          </p:cNvSpPr>
          <p:nvPr>
            <p:ph type="body" idx="1"/>
          </p:nvPr>
        </p:nvSpPr>
        <p:spPr>
          <a:noFill/>
        </p:spPr>
        <p:txBody>
          <a:bodyPr/>
          <a:lstStyle/>
          <a:p>
            <a:pPr marL="227523" indent="-227523">
              <a:buFont typeface="Calibri" pitchFamily="34" charset="0"/>
              <a:buAutoNum type="arabicPeriod"/>
            </a:pPr>
            <a:endParaRPr lang="en-US" altLang="en-US" sz="900">
              <a:latin typeface="Arial Narrow" pitchFamily="34" charset="0"/>
            </a:endParaRPr>
          </a:p>
        </p:txBody>
      </p:sp>
    </p:spTree>
    <p:extLst>
      <p:ext uri="{BB962C8B-B14F-4D97-AF65-F5344CB8AC3E}">
        <p14:creationId xmlns:p14="http://schemas.microsoft.com/office/powerpoint/2010/main" val="3297597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2_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C293A1-10B4-B842-97E4-A65FEB21188D}"/>
              </a:ext>
            </a:extLst>
          </p:cNvPr>
          <p:cNvPicPr>
            <a:picLocks noChangeAspect="1"/>
          </p:cNvPicPr>
          <p:nvPr userDrawn="1"/>
        </p:nvPicPr>
        <p:blipFill>
          <a:blip r:embed="rId2"/>
          <a:srcRect/>
          <a:stretch/>
        </p:blipFill>
        <p:spPr>
          <a:xfrm>
            <a:off x="0" y="5212"/>
            <a:ext cx="9144000" cy="6858000"/>
          </a:xfrm>
          <a:prstGeom prst="rect">
            <a:avLst/>
          </a:prstGeom>
        </p:spPr>
      </p:pic>
      <p:pic>
        <p:nvPicPr>
          <p:cNvPr id="8" name="Logo">
            <a:extLst>
              <a:ext uri="{FF2B5EF4-FFF2-40B4-BE49-F238E27FC236}">
                <a16:creationId xmlns:a16="http://schemas.microsoft.com/office/drawing/2014/main" id="{4A28A514-2A29-A446-8C7C-525C33F38251}"/>
              </a:ext>
            </a:extLst>
          </p:cNvPr>
          <p:cNvPicPr>
            <a:picLocks noChangeAspect="1"/>
          </p:cNvPicPr>
          <p:nvPr userDrawn="1"/>
        </p:nvPicPr>
        <p:blipFill>
          <a:blip r:embed="rId3"/>
          <a:srcRect/>
          <a:stretch/>
        </p:blipFill>
        <p:spPr>
          <a:xfrm>
            <a:off x="7850877" y="258953"/>
            <a:ext cx="915177" cy="305059"/>
          </a:xfrm>
          <a:prstGeom prst="rect">
            <a:avLst/>
          </a:prstGeom>
        </p:spPr>
      </p:pic>
      <p:sp>
        <p:nvSpPr>
          <p:cNvPr id="9" name="Title 1">
            <a:extLst>
              <a:ext uri="{FF2B5EF4-FFF2-40B4-BE49-F238E27FC236}">
                <a16:creationId xmlns:a16="http://schemas.microsoft.com/office/drawing/2014/main" id="{4529F07F-3D2A-F148-8B72-E6C3E52E85B9}"/>
              </a:ext>
            </a:extLst>
          </p:cNvPr>
          <p:cNvSpPr>
            <a:spLocks noGrp="1"/>
          </p:cNvSpPr>
          <p:nvPr>
            <p:ph type="ctrTitle" hasCustomPrompt="1"/>
          </p:nvPr>
        </p:nvSpPr>
        <p:spPr>
          <a:xfrm>
            <a:off x="367145" y="2823246"/>
            <a:ext cx="7229192" cy="1068257"/>
          </a:xfrm>
          <a:prstGeom prst="rect">
            <a:avLst/>
          </a:prstGeom>
        </p:spPr>
        <p:txBody>
          <a:bodyPr anchor="t"/>
          <a:lstStyle>
            <a:lvl1pPr algn="l">
              <a:lnSpc>
                <a:spcPct val="100000"/>
              </a:lnSpc>
              <a:defRPr sz="2600" b="0" i="0" cap="none" spc="0" baseline="0">
                <a:solidFill>
                  <a:schemeClr val="tx1"/>
                </a:solidFill>
                <a:latin typeface="Calibri Light" panose="020F0302020204030204" pitchFamily="34" charset="0"/>
                <a:cs typeface="Calibri Light" panose="020F0302020204030204" pitchFamily="34" charset="0"/>
              </a:defRPr>
            </a:lvl1pPr>
          </a:lstStyle>
          <a:p>
            <a:r>
              <a:rPr lang="en-US" dirty="0"/>
              <a:t>Presentation Line 1</a:t>
            </a:r>
            <a:br>
              <a:rPr lang="en-US" dirty="0"/>
            </a:br>
            <a:r>
              <a:rPr lang="en-US" dirty="0"/>
              <a:t>Presentation Line 2</a:t>
            </a:r>
          </a:p>
        </p:txBody>
      </p:sp>
      <p:cxnSp>
        <p:nvCxnSpPr>
          <p:cNvPr id="10" name="Straight Connector 9">
            <a:extLst>
              <a:ext uri="{FF2B5EF4-FFF2-40B4-BE49-F238E27FC236}">
                <a16:creationId xmlns:a16="http://schemas.microsoft.com/office/drawing/2014/main" id="{04609649-87E1-D243-B330-DF830C94098C}"/>
              </a:ext>
            </a:extLst>
          </p:cNvPr>
          <p:cNvCxnSpPr/>
          <p:nvPr userDrawn="1"/>
        </p:nvCxnSpPr>
        <p:spPr>
          <a:xfrm>
            <a:off x="395536" y="2708920"/>
            <a:ext cx="835292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50">
            <a:extLst>
              <a:ext uri="{FF2B5EF4-FFF2-40B4-BE49-F238E27FC236}">
                <a16:creationId xmlns:a16="http://schemas.microsoft.com/office/drawing/2014/main" id="{A4D5DC96-DE52-DB4F-9DF3-6A9046A58331}"/>
              </a:ext>
            </a:extLst>
          </p:cNvPr>
          <p:cNvSpPr txBox="1">
            <a:spLocks noChangeArrowheads="1"/>
          </p:cNvSpPr>
          <p:nvPr userDrawn="1"/>
        </p:nvSpPr>
        <p:spPr bwMode="auto">
          <a:xfrm>
            <a:off x="395536" y="6546250"/>
            <a:ext cx="25685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l" fontAlgn="auto">
              <a:spcBef>
                <a:spcPts val="0"/>
              </a:spcBef>
              <a:spcAft>
                <a:spcPts val="0"/>
              </a:spcAft>
            </a:pPr>
            <a:r>
              <a:rPr lang="en-US" sz="800" b="0" i="0" dirty="0">
                <a:solidFill>
                  <a:schemeClr val="tx1"/>
                </a:solidFill>
                <a:latin typeface="Calibri Light" panose="020F0302020204030204" pitchFamily="34" charset="0"/>
                <a:ea typeface="MS PGothic" pitchFamily="34" charset="-128"/>
                <a:cs typeface="Calibri Light" panose="020F0302020204030204" pitchFamily="34" charset="0"/>
              </a:rPr>
              <a:t>Weil, Gotshal &amp; Manges LLP</a:t>
            </a:r>
          </a:p>
        </p:txBody>
      </p:sp>
      <p:sp>
        <p:nvSpPr>
          <p:cNvPr id="13" name="Subtitle 2">
            <a:extLst>
              <a:ext uri="{FF2B5EF4-FFF2-40B4-BE49-F238E27FC236}">
                <a16:creationId xmlns:a16="http://schemas.microsoft.com/office/drawing/2014/main" id="{A4376DB4-9B67-6B43-AAE1-D516D8610FF7}"/>
              </a:ext>
            </a:extLst>
          </p:cNvPr>
          <p:cNvSpPr>
            <a:spLocks noGrp="1"/>
          </p:cNvSpPr>
          <p:nvPr>
            <p:ph type="subTitle" idx="1" hasCustomPrompt="1"/>
          </p:nvPr>
        </p:nvSpPr>
        <p:spPr>
          <a:xfrm>
            <a:off x="367145" y="4077072"/>
            <a:ext cx="2332647" cy="618952"/>
          </a:xfrm>
          <a:prstGeom prst="rect">
            <a:avLst/>
          </a:prstGeom>
        </p:spPr>
        <p:txBody>
          <a:bodyPr/>
          <a:lstStyle>
            <a:lvl1pPr marL="0" indent="0" algn="l">
              <a:spcAft>
                <a:spcPts val="0"/>
              </a:spcAft>
              <a:buNone/>
              <a:defRPr sz="1200" cap="none" spc="0" baseline="0">
                <a:solidFill>
                  <a:schemeClr val="tx1"/>
                </a:solidFill>
                <a:latin typeface="Calibri Light" panose="020F0302020204030204" pitchFamily="34" charset="0"/>
                <a:cs typeface="Calibri Light" panose="020F0302020204030204" pitchFamily="34" charset="0"/>
              </a:defRPr>
            </a:lvl1pPr>
            <a:lvl2pPr marL="422051" indent="0" algn="ctr">
              <a:buNone/>
              <a:defRPr sz="1846"/>
            </a:lvl2pPr>
            <a:lvl3pPr marL="844102" indent="0" algn="ctr">
              <a:buNone/>
              <a:defRPr sz="1662"/>
            </a:lvl3pPr>
            <a:lvl4pPr marL="1266153" indent="0" algn="ctr">
              <a:buNone/>
              <a:defRPr sz="1477"/>
            </a:lvl4pPr>
            <a:lvl5pPr marL="1688205" indent="0" algn="ctr">
              <a:buNone/>
              <a:defRPr sz="1477"/>
            </a:lvl5pPr>
            <a:lvl6pPr marL="2110256" indent="0" algn="ctr">
              <a:buNone/>
              <a:defRPr sz="1477"/>
            </a:lvl6pPr>
            <a:lvl7pPr marL="2532307" indent="0" algn="ctr">
              <a:buNone/>
              <a:defRPr sz="1477"/>
            </a:lvl7pPr>
            <a:lvl8pPr marL="2954359" indent="0" algn="ctr">
              <a:buNone/>
              <a:defRPr sz="1477"/>
            </a:lvl8pPr>
            <a:lvl9pPr marL="3376410" indent="0" algn="ctr">
              <a:buNone/>
              <a:defRPr sz="1477"/>
            </a:lvl9pPr>
          </a:lstStyle>
          <a:p>
            <a:r>
              <a:rPr lang="en-US" dirty="0"/>
              <a:t>Date</a:t>
            </a:r>
            <a:br>
              <a:rPr lang="en-US" dirty="0"/>
            </a:br>
            <a:r>
              <a:rPr lang="en-US" dirty="0"/>
              <a:t>Byline</a:t>
            </a:r>
          </a:p>
        </p:txBody>
      </p:sp>
      <p:sp>
        <p:nvSpPr>
          <p:cNvPr id="11" name="TextBox 10"/>
          <p:cNvSpPr txBox="1"/>
          <p:nvPr userDrawn="1"/>
        </p:nvSpPr>
        <p:spPr>
          <a:xfrm>
            <a:off x="2845165" y="226816"/>
            <a:ext cx="3453671" cy="307777"/>
          </a:xfrm>
          <a:prstGeom prst="rect">
            <a:avLst/>
          </a:prstGeom>
          <a:noFill/>
          <a:ln>
            <a:solidFill>
              <a:srgbClr val="FF0000"/>
            </a:solidFill>
          </a:ln>
        </p:spPr>
        <p:txBody>
          <a:bodyPr wrap="square" rtlCol="0">
            <a:spAutoFit/>
          </a:bodyPr>
          <a:lstStyle/>
          <a:p>
            <a:pPr algn="ctr"/>
            <a:r>
              <a:rPr lang="en-US" sz="700" b="1" dirty="0">
                <a:solidFill>
                  <a:srgbClr val="FF0000"/>
                </a:solidFill>
              </a:rPr>
              <a:t>PRIVILEGED</a:t>
            </a:r>
            <a:r>
              <a:rPr lang="en-US" sz="700" b="1" baseline="0" dirty="0">
                <a:solidFill>
                  <a:srgbClr val="FF0000"/>
                </a:solidFill>
              </a:rPr>
              <a:t> AND CONFIDENTIAL</a:t>
            </a:r>
          </a:p>
          <a:p>
            <a:pPr algn="ctr"/>
            <a:r>
              <a:rPr lang="en-US" sz="700" b="1" baseline="0" dirty="0">
                <a:solidFill>
                  <a:srgbClr val="FF0000"/>
                </a:solidFill>
              </a:rPr>
              <a:t>ATTORNEY-CLIENT COMMUNICATION | ATTORNEY WORK PRODUCT </a:t>
            </a:r>
            <a:endParaRPr lang="en-US" sz="700" b="1" dirty="0">
              <a:solidFill>
                <a:srgbClr val="FF0000"/>
              </a:solidFill>
            </a:endParaRPr>
          </a:p>
        </p:txBody>
      </p:sp>
    </p:spTree>
    <p:extLst>
      <p:ext uri="{BB962C8B-B14F-4D97-AF65-F5344CB8AC3E}">
        <p14:creationId xmlns:p14="http://schemas.microsoft.com/office/powerpoint/2010/main" val="240543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io First Page One Column">
    <p:spTree>
      <p:nvGrpSpPr>
        <p:cNvPr id="1" name=""/>
        <p:cNvGrpSpPr/>
        <p:nvPr/>
      </p:nvGrpSpPr>
      <p:grpSpPr>
        <a:xfrm>
          <a:off x="0" y="0"/>
          <a:ext cx="0" cy="0"/>
          <a:chOff x="0" y="0"/>
          <a:chExt cx="0" cy="0"/>
        </a:xfrm>
      </p:grpSpPr>
      <p:sp>
        <p:nvSpPr>
          <p:cNvPr id="9" name="Content Placeholder 4"/>
          <p:cNvSpPr>
            <a:spLocks noGrp="1"/>
          </p:cNvSpPr>
          <p:nvPr>
            <p:ph sz="quarter" idx="10"/>
          </p:nvPr>
        </p:nvSpPr>
        <p:spPr>
          <a:xfrm>
            <a:off x="290512" y="2506812"/>
            <a:ext cx="8470385" cy="3893988"/>
          </a:xfrm>
        </p:spPr>
        <p:txBody>
          <a:bodyPr tIns="0" rIns="0" bIns="0">
            <a:noAutofit/>
          </a:bodyPr>
          <a:lstStyle>
            <a:lvl1pPr marL="0" indent="0">
              <a:spcBef>
                <a:spcPts val="0"/>
              </a:spcBef>
              <a:spcAft>
                <a:spcPts val="600"/>
              </a:spcAft>
              <a:buNone/>
              <a:defRPr sz="900" b="0">
                <a:solidFill>
                  <a:schemeClr val="tx1"/>
                </a:solidFill>
              </a:defRPr>
            </a:lvl1pPr>
            <a:lvl2pPr marL="137160" indent="-137160">
              <a:spcAft>
                <a:spcPts val="300"/>
              </a:spcAft>
              <a:buClr>
                <a:srgbClr val="34B233"/>
              </a:buClr>
              <a:buFont typeface="Wingdings" panose="05000000000000000000" pitchFamily="2" charset="2"/>
              <a:buChar char="§"/>
              <a:defRPr sz="900" baseline="0"/>
            </a:lvl2pPr>
            <a:lvl3pPr marL="274320" indent="-137160">
              <a:spcAft>
                <a:spcPts val="300"/>
              </a:spcAft>
              <a:buClr>
                <a:srgbClr val="BED600"/>
              </a:buClr>
              <a:buFont typeface="Wingdings" panose="05000000000000000000" pitchFamily="2" charset="2"/>
              <a:buChar char="§"/>
              <a:defRPr sz="900" baseline="0"/>
            </a:lvl3pPr>
            <a:lvl4pPr marL="411480" indent="-137160">
              <a:spcAft>
                <a:spcPts val="300"/>
              </a:spcAft>
              <a:buClr>
                <a:srgbClr val="666666"/>
              </a:buClr>
              <a:buFont typeface="Wingdings" panose="05000000000000000000" pitchFamily="2" charset="2"/>
              <a:buChar char="§"/>
              <a:tabLst/>
              <a:defRPr sz="900" b="0" baseline="0">
                <a:solidFill>
                  <a:schemeClr val="tx1"/>
                </a:solidFill>
              </a:defRPr>
            </a:lvl4pPr>
            <a:lvl5pPr indent="-182880">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280731" y="200582"/>
            <a:ext cx="8499201" cy="697943"/>
          </a:xfrm>
        </p:spPr>
        <p:txBody>
          <a:bodyPr bIns="45720">
            <a:normAutofit/>
          </a:bodyPr>
          <a:lstStyle/>
          <a:p>
            <a:r>
              <a:rPr lang="en-US" dirty="0"/>
              <a:t>Click to edit Master title style</a:t>
            </a:r>
          </a:p>
        </p:txBody>
      </p:sp>
      <p:sp>
        <p:nvSpPr>
          <p:cNvPr id="4" name="Picture Placeholder 3"/>
          <p:cNvSpPr>
            <a:spLocks noGrp="1" noChangeAspect="1"/>
          </p:cNvSpPr>
          <p:nvPr>
            <p:ph type="pic" sz="quarter" idx="11"/>
          </p:nvPr>
        </p:nvSpPr>
        <p:spPr>
          <a:xfrm>
            <a:off x="292608" y="1097280"/>
            <a:ext cx="1143000" cy="1143000"/>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157452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io Second Page w Sidebar">
    <p:spTree>
      <p:nvGrpSpPr>
        <p:cNvPr id="1" name=""/>
        <p:cNvGrpSpPr/>
        <p:nvPr/>
      </p:nvGrpSpPr>
      <p:grpSpPr>
        <a:xfrm>
          <a:off x="0" y="0"/>
          <a:ext cx="0" cy="0"/>
          <a:chOff x="0" y="0"/>
          <a:chExt cx="0" cy="0"/>
        </a:xfrm>
      </p:grpSpPr>
      <p:sp>
        <p:nvSpPr>
          <p:cNvPr id="6" name="Title 1"/>
          <p:cNvSpPr>
            <a:spLocks noGrp="1"/>
          </p:cNvSpPr>
          <p:nvPr>
            <p:ph type="title"/>
          </p:nvPr>
        </p:nvSpPr>
        <p:spPr>
          <a:xfrm>
            <a:off x="280988" y="200582"/>
            <a:ext cx="8488947" cy="697943"/>
          </a:xfrm>
        </p:spPr>
        <p:txBody>
          <a:bodyPr bIns="45720">
            <a:normAutofit/>
          </a:bodyPr>
          <a:lstStyle/>
          <a:p>
            <a:r>
              <a:rPr lang="en-US" dirty="0"/>
              <a:t>Click to edit Master title style</a:t>
            </a:r>
          </a:p>
        </p:txBody>
      </p:sp>
      <p:sp>
        <p:nvSpPr>
          <p:cNvPr id="4" name="Text Placeholder 3"/>
          <p:cNvSpPr>
            <a:spLocks noGrp="1"/>
          </p:cNvSpPr>
          <p:nvPr>
            <p:ph type="body" sz="quarter" idx="10"/>
          </p:nvPr>
        </p:nvSpPr>
        <p:spPr>
          <a:xfrm>
            <a:off x="2565402" y="1106487"/>
            <a:ext cx="6213474" cy="5294313"/>
          </a:xfrm>
        </p:spPr>
        <p:txBody>
          <a:bodyPr tIns="0" bIns="0">
            <a:noAutofit/>
          </a:bodyPr>
          <a:lstStyle>
            <a:lvl1pPr marL="0" indent="0">
              <a:spcBef>
                <a:spcPts val="0"/>
              </a:spcBef>
              <a:spcAft>
                <a:spcPts val="300"/>
              </a:spcAft>
              <a:defRPr sz="900" b="0">
                <a:solidFill>
                  <a:schemeClr val="tx1"/>
                </a:solidFill>
              </a:defRPr>
            </a:lvl1pPr>
            <a:lvl2pPr marL="137160" indent="-137160">
              <a:spcAft>
                <a:spcPts val="300"/>
              </a:spcAft>
              <a:defRPr sz="900"/>
            </a:lvl2pPr>
            <a:lvl3pPr marL="274320" indent="-136525">
              <a:spcAft>
                <a:spcPts val="300"/>
              </a:spcAft>
              <a:defRPr sz="900"/>
            </a:lvl3pPr>
            <a:lvl4pPr marL="411480" indent="-137160">
              <a:spcAft>
                <a:spcPts val="300"/>
              </a:spcAft>
              <a:defRPr sz="900"/>
            </a:lvl4pPr>
            <a:lvl5pPr marL="548640" indent="-137160">
              <a:spcAft>
                <a:spcPts val="300"/>
              </a:spcAft>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5" name="Table 4"/>
          <p:cNvGraphicFramePr>
            <a:graphicFrameLocks noGrp="1"/>
          </p:cNvGraphicFramePr>
          <p:nvPr userDrawn="1"/>
        </p:nvGraphicFramePr>
        <p:xfrm>
          <a:off x="275869" y="1371600"/>
          <a:ext cx="1879092" cy="35661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50292">
                  <a:extLst>
                    <a:ext uri="{9D8B030D-6E8A-4147-A177-3AD203B41FA5}">
                      <a16:colId xmlns:a16="http://schemas.microsoft.com/office/drawing/2014/main" val="20001"/>
                    </a:ext>
                  </a:extLst>
                </a:gridCol>
              </a:tblGrid>
              <a:tr h="3566160">
                <a:tc>
                  <a:txBody>
                    <a:bodyPr/>
                    <a:lstStyle/>
                    <a:p>
                      <a:pPr marL="0" indent="0">
                        <a:lnSpc>
                          <a:spcPct val="100000"/>
                        </a:lnSpc>
                        <a:spcBef>
                          <a:spcPts val="0"/>
                        </a:spcBef>
                        <a:spcAft>
                          <a:spcPts val="300"/>
                        </a:spcAft>
                        <a:buClr>
                          <a:schemeClr val="tx2"/>
                        </a:buClr>
                        <a:buSzPct val="125000"/>
                        <a:buFont typeface="Wingdings" panose="05000000000000000000" pitchFamily="2" charset="2"/>
                        <a:buNone/>
                      </a:pPr>
                      <a:r>
                        <a:rPr kumimoji="0" lang="en-GB" sz="900" b="1" i="0" u="none" strike="noStrike" kern="1200" cap="none" spc="0" normalizeH="0" baseline="0" noProof="0" dirty="0">
                          <a:ln>
                            <a:noFill/>
                          </a:ln>
                          <a:solidFill>
                            <a:schemeClr val="tx1"/>
                          </a:solidFill>
                          <a:effectLst/>
                          <a:uLnTx/>
                          <a:uFillTx/>
                          <a:latin typeface="Calibri Light" panose="020F0302020204030204" pitchFamily="34" charset="0"/>
                        </a:rPr>
                        <a:t>Market recognition </a:t>
                      </a:r>
                      <a:r>
                        <a:rPr kumimoji="0" lang="en-GB" sz="900" b="0" i="0" u="none" strike="noStrike" kern="1200" cap="none" spc="0" normalizeH="0" baseline="0" noProof="0" dirty="0">
                          <a:ln>
                            <a:noFill/>
                          </a:ln>
                          <a:solidFill>
                            <a:schemeClr val="tx1"/>
                          </a:solidFill>
                          <a:effectLst/>
                          <a:uLnTx/>
                          <a:uFillTx/>
                          <a:latin typeface="Calibri Light" panose="020F0302020204030204" pitchFamily="34" charset="0"/>
                        </a:rPr>
                        <a:t>(continued)</a:t>
                      </a:r>
                    </a:p>
                    <a:p>
                      <a:pPr marL="137160" marR="0" indent="-137160" algn="l" defTabSz="914400" rtl="0" eaLnBrk="1" fontAlgn="auto" latinLnBrk="0" hangingPunct="1">
                        <a:lnSpc>
                          <a:spcPct val="100000"/>
                        </a:lnSpc>
                        <a:spcBef>
                          <a:spcPts val="0"/>
                        </a:spcBef>
                        <a:spcAft>
                          <a:spcPts val="300"/>
                        </a:spcAft>
                        <a:buClr>
                          <a:schemeClr val="tx2"/>
                        </a:buClr>
                        <a:buSzPct val="100000"/>
                        <a:buFont typeface="Wingdings" panose="05000000000000000000" pitchFamily="2" charset="2"/>
                        <a:buChar char="§"/>
                        <a:tabLst/>
                        <a:defRPr/>
                      </a:pPr>
                      <a:r>
                        <a:rPr kumimoji="0" lang="en-US" sz="900" b="0" i="1" u="none" strike="noStrike" kern="1200" cap="none" spc="-10" normalizeH="0" baseline="0" noProof="0" dirty="0">
                          <a:ln>
                            <a:noFill/>
                          </a:ln>
                          <a:solidFill>
                            <a:schemeClr val="tx1"/>
                          </a:solidFill>
                          <a:effectLst/>
                          <a:uLnTx/>
                          <a:uFillTx/>
                          <a:latin typeface="Calibri Light" panose="020F0302020204030204" pitchFamily="34" charset="0"/>
                        </a:rPr>
                        <a:t>To come</a:t>
                      </a:r>
                    </a:p>
                    <a:p>
                      <a:pPr marL="137160" indent="-137160">
                        <a:lnSpc>
                          <a:spcPct val="100000"/>
                        </a:lnSpc>
                        <a:spcBef>
                          <a:spcPts val="0"/>
                        </a:spcBef>
                        <a:spcAft>
                          <a:spcPts val="300"/>
                        </a:spcAft>
                        <a:buClr>
                          <a:schemeClr val="tx2"/>
                        </a:buClr>
                        <a:buSzPct val="100000"/>
                        <a:buFont typeface="Wingdings" panose="05000000000000000000" pitchFamily="2" charset="2"/>
                        <a:buChar char="§"/>
                      </a:pPr>
                      <a:r>
                        <a:rPr kumimoji="0" lang="en-US" sz="900" b="0" i="1" u="none" strike="noStrike" kern="1200" cap="none" spc="0" normalizeH="0" baseline="0" noProof="0" dirty="0">
                          <a:ln>
                            <a:noFill/>
                          </a:ln>
                          <a:solidFill>
                            <a:schemeClr val="tx1"/>
                          </a:solidFill>
                          <a:effectLst/>
                          <a:uLnTx/>
                          <a:uFillTx/>
                          <a:latin typeface="Calibri Light" panose="020F0302020204030204" pitchFamily="34" charset="0"/>
                        </a:rPr>
                        <a:t>To come</a:t>
                      </a:r>
                    </a:p>
                    <a:p>
                      <a:pPr marL="137160" indent="-137160">
                        <a:lnSpc>
                          <a:spcPct val="100000"/>
                        </a:lnSpc>
                        <a:spcBef>
                          <a:spcPts val="0"/>
                        </a:spcBef>
                        <a:spcAft>
                          <a:spcPts val="300"/>
                        </a:spcAft>
                        <a:buClr>
                          <a:schemeClr val="tx2"/>
                        </a:buClr>
                        <a:buSzPct val="100000"/>
                        <a:buFont typeface="Wingdings" panose="05000000000000000000" pitchFamily="2" charset="2"/>
                        <a:buChar char="§"/>
                      </a:pPr>
                      <a:r>
                        <a:rPr kumimoji="0" lang="en-US" sz="900" b="0" i="1" u="none" strike="noStrike" kern="1200" cap="none" spc="-10" normalizeH="0" baseline="0" noProof="0" dirty="0">
                          <a:ln>
                            <a:noFill/>
                          </a:ln>
                          <a:solidFill>
                            <a:schemeClr val="tx1"/>
                          </a:solidFill>
                          <a:effectLst/>
                          <a:uLnTx/>
                          <a:uFillTx/>
                          <a:latin typeface="Calibri Light" panose="020F0302020204030204" pitchFamily="34" charset="0"/>
                        </a:rPr>
                        <a:t>To come</a:t>
                      </a:r>
                    </a:p>
                  </a:txBody>
                  <a:tcPr marL="45720" marR="45720"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300"/>
                        </a:spcAft>
                        <a:buClr>
                          <a:schemeClr val="tx2"/>
                        </a:buClr>
                        <a:buSzPct val="125000"/>
                        <a:buFontTx/>
                        <a:buNone/>
                        <a:tabLst/>
                        <a:defRPr/>
                      </a:pPr>
                      <a:endParaRPr kumimoji="0" lang="en-US" sz="100" b="0" i="1" u="none" strike="noStrike" kern="1200" cap="none" spc="0" normalizeH="0" baseline="0" noProof="0" dirty="0">
                        <a:ln>
                          <a:noFill/>
                        </a:ln>
                        <a:solidFill>
                          <a:schemeClr val="tx1"/>
                        </a:solidFill>
                        <a:effectLst/>
                        <a:uLnTx/>
                        <a:uFillTx/>
                        <a:latin typeface="Calibri Light" panose="020F0302020204030204" pitchFamily="34" charset="0"/>
                      </a:endParaRPr>
                    </a:p>
                  </a:txBody>
                  <a:tcPr marL="0" marR="0" marT="0" marB="0">
                    <a:lnL w="12700" cap="flat" cmpd="sng" algn="ctr">
                      <a:noFill/>
                      <a:prstDash val="solid"/>
                      <a:round/>
                      <a:headEnd type="none" w="med" len="med"/>
                      <a:tailEnd type="none" w="med" len="med"/>
                    </a:lnL>
                    <a:lnR w="9525"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62725131"/>
      </p:ext>
    </p:extLst>
  </p:cSld>
  <p:clrMapOvr>
    <a:masterClrMapping/>
  </p:clrMapOvr>
  <p:extLst>
    <p:ext uri="{DCECCB84-F9BA-43D5-87BE-67443E8EF086}">
      <p15:sldGuideLst xmlns:p15="http://schemas.microsoft.com/office/powerpoint/2012/main">
        <p15:guide id="1"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4163" y="1106487"/>
            <a:ext cx="8485187" cy="5294313"/>
          </a:xfrm>
        </p:spPr>
        <p:txBody>
          <a:bodyPr tIns="0" rIns="0" bIns="0">
            <a:noAutofit/>
          </a:bodyPr>
          <a:lstStyle>
            <a:lvl1pPr marL="0" indent="0">
              <a:spcBef>
                <a:spcPts val="0"/>
              </a:spcBef>
              <a:spcAft>
                <a:spcPts val="600"/>
              </a:spcAft>
              <a:buNone/>
              <a:defRPr sz="900" b="0">
                <a:solidFill>
                  <a:schemeClr val="tx1"/>
                </a:solidFill>
              </a:defRPr>
            </a:lvl1pPr>
            <a:lvl2pPr marL="137160" indent="-137160">
              <a:spcAft>
                <a:spcPts val="300"/>
              </a:spcAft>
              <a:buClr>
                <a:srgbClr val="34B233"/>
              </a:buClr>
              <a:defRPr sz="900"/>
            </a:lvl2pPr>
            <a:lvl3pPr marL="274320" indent="-137160">
              <a:spcAft>
                <a:spcPts val="300"/>
              </a:spcAft>
              <a:buClr>
                <a:srgbClr val="BED600"/>
              </a:buClr>
              <a:defRPr sz="900"/>
            </a:lvl3pPr>
            <a:lvl4pPr marL="3175" indent="0">
              <a:spcAft>
                <a:spcPts val="300"/>
              </a:spcAft>
              <a:buClr>
                <a:srgbClr val="666666"/>
              </a:buClr>
              <a:buNone/>
              <a:tabLst/>
              <a:defRPr sz="900" b="1">
                <a:solidFill>
                  <a:srgbClr val="34B233"/>
                </a:solidFill>
              </a:defRPr>
            </a:lvl4pPr>
            <a:lvl5pPr indent="-182880">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b="1" dirty="0"/>
              <a:t>Heading (Fourth level)</a:t>
            </a:r>
            <a:endParaRPr lang="en-US" dirty="0"/>
          </a:p>
        </p:txBody>
      </p:sp>
      <p:sp>
        <p:nvSpPr>
          <p:cNvPr id="6" name="Title 1"/>
          <p:cNvSpPr>
            <a:spLocks noGrp="1"/>
          </p:cNvSpPr>
          <p:nvPr>
            <p:ph type="title"/>
          </p:nvPr>
        </p:nvSpPr>
        <p:spPr>
          <a:xfrm>
            <a:off x="280988" y="200582"/>
            <a:ext cx="8488947" cy="697943"/>
          </a:xfrm>
        </p:spPr>
        <p:txBody>
          <a:bodyPr bIns="45720">
            <a:normAutofit/>
          </a:bodyPr>
          <a:lstStyle/>
          <a:p>
            <a:r>
              <a:rPr lang="en-US" dirty="0"/>
              <a:t>Click to edit Master title style</a:t>
            </a:r>
          </a:p>
        </p:txBody>
      </p:sp>
    </p:spTree>
    <p:extLst>
      <p:ext uri="{BB962C8B-B14F-4D97-AF65-F5344CB8AC3E}">
        <p14:creationId xmlns:p14="http://schemas.microsoft.com/office/powerpoint/2010/main" val="228458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o Second Page No Sidebar">
    <p:spTree>
      <p:nvGrpSpPr>
        <p:cNvPr id="1" name=""/>
        <p:cNvGrpSpPr/>
        <p:nvPr/>
      </p:nvGrpSpPr>
      <p:grpSpPr>
        <a:xfrm>
          <a:off x="0" y="0"/>
          <a:ext cx="0" cy="0"/>
          <a:chOff x="0" y="0"/>
          <a:chExt cx="0" cy="0"/>
        </a:xfrm>
      </p:grpSpPr>
      <p:sp>
        <p:nvSpPr>
          <p:cNvPr id="6" name="Title 1"/>
          <p:cNvSpPr>
            <a:spLocks noGrp="1"/>
          </p:cNvSpPr>
          <p:nvPr>
            <p:ph type="title"/>
          </p:nvPr>
        </p:nvSpPr>
        <p:spPr>
          <a:xfrm>
            <a:off x="280988" y="200582"/>
            <a:ext cx="8488947" cy="697943"/>
          </a:xfrm>
        </p:spPr>
        <p:txBody>
          <a:bodyPr bIns="45720">
            <a:normAutofit/>
          </a:bodyPr>
          <a:lstStyle/>
          <a:p>
            <a:r>
              <a:rPr lang="en-US" dirty="0"/>
              <a:t>Click to edit Master title style</a:t>
            </a:r>
          </a:p>
        </p:txBody>
      </p:sp>
      <p:sp>
        <p:nvSpPr>
          <p:cNvPr id="4" name="Text Placeholder 3"/>
          <p:cNvSpPr>
            <a:spLocks noGrp="1"/>
          </p:cNvSpPr>
          <p:nvPr>
            <p:ph type="body" sz="quarter" idx="10"/>
          </p:nvPr>
        </p:nvSpPr>
        <p:spPr>
          <a:xfrm>
            <a:off x="284163" y="1106487"/>
            <a:ext cx="8485187" cy="5276207"/>
          </a:xfrm>
        </p:spPr>
        <p:txBody>
          <a:bodyPr tIns="0" bIns="0">
            <a:noAutofit/>
          </a:bodyPr>
          <a:lstStyle>
            <a:lvl1pPr marL="138113" indent="-137160">
              <a:spcBef>
                <a:spcPts val="0"/>
              </a:spcBef>
              <a:spcAft>
                <a:spcPts val="300"/>
              </a:spcAft>
              <a:defRPr sz="900"/>
            </a:lvl1pPr>
            <a:lvl2pPr marL="137160" indent="-137160">
              <a:spcAft>
                <a:spcPts val="300"/>
              </a:spcAft>
              <a:defRPr sz="900"/>
            </a:lvl2pPr>
            <a:lvl3pPr marL="0" indent="0">
              <a:spcAft>
                <a:spcPts val="600"/>
              </a:spcAft>
              <a:buNone/>
              <a:defRPr sz="900"/>
            </a:lvl3pPr>
            <a:lvl4pPr marL="548640" indent="-137160">
              <a:spcAft>
                <a:spcPts val="300"/>
              </a:spcAft>
              <a:defRPr sz="900"/>
            </a:lvl4pPr>
            <a:lvl5pPr marL="685800" indent="-137160">
              <a:spcAft>
                <a:spcPts val="300"/>
              </a:spcAft>
              <a:defRPr sz="9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55781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380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34B133"/>
                </a:solidFill>
                <a:latin typeface="Calibri Light"/>
                <a:cs typeface="Calibri Light"/>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dirty="0"/>
          </a:p>
        </p:txBody>
      </p:sp>
    </p:spTree>
    <p:extLst>
      <p:ext uri="{BB962C8B-B14F-4D97-AF65-F5344CB8AC3E}">
        <p14:creationId xmlns:p14="http://schemas.microsoft.com/office/powerpoint/2010/main" val="109822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1738032"/>
          </a:xfrm>
        </p:spPr>
        <p:txBody>
          <a:bodyPr/>
          <a:lstStyle>
            <a:lvl1pPr>
              <a:defRPr sz="1765"/>
            </a:lvl1pPr>
            <a:lvl2pPr>
              <a:defRPr sz="1588"/>
            </a:lvl2pPr>
            <a:lvl3pPr>
              <a:defRPr sz="1412"/>
            </a:lvl3pPr>
            <a:lvl4pPr>
              <a:defRPr sz="1147"/>
            </a:lvl4pPr>
            <a:lvl5pPr>
              <a:defRPr sz="1147"/>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1738032"/>
          </a:xfrm>
        </p:spPr>
        <p:txBody>
          <a:bodyPr/>
          <a:lstStyle>
            <a:lvl1pPr>
              <a:defRPr sz="1765"/>
            </a:lvl1pPr>
            <a:lvl2pPr>
              <a:defRPr sz="1588"/>
            </a:lvl2pPr>
            <a:lvl3pPr>
              <a:defRPr sz="1412"/>
            </a:lvl3pPr>
            <a:lvl4pPr>
              <a:defRPr sz="1147"/>
            </a:lvl4pPr>
            <a:lvl5pPr>
              <a:defRPr sz="1147"/>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448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1_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C293A1-10B4-B842-97E4-A65FEB21188D}"/>
              </a:ext>
            </a:extLst>
          </p:cNvPr>
          <p:cNvPicPr>
            <a:picLocks noChangeAspect="1"/>
          </p:cNvPicPr>
          <p:nvPr userDrawn="1"/>
        </p:nvPicPr>
        <p:blipFill>
          <a:blip r:embed="rId2"/>
          <a:srcRect/>
          <a:stretch/>
        </p:blipFill>
        <p:spPr>
          <a:xfrm>
            <a:off x="0" y="0"/>
            <a:ext cx="9144000" cy="6858000"/>
          </a:xfrm>
          <a:prstGeom prst="rect">
            <a:avLst/>
          </a:prstGeom>
        </p:spPr>
      </p:pic>
      <p:pic>
        <p:nvPicPr>
          <p:cNvPr id="8" name="Logo">
            <a:extLst>
              <a:ext uri="{FF2B5EF4-FFF2-40B4-BE49-F238E27FC236}">
                <a16:creationId xmlns:a16="http://schemas.microsoft.com/office/drawing/2014/main" id="{4A28A514-2A29-A446-8C7C-525C33F38251}"/>
              </a:ext>
            </a:extLst>
          </p:cNvPr>
          <p:cNvPicPr>
            <a:picLocks noChangeAspect="1"/>
          </p:cNvPicPr>
          <p:nvPr userDrawn="1"/>
        </p:nvPicPr>
        <p:blipFill>
          <a:blip r:embed="rId3"/>
          <a:srcRect/>
          <a:stretch/>
        </p:blipFill>
        <p:spPr>
          <a:xfrm>
            <a:off x="7850877" y="258953"/>
            <a:ext cx="915177" cy="305059"/>
          </a:xfrm>
          <a:prstGeom prst="rect">
            <a:avLst/>
          </a:prstGeom>
        </p:spPr>
      </p:pic>
      <p:cxnSp>
        <p:nvCxnSpPr>
          <p:cNvPr id="10" name="Straight Connector 9">
            <a:extLst>
              <a:ext uri="{FF2B5EF4-FFF2-40B4-BE49-F238E27FC236}">
                <a16:creationId xmlns:a16="http://schemas.microsoft.com/office/drawing/2014/main" id="{04609649-87E1-D243-B330-DF830C94098C}"/>
              </a:ext>
            </a:extLst>
          </p:cNvPr>
          <p:cNvCxnSpPr/>
          <p:nvPr userDrawn="1"/>
        </p:nvCxnSpPr>
        <p:spPr>
          <a:xfrm>
            <a:off x="395536" y="2708920"/>
            <a:ext cx="835292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50">
            <a:extLst>
              <a:ext uri="{FF2B5EF4-FFF2-40B4-BE49-F238E27FC236}">
                <a16:creationId xmlns:a16="http://schemas.microsoft.com/office/drawing/2014/main" id="{85503330-B945-FB46-8D35-9F941D38CC51}"/>
              </a:ext>
            </a:extLst>
          </p:cNvPr>
          <p:cNvSpPr txBox="1">
            <a:spLocks noChangeArrowheads="1"/>
          </p:cNvSpPr>
          <p:nvPr userDrawn="1"/>
        </p:nvSpPr>
        <p:spPr bwMode="auto">
          <a:xfrm>
            <a:off x="395536" y="6474241"/>
            <a:ext cx="25685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l" fontAlgn="auto">
              <a:spcBef>
                <a:spcPts val="0"/>
              </a:spcBef>
              <a:spcAft>
                <a:spcPts val="0"/>
              </a:spcAft>
            </a:pPr>
            <a:r>
              <a:rPr lang="en-US" sz="800" b="0" i="0" dirty="0">
                <a:solidFill>
                  <a:schemeClr val="tx1"/>
                </a:solidFill>
                <a:latin typeface="Calibri Light" panose="020F0302020204030204" pitchFamily="34" charset="0"/>
                <a:ea typeface="MS PGothic" pitchFamily="34" charset="-128"/>
                <a:cs typeface="Calibri Light" panose="020F0302020204030204" pitchFamily="34" charset="0"/>
              </a:rPr>
              <a:t>Weil, Gotshal &amp; Manges LLP</a:t>
            </a:r>
          </a:p>
        </p:txBody>
      </p:sp>
      <p:sp>
        <p:nvSpPr>
          <p:cNvPr id="12" name="Title 1">
            <a:extLst>
              <a:ext uri="{FF2B5EF4-FFF2-40B4-BE49-F238E27FC236}">
                <a16:creationId xmlns:a16="http://schemas.microsoft.com/office/drawing/2014/main" id="{EE0EE286-A9AA-C84A-B5FB-259545C39F3F}"/>
              </a:ext>
            </a:extLst>
          </p:cNvPr>
          <p:cNvSpPr>
            <a:spLocks noGrp="1"/>
          </p:cNvSpPr>
          <p:nvPr>
            <p:ph type="ctrTitle" hasCustomPrompt="1"/>
          </p:nvPr>
        </p:nvSpPr>
        <p:spPr>
          <a:xfrm>
            <a:off x="367144" y="2823246"/>
            <a:ext cx="7589231" cy="1068257"/>
          </a:xfrm>
          <a:prstGeom prst="rect">
            <a:avLst/>
          </a:prstGeom>
        </p:spPr>
        <p:txBody>
          <a:bodyPr anchor="t"/>
          <a:lstStyle>
            <a:lvl1pPr algn="l">
              <a:lnSpc>
                <a:spcPct val="100000"/>
              </a:lnSpc>
              <a:defRPr sz="2600" b="0" i="0" cap="none" spc="0" baseline="0">
                <a:solidFill>
                  <a:schemeClr val="tx1"/>
                </a:solidFill>
                <a:latin typeface="Calibri Light" panose="020F0302020204030204" pitchFamily="34" charset="0"/>
                <a:cs typeface="Calibri Light" panose="020F0302020204030204" pitchFamily="34" charset="0"/>
              </a:defRPr>
            </a:lvl1pPr>
          </a:lstStyle>
          <a:p>
            <a:r>
              <a:rPr lang="en-US" dirty="0"/>
              <a:t>Presentation Line 1</a:t>
            </a:r>
            <a:br>
              <a:rPr lang="en-US" dirty="0"/>
            </a:br>
            <a:r>
              <a:rPr lang="en-US" dirty="0"/>
              <a:t>Presentation Line 2</a:t>
            </a:r>
          </a:p>
        </p:txBody>
      </p:sp>
      <p:sp>
        <p:nvSpPr>
          <p:cNvPr id="15" name="Subtitle 2">
            <a:extLst>
              <a:ext uri="{FF2B5EF4-FFF2-40B4-BE49-F238E27FC236}">
                <a16:creationId xmlns:a16="http://schemas.microsoft.com/office/drawing/2014/main" id="{162921AD-63EE-2140-BCA0-33B9DA3EE8B2}"/>
              </a:ext>
            </a:extLst>
          </p:cNvPr>
          <p:cNvSpPr>
            <a:spLocks noGrp="1"/>
          </p:cNvSpPr>
          <p:nvPr>
            <p:ph type="subTitle" idx="1" hasCustomPrompt="1"/>
          </p:nvPr>
        </p:nvSpPr>
        <p:spPr>
          <a:xfrm>
            <a:off x="367145" y="4077072"/>
            <a:ext cx="2332647" cy="618952"/>
          </a:xfrm>
          <a:prstGeom prst="rect">
            <a:avLst/>
          </a:prstGeom>
        </p:spPr>
        <p:txBody>
          <a:bodyPr/>
          <a:lstStyle>
            <a:lvl1pPr marL="0" indent="0" algn="l">
              <a:spcAft>
                <a:spcPts val="0"/>
              </a:spcAft>
              <a:buNone/>
              <a:defRPr sz="1200" cap="none" spc="0" baseline="0">
                <a:solidFill>
                  <a:schemeClr val="tx1"/>
                </a:solidFill>
                <a:latin typeface="Calibri Light" panose="020F0302020204030204" pitchFamily="34" charset="0"/>
                <a:cs typeface="Calibri Light" panose="020F0302020204030204" pitchFamily="34" charset="0"/>
              </a:defRPr>
            </a:lvl1pPr>
            <a:lvl2pPr marL="422051" indent="0" algn="ctr">
              <a:buNone/>
              <a:defRPr sz="1846"/>
            </a:lvl2pPr>
            <a:lvl3pPr marL="844102" indent="0" algn="ctr">
              <a:buNone/>
              <a:defRPr sz="1662"/>
            </a:lvl3pPr>
            <a:lvl4pPr marL="1266153" indent="0" algn="ctr">
              <a:buNone/>
              <a:defRPr sz="1477"/>
            </a:lvl4pPr>
            <a:lvl5pPr marL="1688205" indent="0" algn="ctr">
              <a:buNone/>
              <a:defRPr sz="1477"/>
            </a:lvl5pPr>
            <a:lvl6pPr marL="2110256" indent="0" algn="ctr">
              <a:buNone/>
              <a:defRPr sz="1477"/>
            </a:lvl6pPr>
            <a:lvl7pPr marL="2532307" indent="0" algn="ctr">
              <a:buNone/>
              <a:defRPr sz="1477"/>
            </a:lvl7pPr>
            <a:lvl8pPr marL="2954359" indent="0" algn="ctr">
              <a:buNone/>
              <a:defRPr sz="1477"/>
            </a:lvl8pPr>
            <a:lvl9pPr marL="3376410" indent="0" algn="ctr">
              <a:buNone/>
              <a:defRPr sz="1477"/>
            </a:lvl9pPr>
          </a:lstStyle>
          <a:p>
            <a:r>
              <a:rPr lang="en-US" dirty="0"/>
              <a:t>Date</a:t>
            </a:r>
            <a:br>
              <a:rPr lang="en-US" dirty="0"/>
            </a:br>
            <a:r>
              <a:rPr lang="en-US" dirty="0"/>
              <a:t>Byline</a:t>
            </a:r>
          </a:p>
        </p:txBody>
      </p:sp>
    </p:spTree>
    <p:extLst>
      <p:ext uri="{BB962C8B-B14F-4D97-AF65-F5344CB8AC3E}">
        <p14:creationId xmlns:p14="http://schemas.microsoft.com/office/powerpoint/2010/main" val="216680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C87C55-C309-CC44-89EA-E6A3B8B9A120}"/>
              </a:ext>
            </a:extLst>
          </p:cNvPr>
          <p:cNvPicPr>
            <a:picLocks noChangeAspect="1"/>
          </p:cNvPicPr>
          <p:nvPr userDrawn="1"/>
        </p:nvPicPr>
        <p:blipFill>
          <a:blip r:embed="rId2"/>
          <a:srcRect/>
          <a:stretch/>
        </p:blipFill>
        <p:spPr>
          <a:xfrm>
            <a:off x="3363" y="0"/>
            <a:ext cx="9143998" cy="6857998"/>
          </a:xfrm>
          <a:prstGeom prst="rect">
            <a:avLst/>
          </a:prstGeom>
        </p:spPr>
      </p:pic>
      <p:pic>
        <p:nvPicPr>
          <p:cNvPr id="9" name="Logo">
            <a:extLst>
              <a:ext uri="{FF2B5EF4-FFF2-40B4-BE49-F238E27FC236}">
                <a16:creationId xmlns:a16="http://schemas.microsoft.com/office/drawing/2014/main" id="{0EA2EEED-AF31-3648-8E10-A5D802934EB5}"/>
              </a:ext>
            </a:extLst>
          </p:cNvPr>
          <p:cNvPicPr>
            <a:picLocks noChangeAspect="1"/>
          </p:cNvPicPr>
          <p:nvPr userDrawn="1"/>
        </p:nvPicPr>
        <p:blipFill>
          <a:blip r:embed="rId3"/>
          <a:srcRect/>
          <a:stretch/>
        </p:blipFill>
        <p:spPr>
          <a:xfrm>
            <a:off x="7850877" y="258953"/>
            <a:ext cx="915177" cy="305059"/>
          </a:xfrm>
          <a:prstGeom prst="rect">
            <a:avLst/>
          </a:prstGeom>
        </p:spPr>
      </p:pic>
      <p:sp>
        <p:nvSpPr>
          <p:cNvPr id="10" name="TextBox 50">
            <a:extLst>
              <a:ext uri="{FF2B5EF4-FFF2-40B4-BE49-F238E27FC236}">
                <a16:creationId xmlns:a16="http://schemas.microsoft.com/office/drawing/2014/main" id="{FC282546-BA5C-E349-8879-AF347EB9B6AC}"/>
              </a:ext>
            </a:extLst>
          </p:cNvPr>
          <p:cNvSpPr txBox="1">
            <a:spLocks noChangeArrowheads="1"/>
          </p:cNvSpPr>
          <p:nvPr userDrawn="1"/>
        </p:nvSpPr>
        <p:spPr bwMode="auto">
          <a:xfrm>
            <a:off x="395536" y="6546250"/>
            <a:ext cx="25685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l" fontAlgn="auto">
              <a:spcBef>
                <a:spcPts val="0"/>
              </a:spcBef>
              <a:spcAft>
                <a:spcPts val="0"/>
              </a:spcAft>
            </a:pPr>
            <a:r>
              <a:rPr lang="en-US" sz="800" b="0" i="0" dirty="0">
                <a:solidFill>
                  <a:schemeClr val="tx1"/>
                </a:solidFill>
                <a:latin typeface="Calibri Light" panose="020F0302020204030204" pitchFamily="34" charset="0"/>
                <a:ea typeface="MS PGothic" pitchFamily="34" charset="-128"/>
                <a:cs typeface="Calibri Light" panose="020F0302020204030204" pitchFamily="34" charset="0"/>
              </a:rPr>
              <a:t>Weil, Gotshal &amp; Manges LLP</a:t>
            </a:r>
          </a:p>
        </p:txBody>
      </p:sp>
      <p:sp>
        <p:nvSpPr>
          <p:cNvPr id="15" name="Title 1">
            <a:extLst>
              <a:ext uri="{FF2B5EF4-FFF2-40B4-BE49-F238E27FC236}">
                <a16:creationId xmlns:a16="http://schemas.microsoft.com/office/drawing/2014/main" id="{27ADA701-530C-9649-AC77-2B80A06B0943}"/>
              </a:ext>
            </a:extLst>
          </p:cNvPr>
          <p:cNvSpPr>
            <a:spLocks noGrp="1"/>
          </p:cNvSpPr>
          <p:nvPr>
            <p:ph type="ctrTitle" hasCustomPrompt="1"/>
          </p:nvPr>
        </p:nvSpPr>
        <p:spPr>
          <a:xfrm>
            <a:off x="367145" y="2823246"/>
            <a:ext cx="7229192" cy="1068257"/>
          </a:xfrm>
          <a:prstGeom prst="rect">
            <a:avLst/>
          </a:prstGeom>
        </p:spPr>
        <p:txBody>
          <a:bodyPr anchor="t"/>
          <a:lstStyle>
            <a:lvl1pPr algn="l">
              <a:lnSpc>
                <a:spcPct val="100000"/>
              </a:lnSpc>
              <a:defRPr sz="2600" b="0" i="0" cap="none" spc="0" baseline="0">
                <a:solidFill>
                  <a:schemeClr val="tx1"/>
                </a:solidFill>
                <a:latin typeface="Calibri Light" panose="020F0302020204030204" pitchFamily="34" charset="0"/>
                <a:cs typeface="Calibri Light" panose="020F0302020204030204" pitchFamily="34" charset="0"/>
              </a:defRPr>
            </a:lvl1pPr>
          </a:lstStyle>
          <a:p>
            <a:r>
              <a:rPr lang="en-US" dirty="0"/>
              <a:t>Presentation Line 1</a:t>
            </a:r>
            <a:br>
              <a:rPr lang="en-US" dirty="0"/>
            </a:br>
            <a:r>
              <a:rPr lang="en-US" dirty="0"/>
              <a:t>Presentation Line 2</a:t>
            </a:r>
          </a:p>
        </p:txBody>
      </p:sp>
      <p:cxnSp>
        <p:nvCxnSpPr>
          <p:cNvPr id="16" name="Straight Connector 15">
            <a:extLst>
              <a:ext uri="{FF2B5EF4-FFF2-40B4-BE49-F238E27FC236}">
                <a16:creationId xmlns:a16="http://schemas.microsoft.com/office/drawing/2014/main" id="{5D98656E-B5DA-FE42-9A19-607D2071491F}"/>
              </a:ext>
            </a:extLst>
          </p:cNvPr>
          <p:cNvCxnSpPr/>
          <p:nvPr userDrawn="1"/>
        </p:nvCxnSpPr>
        <p:spPr>
          <a:xfrm>
            <a:off x="395536" y="2708920"/>
            <a:ext cx="835292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CD9165F0-211E-7647-B85E-F5A9945D7A91}"/>
              </a:ext>
            </a:extLst>
          </p:cNvPr>
          <p:cNvSpPr>
            <a:spLocks noGrp="1"/>
          </p:cNvSpPr>
          <p:nvPr>
            <p:ph type="subTitle" idx="1" hasCustomPrompt="1"/>
          </p:nvPr>
        </p:nvSpPr>
        <p:spPr>
          <a:xfrm>
            <a:off x="367145" y="4077072"/>
            <a:ext cx="2332647" cy="618952"/>
          </a:xfrm>
          <a:prstGeom prst="rect">
            <a:avLst/>
          </a:prstGeom>
        </p:spPr>
        <p:txBody>
          <a:bodyPr/>
          <a:lstStyle>
            <a:lvl1pPr marL="0" indent="0" algn="l">
              <a:spcAft>
                <a:spcPts val="0"/>
              </a:spcAft>
              <a:buNone/>
              <a:defRPr sz="1200" cap="none" spc="0" baseline="0">
                <a:solidFill>
                  <a:schemeClr val="tx1"/>
                </a:solidFill>
                <a:latin typeface="Calibri Light" panose="020F0302020204030204" pitchFamily="34" charset="0"/>
                <a:cs typeface="Calibri Light" panose="020F0302020204030204" pitchFamily="34" charset="0"/>
              </a:defRPr>
            </a:lvl1pPr>
            <a:lvl2pPr marL="422051" indent="0" algn="ctr">
              <a:buNone/>
              <a:defRPr sz="1846"/>
            </a:lvl2pPr>
            <a:lvl3pPr marL="844102" indent="0" algn="ctr">
              <a:buNone/>
              <a:defRPr sz="1662"/>
            </a:lvl3pPr>
            <a:lvl4pPr marL="1266153" indent="0" algn="ctr">
              <a:buNone/>
              <a:defRPr sz="1477"/>
            </a:lvl4pPr>
            <a:lvl5pPr marL="1688205" indent="0" algn="ctr">
              <a:buNone/>
              <a:defRPr sz="1477"/>
            </a:lvl5pPr>
            <a:lvl6pPr marL="2110256" indent="0" algn="ctr">
              <a:buNone/>
              <a:defRPr sz="1477"/>
            </a:lvl6pPr>
            <a:lvl7pPr marL="2532307" indent="0" algn="ctr">
              <a:buNone/>
              <a:defRPr sz="1477"/>
            </a:lvl7pPr>
            <a:lvl8pPr marL="2954359" indent="0" algn="ctr">
              <a:buNone/>
              <a:defRPr sz="1477"/>
            </a:lvl8pPr>
            <a:lvl9pPr marL="3376410" indent="0" algn="ctr">
              <a:buNone/>
              <a:defRPr sz="1477"/>
            </a:lvl9pPr>
          </a:lstStyle>
          <a:p>
            <a:r>
              <a:rPr lang="en-US" dirty="0"/>
              <a:t>Date</a:t>
            </a:r>
            <a:br>
              <a:rPr lang="en-US" dirty="0"/>
            </a:br>
            <a:r>
              <a:rPr lang="en-US" dirty="0"/>
              <a:t>Byline</a:t>
            </a:r>
          </a:p>
        </p:txBody>
      </p:sp>
    </p:spTree>
    <p:extLst>
      <p:ext uri="{BB962C8B-B14F-4D97-AF65-F5344CB8AC3E}">
        <p14:creationId xmlns:p14="http://schemas.microsoft.com/office/powerpoint/2010/main" val="146762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5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5A36EF-FD4C-734B-893F-966E91356360}"/>
              </a:ext>
            </a:extLst>
          </p:cNvPr>
          <p:cNvPicPr>
            <a:picLocks noChangeAspect="1"/>
          </p:cNvPicPr>
          <p:nvPr userDrawn="1"/>
        </p:nvPicPr>
        <p:blipFill>
          <a:blip r:embed="rId2"/>
          <a:srcRect/>
          <a:stretch/>
        </p:blipFill>
        <p:spPr>
          <a:xfrm>
            <a:off x="0" y="0"/>
            <a:ext cx="9144000" cy="6858000"/>
          </a:xfrm>
          <a:prstGeom prst="rect">
            <a:avLst/>
          </a:prstGeom>
        </p:spPr>
      </p:pic>
      <p:cxnSp>
        <p:nvCxnSpPr>
          <p:cNvPr id="8" name="Straight Connector 7">
            <a:extLst>
              <a:ext uri="{FF2B5EF4-FFF2-40B4-BE49-F238E27FC236}">
                <a16:creationId xmlns:a16="http://schemas.microsoft.com/office/drawing/2014/main" id="{3156A71F-9C41-CB44-BF44-C7EF5A0ABE15}"/>
              </a:ext>
            </a:extLst>
          </p:cNvPr>
          <p:cNvCxnSpPr/>
          <p:nvPr userDrawn="1"/>
        </p:nvCxnSpPr>
        <p:spPr>
          <a:xfrm>
            <a:off x="395536" y="2708920"/>
            <a:ext cx="835292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Logo">
            <a:extLst>
              <a:ext uri="{FF2B5EF4-FFF2-40B4-BE49-F238E27FC236}">
                <a16:creationId xmlns:a16="http://schemas.microsoft.com/office/drawing/2014/main" id="{97CD0FD5-83F7-3448-A6EC-B94353E55214}"/>
              </a:ext>
            </a:extLst>
          </p:cNvPr>
          <p:cNvPicPr>
            <a:picLocks noChangeAspect="1"/>
          </p:cNvPicPr>
          <p:nvPr userDrawn="1"/>
        </p:nvPicPr>
        <p:blipFill>
          <a:blip r:embed="rId3"/>
          <a:srcRect/>
          <a:stretch/>
        </p:blipFill>
        <p:spPr>
          <a:xfrm>
            <a:off x="7850877" y="258953"/>
            <a:ext cx="915177" cy="305059"/>
          </a:xfrm>
          <a:prstGeom prst="rect">
            <a:avLst/>
          </a:prstGeom>
        </p:spPr>
      </p:pic>
      <p:sp>
        <p:nvSpPr>
          <p:cNvPr id="11" name="TextBox 50">
            <a:extLst>
              <a:ext uri="{FF2B5EF4-FFF2-40B4-BE49-F238E27FC236}">
                <a16:creationId xmlns:a16="http://schemas.microsoft.com/office/drawing/2014/main" id="{B22A1482-96A2-0645-8360-A5E8412BB63B}"/>
              </a:ext>
            </a:extLst>
          </p:cNvPr>
          <p:cNvSpPr txBox="1">
            <a:spLocks noChangeArrowheads="1"/>
          </p:cNvSpPr>
          <p:nvPr userDrawn="1"/>
        </p:nvSpPr>
        <p:spPr bwMode="auto">
          <a:xfrm>
            <a:off x="395536" y="6546250"/>
            <a:ext cx="25685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l" fontAlgn="auto">
              <a:spcBef>
                <a:spcPts val="0"/>
              </a:spcBef>
              <a:spcAft>
                <a:spcPts val="0"/>
              </a:spcAft>
            </a:pPr>
            <a:r>
              <a:rPr lang="en-US" sz="800" b="0" i="0" dirty="0">
                <a:solidFill>
                  <a:schemeClr val="tx1"/>
                </a:solidFill>
                <a:latin typeface="Calibri Light" panose="020F0302020204030204" pitchFamily="34" charset="0"/>
                <a:ea typeface="MS PGothic" pitchFamily="34" charset="-128"/>
                <a:cs typeface="Calibri Light" panose="020F0302020204030204" pitchFamily="34" charset="0"/>
              </a:rPr>
              <a:t>Weil, Gotshal &amp; Manges LLP</a:t>
            </a:r>
          </a:p>
        </p:txBody>
      </p:sp>
      <p:sp>
        <p:nvSpPr>
          <p:cNvPr id="16" name="Title 1">
            <a:extLst>
              <a:ext uri="{FF2B5EF4-FFF2-40B4-BE49-F238E27FC236}">
                <a16:creationId xmlns:a16="http://schemas.microsoft.com/office/drawing/2014/main" id="{7F3682C7-1B85-024F-9E0E-21EA350BD0AF}"/>
              </a:ext>
            </a:extLst>
          </p:cNvPr>
          <p:cNvSpPr>
            <a:spLocks noGrp="1"/>
          </p:cNvSpPr>
          <p:nvPr>
            <p:ph type="ctrTitle" hasCustomPrompt="1"/>
          </p:nvPr>
        </p:nvSpPr>
        <p:spPr>
          <a:xfrm>
            <a:off x="367145" y="2823246"/>
            <a:ext cx="7229192" cy="1068257"/>
          </a:xfrm>
          <a:prstGeom prst="rect">
            <a:avLst/>
          </a:prstGeom>
        </p:spPr>
        <p:txBody>
          <a:bodyPr anchor="t"/>
          <a:lstStyle>
            <a:lvl1pPr algn="l">
              <a:lnSpc>
                <a:spcPct val="100000"/>
              </a:lnSpc>
              <a:defRPr sz="2600" b="0" i="0" cap="none" spc="0" baseline="0">
                <a:solidFill>
                  <a:schemeClr val="tx1"/>
                </a:solidFill>
                <a:latin typeface="Calibri Light" panose="020F0302020204030204" pitchFamily="34" charset="0"/>
                <a:cs typeface="Calibri Light" panose="020F0302020204030204" pitchFamily="34" charset="0"/>
              </a:defRPr>
            </a:lvl1pPr>
          </a:lstStyle>
          <a:p>
            <a:r>
              <a:rPr lang="en-US" dirty="0"/>
              <a:t>Presentation Line 1</a:t>
            </a:r>
            <a:br>
              <a:rPr lang="en-US" dirty="0"/>
            </a:br>
            <a:r>
              <a:rPr lang="en-US" dirty="0"/>
              <a:t>Presentation Line 2</a:t>
            </a:r>
          </a:p>
        </p:txBody>
      </p:sp>
      <p:sp>
        <p:nvSpPr>
          <p:cNvPr id="17" name="Subtitle 2">
            <a:extLst>
              <a:ext uri="{FF2B5EF4-FFF2-40B4-BE49-F238E27FC236}">
                <a16:creationId xmlns:a16="http://schemas.microsoft.com/office/drawing/2014/main" id="{2D5C067B-6B77-C440-A987-02AD2F555999}"/>
              </a:ext>
            </a:extLst>
          </p:cNvPr>
          <p:cNvSpPr>
            <a:spLocks noGrp="1"/>
          </p:cNvSpPr>
          <p:nvPr>
            <p:ph type="subTitle" idx="1" hasCustomPrompt="1"/>
          </p:nvPr>
        </p:nvSpPr>
        <p:spPr>
          <a:xfrm>
            <a:off x="367145" y="4077072"/>
            <a:ext cx="2332647" cy="618952"/>
          </a:xfrm>
          <a:prstGeom prst="rect">
            <a:avLst/>
          </a:prstGeom>
        </p:spPr>
        <p:txBody>
          <a:bodyPr/>
          <a:lstStyle>
            <a:lvl1pPr marL="0" indent="0" algn="l">
              <a:spcAft>
                <a:spcPts val="0"/>
              </a:spcAft>
              <a:buNone/>
              <a:defRPr sz="1200" cap="none" spc="0" baseline="0">
                <a:solidFill>
                  <a:schemeClr val="tx1"/>
                </a:solidFill>
                <a:latin typeface="Calibri Light" panose="020F0302020204030204" pitchFamily="34" charset="0"/>
                <a:cs typeface="Calibri Light" panose="020F0302020204030204" pitchFamily="34" charset="0"/>
              </a:defRPr>
            </a:lvl1pPr>
            <a:lvl2pPr marL="422051" indent="0" algn="ctr">
              <a:buNone/>
              <a:defRPr sz="1846"/>
            </a:lvl2pPr>
            <a:lvl3pPr marL="844102" indent="0" algn="ctr">
              <a:buNone/>
              <a:defRPr sz="1662"/>
            </a:lvl3pPr>
            <a:lvl4pPr marL="1266153" indent="0" algn="ctr">
              <a:buNone/>
              <a:defRPr sz="1477"/>
            </a:lvl4pPr>
            <a:lvl5pPr marL="1688205" indent="0" algn="ctr">
              <a:buNone/>
              <a:defRPr sz="1477"/>
            </a:lvl5pPr>
            <a:lvl6pPr marL="2110256" indent="0" algn="ctr">
              <a:buNone/>
              <a:defRPr sz="1477"/>
            </a:lvl6pPr>
            <a:lvl7pPr marL="2532307" indent="0" algn="ctr">
              <a:buNone/>
              <a:defRPr sz="1477"/>
            </a:lvl7pPr>
            <a:lvl8pPr marL="2954359" indent="0" algn="ctr">
              <a:buNone/>
              <a:defRPr sz="1477"/>
            </a:lvl8pPr>
            <a:lvl9pPr marL="3376410" indent="0" algn="ctr">
              <a:buNone/>
              <a:defRPr sz="1477"/>
            </a:lvl9pPr>
          </a:lstStyle>
          <a:p>
            <a:r>
              <a:rPr lang="en-US" dirty="0"/>
              <a:t>Date</a:t>
            </a:r>
            <a:br>
              <a:rPr lang="en-US" dirty="0"/>
            </a:br>
            <a:r>
              <a:rPr lang="en-US" dirty="0"/>
              <a:t>Byline</a:t>
            </a:r>
          </a:p>
        </p:txBody>
      </p:sp>
    </p:spTree>
    <p:extLst>
      <p:ext uri="{BB962C8B-B14F-4D97-AF65-F5344CB8AC3E}">
        <p14:creationId xmlns:p14="http://schemas.microsoft.com/office/powerpoint/2010/main" val="178851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Plain)">
    <p:spTree>
      <p:nvGrpSpPr>
        <p:cNvPr id="1" name=""/>
        <p:cNvGrpSpPr/>
        <p:nvPr/>
      </p:nvGrpSpPr>
      <p:grpSpPr>
        <a:xfrm>
          <a:off x="0" y="0"/>
          <a:ext cx="0" cy="0"/>
          <a:chOff x="0" y="0"/>
          <a:chExt cx="0" cy="0"/>
        </a:xfrm>
      </p:grpSpPr>
      <p:cxnSp>
        <p:nvCxnSpPr>
          <p:cNvPr id="7" name="Bottom Rule">
            <a:extLst>
              <a:ext uri="{FF2B5EF4-FFF2-40B4-BE49-F238E27FC236}">
                <a16:creationId xmlns:a16="http://schemas.microsoft.com/office/drawing/2014/main" id="{A6E326AF-77C2-2E4E-9F57-8AFB1D52BE16}"/>
              </a:ext>
            </a:extLst>
          </p:cNvPr>
          <p:cNvCxnSpPr>
            <a:cxnSpLocks/>
          </p:cNvCxnSpPr>
          <p:nvPr userDrawn="1"/>
        </p:nvCxnSpPr>
        <p:spPr>
          <a:xfrm>
            <a:off x="384860" y="2924944"/>
            <a:ext cx="839419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0BAD30E-75E6-6341-B88E-8BD4389BE95D}"/>
              </a:ext>
            </a:extLst>
          </p:cNvPr>
          <p:cNvSpPr>
            <a:spLocks noGrp="1"/>
          </p:cNvSpPr>
          <p:nvPr>
            <p:ph type="ctrTitle"/>
          </p:nvPr>
        </p:nvSpPr>
        <p:spPr>
          <a:xfrm>
            <a:off x="395536" y="3095703"/>
            <a:ext cx="8280920" cy="1872208"/>
          </a:xfrm>
          <a:prstGeom prst="rect">
            <a:avLst/>
          </a:prstGeom>
        </p:spPr>
        <p:txBody>
          <a:bodyPr lIns="0" tIns="0" rIns="0" bIns="0" anchor="t" anchorCtr="0"/>
          <a:lstStyle>
            <a:lvl1pPr algn="l">
              <a:defRPr sz="2800" b="0" i="0">
                <a:solidFill>
                  <a:schemeClr val="tx1"/>
                </a:solidFill>
                <a:latin typeface="Calibri Light" panose="020F0302020204030204" pitchFamily="34" charset="0"/>
                <a:cs typeface="Calibri Light" panose="020F0302020204030204" pitchFamily="34" charset="0"/>
              </a:defRPr>
            </a:lvl1pPr>
          </a:lstStyle>
          <a:p>
            <a:r>
              <a:rPr lang="en-US" dirty="0"/>
              <a:t>Click to edit Master title style</a:t>
            </a:r>
          </a:p>
        </p:txBody>
      </p:sp>
      <p:pic>
        <p:nvPicPr>
          <p:cNvPr id="5" name="Picture 4" descr="Shape&#10;&#10;Description automatically generated with medium confidence">
            <a:extLst>
              <a:ext uri="{FF2B5EF4-FFF2-40B4-BE49-F238E27FC236}">
                <a16:creationId xmlns:a16="http://schemas.microsoft.com/office/drawing/2014/main" id="{B426E56D-87F2-3245-B9D6-600DB8DBFB5D}"/>
              </a:ext>
            </a:extLst>
          </p:cNvPr>
          <p:cNvPicPr>
            <a:picLocks noChangeAspect="1"/>
          </p:cNvPicPr>
          <p:nvPr userDrawn="1"/>
        </p:nvPicPr>
        <p:blipFill rotWithShape="1">
          <a:blip r:embed="rId2"/>
          <a:srcRect r="2500"/>
          <a:stretch/>
        </p:blipFill>
        <p:spPr>
          <a:xfrm>
            <a:off x="7017158" y="6516497"/>
            <a:ext cx="1783080" cy="165100"/>
          </a:xfrm>
          <a:prstGeom prst="rect">
            <a:avLst/>
          </a:prstGeom>
        </p:spPr>
      </p:pic>
      <p:sp>
        <p:nvSpPr>
          <p:cNvPr id="6" name="TextBox 5"/>
          <p:cNvSpPr txBox="1"/>
          <p:nvPr userDrawn="1"/>
        </p:nvSpPr>
        <p:spPr>
          <a:xfrm>
            <a:off x="2845165" y="48131"/>
            <a:ext cx="3453671" cy="307777"/>
          </a:xfrm>
          <a:prstGeom prst="rect">
            <a:avLst/>
          </a:prstGeom>
          <a:noFill/>
          <a:ln>
            <a:solidFill>
              <a:srgbClr val="FF0000"/>
            </a:solidFill>
          </a:ln>
        </p:spPr>
        <p:txBody>
          <a:bodyPr wrap="square" rtlCol="0">
            <a:spAutoFit/>
          </a:bodyPr>
          <a:lstStyle/>
          <a:p>
            <a:pPr algn="ctr"/>
            <a:r>
              <a:rPr lang="en-US" sz="700" b="1" dirty="0">
                <a:solidFill>
                  <a:srgbClr val="FF0000"/>
                </a:solidFill>
              </a:rPr>
              <a:t>PRIVILEGED</a:t>
            </a:r>
            <a:r>
              <a:rPr lang="en-US" sz="700" b="1" baseline="0" dirty="0">
                <a:solidFill>
                  <a:srgbClr val="FF0000"/>
                </a:solidFill>
              </a:rPr>
              <a:t> AND CONFIDENTIAL</a:t>
            </a:r>
          </a:p>
          <a:p>
            <a:pPr algn="ctr"/>
            <a:r>
              <a:rPr lang="en-US" sz="700" b="1" baseline="0" dirty="0">
                <a:solidFill>
                  <a:srgbClr val="FF0000"/>
                </a:solidFill>
              </a:rPr>
              <a:t>ATTORNEY-CLIENT COMMUNICATION | ATTORNEY WORK PRODUCT </a:t>
            </a:r>
            <a:endParaRPr lang="en-US" sz="700" b="1" dirty="0">
              <a:solidFill>
                <a:srgbClr val="FF0000"/>
              </a:solidFill>
            </a:endParaRPr>
          </a:p>
        </p:txBody>
      </p:sp>
    </p:spTree>
    <p:extLst>
      <p:ext uri="{BB962C8B-B14F-4D97-AF65-F5344CB8AC3E}">
        <p14:creationId xmlns:p14="http://schemas.microsoft.com/office/powerpoint/2010/main" val="41977130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731" y="202020"/>
            <a:ext cx="8498616" cy="696505"/>
          </a:xfrm>
        </p:spPr>
        <p:txBody>
          <a:bodyPr>
            <a:noAutofit/>
          </a:bodyPr>
          <a:lstStyle/>
          <a:p>
            <a:r>
              <a:rPr lang="en-US" dirty="0"/>
              <a:t>Click to edit Master title style</a:t>
            </a:r>
          </a:p>
        </p:txBody>
      </p:sp>
      <p:sp>
        <p:nvSpPr>
          <p:cNvPr id="5" name="Content Placeholder 4"/>
          <p:cNvSpPr>
            <a:spLocks noGrp="1"/>
          </p:cNvSpPr>
          <p:nvPr>
            <p:ph sz="quarter" idx="10"/>
          </p:nvPr>
        </p:nvSpPr>
        <p:spPr>
          <a:xfrm>
            <a:off x="290513" y="1108075"/>
            <a:ext cx="8488361" cy="5292725"/>
          </a:xfrm>
        </p:spPr>
        <p:txBody>
          <a:bodyPr tIns="0" rIns="0" bIns="0">
            <a:noAutofit/>
          </a:bodyPr>
          <a:lstStyle>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504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0731" y="200582"/>
            <a:ext cx="8499201" cy="697943"/>
          </a:xfrm>
        </p:spPr>
        <p:txBody>
          <a:bodyPr bIns="45720">
            <a:noAutofit/>
          </a:bodyPr>
          <a:lstStyle/>
          <a:p>
            <a:r>
              <a:rPr lang="en-US" dirty="0"/>
              <a:t>Click to edit Master title style</a:t>
            </a:r>
          </a:p>
        </p:txBody>
      </p:sp>
      <p:sp>
        <p:nvSpPr>
          <p:cNvPr id="4" name="Content Placeholder 4"/>
          <p:cNvSpPr>
            <a:spLocks noGrp="1"/>
          </p:cNvSpPr>
          <p:nvPr>
            <p:ph sz="quarter" idx="10"/>
          </p:nvPr>
        </p:nvSpPr>
        <p:spPr>
          <a:xfrm>
            <a:off x="293370" y="1685925"/>
            <a:ext cx="6771005" cy="4714875"/>
          </a:xfrm>
        </p:spPr>
        <p:txBody>
          <a:bodyPr tIns="0" rIns="0" bIns="0">
            <a:noAutofit/>
          </a:bodyPr>
          <a:lstStyle>
            <a:lvl1pPr marL="0" indent="0">
              <a:buNone/>
              <a:defRPr sz="1500" b="0">
                <a:solidFill>
                  <a:schemeClr val="tx1"/>
                </a:solidFill>
              </a:defRPr>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p:nvPr>
        </p:nvSpPr>
        <p:spPr>
          <a:xfrm>
            <a:off x="293370" y="1106488"/>
            <a:ext cx="8475980" cy="401291"/>
          </a:xfrm>
        </p:spPr>
        <p:txBody>
          <a:bodyPr tIns="0" rIns="0" bIns="0">
            <a:noAutofit/>
          </a:bodyPr>
          <a:lstStyle>
            <a:lvl1pPr marL="0" indent="0">
              <a:buNone/>
              <a:defRPr sz="1500" b="1">
                <a:solidFill>
                  <a:srgbClr val="34B233"/>
                </a:solidFill>
              </a:defRPr>
            </a:lvl1pPr>
          </a:lstStyle>
          <a:p>
            <a:pPr lvl="0"/>
            <a:r>
              <a:rPr lang="en-US" dirty="0"/>
              <a:t>Click to edit Master text styles</a:t>
            </a:r>
          </a:p>
        </p:txBody>
      </p:sp>
      <p:sp>
        <p:nvSpPr>
          <p:cNvPr id="8" name="Content Placeholder 4"/>
          <p:cNvSpPr>
            <a:spLocks noGrp="1"/>
          </p:cNvSpPr>
          <p:nvPr>
            <p:ph sz="quarter" idx="12"/>
          </p:nvPr>
        </p:nvSpPr>
        <p:spPr>
          <a:xfrm>
            <a:off x="7410449" y="1749426"/>
            <a:ext cx="1358901" cy="1708149"/>
          </a:xfrm>
        </p:spPr>
        <p:txBody>
          <a:bodyPr tIns="0" rIns="0" bIns="0">
            <a:noAutofit/>
          </a:bodyPr>
          <a:lstStyle>
            <a:lvl1pPr marL="0" indent="0">
              <a:spcAft>
                <a:spcPts val="600"/>
              </a:spcAft>
              <a:buNone/>
              <a:defRPr sz="1000" b="0">
                <a:solidFill>
                  <a:schemeClr val="tx1"/>
                </a:solidFill>
              </a:defRPr>
            </a:lvl1pPr>
            <a:lvl2pPr marL="0" indent="0">
              <a:spcAft>
                <a:spcPts val="1200"/>
              </a:spcAft>
              <a:buNone/>
              <a:defRPr sz="950" i="1">
                <a:solidFill>
                  <a:srgbClr val="34B233"/>
                </a:solidFill>
              </a:defRPr>
            </a:lvl2pPr>
          </a:lstStyle>
          <a:p>
            <a:pPr lvl="0"/>
            <a:r>
              <a:rPr lang="en-US" dirty="0"/>
              <a:t>Click to edit Master text styles</a:t>
            </a:r>
          </a:p>
          <a:p>
            <a:pPr lvl="1"/>
            <a:r>
              <a:rPr lang="en-US" dirty="0"/>
              <a:t>Second level</a:t>
            </a:r>
          </a:p>
        </p:txBody>
      </p:sp>
      <p:sp>
        <p:nvSpPr>
          <p:cNvPr id="11" name="Content Placeholder 4"/>
          <p:cNvSpPr>
            <a:spLocks noGrp="1"/>
          </p:cNvSpPr>
          <p:nvPr>
            <p:ph sz="quarter" idx="13"/>
          </p:nvPr>
        </p:nvSpPr>
        <p:spPr>
          <a:xfrm>
            <a:off x="7410449" y="4191000"/>
            <a:ext cx="1358901" cy="1708149"/>
          </a:xfrm>
        </p:spPr>
        <p:txBody>
          <a:bodyPr tIns="0" rIns="0" bIns="0">
            <a:noAutofit/>
          </a:bodyPr>
          <a:lstStyle>
            <a:lvl1pPr marL="0" indent="0">
              <a:spcAft>
                <a:spcPts val="600"/>
              </a:spcAft>
              <a:buNone/>
              <a:defRPr sz="1000" b="0">
                <a:solidFill>
                  <a:schemeClr val="tx1"/>
                </a:solidFill>
              </a:defRPr>
            </a:lvl1pPr>
            <a:lvl2pPr marL="0" indent="0">
              <a:spcAft>
                <a:spcPts val="1200"/>
              </a:spcAft>
              <a:buNone/>
              <a:defRPr sz="950" i="1">
                <a:solidFill>
                  <a:srgbClr val="34B233"/>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9767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731" y="202020"/>
            <a:ext cx="8498616" cy="696505"/>
          </a:xfrm>
        </p:spPr>
        <p:txBody>
          <a:bodyPr>
            <a:noAutofit/>
          </a:bodyPr>
          <a:lstStyle/>
          <a:p>
            <a:r>
              <a:rPr lang="en-US" dirty="0"/>
              <a:t>Click to edit Master title style</a:t>
            </a:r>
          </a:p>
        </p:txBody>
      </p:sp>
    </p:spTree>
    <p:extLst>
      <p:ext uri="{BB962C8B-B14F-4D97-AF65-F5344CB8AC3E}">
        <p14:creationId xmlns:p14="http://schemas.microsoft.com/office/powerpoint/2010/main" val="1347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io First Page Two Column">
    <p:spTree>
      <p:nvGrpSpPr>
        <p:cNvPr id="1" name=""/>
        <p:cNvGrpSpPr/>
        <p:nvPr/>
      </p:nvGrpSpPr>
      <p:grpSpPr>
        <a:xfrm>
          <a:off x="0" y="0"/>
          <a:ext cx="0" cy="0"/>
          <a:chOff x="0" y="0"/>
          <a:chExt cx="0" cy="0"/>
        </a:xfrm>
      </p:grpSpPr>
      <p:sp>
        <p:nvSpPr>
          <p:cNvPr id="9" name="Content Placeholder 4"/>
          <p:cNvSpPr>
            <a:spLocks noGrp="1"/>
          </p:cNvSpPr>
          <p:nvPr>
            <p:ph sz="quarter" idx="10"/>
          </p:nvPr>
        </p:nvSpPr>
        <p:spPr>
          <a:xfrm>
            <a:off x="284162" y="2505148"/>
            <a:ext cx="2905125" cy="3895652"/>
          </a:xfrm>
        </p:spPr>
        <p:txBody>
          <a:bodyPr tIns="0" rIns="0" bIns="0">
            <a:noAutofit/>
          </a:bodyPr>
          <a:lstStyle>
            <a:lvl1pPr marL="0" indent="0">
              <a:spcBef>
                <a:spcPts val="0"/>
              </a:spcBef>
              <a:spcAft>
                <a:spcPts val="600"/>
              </a:spcAft>
              <a:buNone/>
              <a:defRPr sz="900" b="0">
                <a:solidFill>
                  <a:schemeClr val="tx1"/>
                </a:solidFill>
              </a:defRPr>
            </a:lvl1pPr>
            <a:lvl2pPr marL="137160" indent="-137160">
              <a:spcAft>
                <a:spcPts val="0"/>
              </a:spcAft>
              <a:buClr>
                <a:srgbClr val="34B233"/>
              </a:buClr>
              <a:defRPr sz="900"/>
            </a:lvl2pPr>
            <a:lvl3pPr marL="274320" indent="-137160">
              <a:spcAft>
                <a:spcPts val="0"/>
              </a:spcAft>
              <a:buClr>
                <a:srgbClr val="BED600"/>
              </a:buClr>
              <a:defRPr sz="900"/>
            </a:lvl3pPr>
            <a:lvl4pPr marL="3175" indent="0">
              <a:spcAft>
                <a:spcPts val="0"/>
              </a:spcAft>
              <a:buClr>
                <a:srgbClr val="666666"/>
              </a:buClr>
              <a:buNone/>
              <a:tabLst/>
              <a:defRPr sz="900" b="1">
                <a:solidFill>
                  <a:srgbClr val="34B233"/>
                </a:solidFill>
              </a:defRPr>
            </a:lvl4pPr>
            <a:lvl5pPr indent="-182880">
              <a:spcAft>
                <a:spcPts val="600"/>
              </a:spcAft>
              <a:defRPr/>
            </a:lvl5pPr>
          </a:lstStyle>
          <a:p>
            <a:pPr lvl="0"/>
            <a:r>
              <a:rPr lang="en-US" dirty="0"/>
              <a:t>Click to edit Master text styles</a:t>
            </a:r>
          </a:p>
        </p:txBody>
      </p:sp>
      <p:sp>
        <p:nvSpPr>
          <p:cNvPr id="7" name="Title 1"/>
          <p:cNvSpPr>
            <a:spLocks noGrp="1"/>
          </p:cNvSpPr>
          <p:nvPr>
            <p:ph type="title"/>
          </p:nvPr>
        </p:nvSpPr>
        <p:spPr>
          <a:xfrm>
            <a:off x="280731" y="200582"/>
            <a:ext cx="8499201" cy="697943"/>
          </a:xfrm>
        </p:spPr>
        <p:txBody>
          <a:bodyPr bIns="45720">
            <a:normAutofit/>
          </a:bodyPr>
          <a:lstStyle/>
          <a:p>
            <a:r>
              <a:rPr lang="en-US" dirty="0"/>
              <a:t>Click to edit Master title style</a:t>
            </a:r>
          </a:p>
        </p:txBody>
      </p:sp>
      <p:sp>
        <p:nvSpPr>
          <p:cNvPr id="4" name="Text Placeholder 3"/>
          <p:cNvSpPr>
            <a:spLocks noGrp="1"/>
          </p:cNvSpPr>
          <p:nvPr>
            <p:ph type="body" sz="quarter" idx="11"/>
          </p:nvPr>
        </p:nvSpPr>
        <p:spPr>
          <a:xfrm>
            <a:off x="3335338" y="2500077"/>
            <a:ext cx="5434012" cy="3900723"/>
          </a:xfrm>
        </p:spPr>
        <p:txBody>
          <a:bodyPr tIns="0" bIns="0">
            <a:noAutofit/>
          </a:bodyPr>
          <a:lstStyle>
            <a:lvl1pPr marL="0" indent="0">
              <a:lnSpc>
                <a:spcPct val="100000"/>
              </a:lnSpc>
              <a:spcBef>
                <a:spcPts val="0"/>
              </a:spcBef>
              <a:spcAft>
                <a:spcPts val="300"/>
              </a:spcAft>
              <a:buNone/>
              <a:defRPr sz="900" b="1">
                <a:solidFill>
                  <a:schemeClr val="tx2"/>
                </a:solidFill>
              </a:defRPr>
            </a:lvl1pPr>
            <a:lvl2pPr marL="137160" indent="-137160">
              <a:lnSpc>
                <a:spcPct val="100000"/>
              </a:lnSpc>
              <a:spcBef>
                <a:spcPts val="0"/>
              </a:spcBef>
              <a:spcAft>
                <a:spcPts val="300"/>
              </a:spcAft>
              <a:buClr>
                <a:srgbClr val="34B233"/>
              </a:buClr>
              <a:tabLst/>
              <a:defRPr sz="900"/>
            </a:lvl2pPr>
            <a:lvl3pPr marL="274320" indent="-137160">
              <a:lnSpc>
                <a:spcPct val="100000"/>
              </a:lnSpc>
              <a:spcBef>
                <a:spcPts val="0"/>
              </a:spcBef>
              <a:spcAft>
                <a:spcPts val="300"/>
              </a:spcAft>
              <a:buClr>
                <a:srgbClr val="BED600"/>
              </a:buClr>
              <a:tabLst/>
              <a:defRPr sz="900"/>
            </a:lvl3pPr>
            <a:lvl4pPr marL="411480" indent="-137160">
              <a:lnSpc>
                <a:spcPct val="100000"/>
              </a:lnSpc>
              <a:spcBef>
                <a:spcPts val="0"/>
              </a:spcBef>
              <a:spcAft>
                <a:spcPts val="300"/>
              </a:spcAft>
              <a:buClr>
                <a:srgbClr val="666666"/>
              </a:buClr>
              <a:defRPr sz="900"/>
            </a:lvl4pPr>
            <a:lvl5pPr marL="548640" indent="-137160" defTabSz="914400">
              <a:lnSpc>
                <a:spcPct val="100000"/>
              </a:lnSpc>
              <a:spcBef>
                <a:spcPts val="0"/>
              </a:spcBef>
              <a:spcAft>
                <a:spcPts val="300"/>
              </a:spcAft>
              <a:buClr>
                <a:schemeClr val="tx2"/>
              </a:buCl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noChangeAspect="1"/>
          </p:cNvSpPr>
          <p:nvPr>
            <p:ph type="pic" sz="quarter" idx="12"/>
          </p:nvPr>
        </p:nvSpPr>
        <p:spPr>
          <a:xfrm>
            <a:off x="292608" y="1097280"/>
            <a:ext cx="1143000" cy="1143000"/>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126470757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Logo">
            <a:extLst>
              <a:ext uri="{FF2B5EF4-FFF2-40B4-BE49-F238E27FC236}">
                <a16:creationId xmlns:a16="http://schemas.microsoft.com/office/drawing/2014/main" id="{448A45E9-2AF0-46BF-A0B5-B07497DA1569}"/>
              </a:ext>
            </a:extLst>
          </p:cNvPr>
          <p:cNvPicPr>
            <a:picLocks noChangeAspect="1"/>
          </p:cNvPicPr>
          <p:nvPr userDrawn="1"/>
        </p:nvPicPr>
        <p:blipFill>
          <a:blip r:embed="rId6"/>
          <a:srcRect/>
          <a:stretch/>
        </p:blipFill>
        <p:spPr>
          <a:xfrm>
            <a:off x="7921275" y="258954"/>
            <a:ext cx="844779" cy="305059"/>
          </a:xfrm>
          <a:prstGeom prst="rect">
            <a:avLst/>
          </a:prstGeom>
        </p:spPr>
      </p:pic>
      <p:sp>
        <p:nvSpPr>
          <p:cNvPr id="17" name="TextBox 16"/>
          <p:cNvSpPr txBox="1"/>
          <p:nvPr userDrawn="1"/>
        </p:nvSpPr>
        <p:spPr>
          <a:xfrm>
            <a:off x="290513" y="6565855"/>
            <a:ext cx="1917398" cy="215444"/>
          </a:xfrm>
          <a:prstGeom prst="rect">
            <a:avLst/>
          </a:prstGeom>
          <a:noFill/>
        </p:spPr>
        <p:txBody>
          <a:bodyPr wrap="square" lIns="0" rIns="0" rtlCol="0">
            <a:spAutoFit/>
          </a:bodyPr>
          <a:lstStyle/>
          <a:p>
            <a:pPr algn="l"/>
            <a:fld id="{9DB1E169-B0F6-4C4B-A7F9-C5F17EE19211}" type="slidenum">
              <a:rPr lang="en-US" sz="800" smtClean="0">
                <a:solidFill>
                  <a:schemeClr val="tx1"/>
                </a:solidFill>
                <a:latin typeface="Calibri Light" panose="020F0302020204030204" pitchFamily="34" charset="0"/>
              </a:rPr>
              <a:pPr algn="l"/>
              <a:t>‹#›</a:t>
            </a:fld>
            <a:endParaRPr lang="en-US" sz="800" dirty="0">
              <a:solidFill>
                <a:schemeClr val="tx1"/>
              </a:solidFill>
              <a:latin typeface="Calibri Light" panose="020F0302020204030204" pitchFamily="34" charset="0"/>
            </a:endParaRPr>
          </a:p>
        </p:txBody>
      </p:sp>
      <p:pic>
        <p:nvPicPr>
          <p:cNvPr id="18" name="Picture 17" descr="Shape&#10;&#10;Description automatically generated with medium confidence">
            <a:extLst>
              <a:ext uri="{FF2B5EF4-FFF2-40B4-BE49-F238E27FC236}">
                <a16:creationId xmlns:a16="http://schemas.microsoft.com/office/drawing/2014/main" id="{B426E56D-87F2-3245-B9D6-600DB8DBFB5D}"/>
              </a:ext>
            </a:extLst>
          </p:cNvPr>
          <p:cNvPicPr>
            <a:picLocks noChangeAspect="1"/>
          </p:cNvPicPr>
          <p:nvPr userDrawn="1"/>
        </p:nvPicPr>
        <p:blipFill rotWithShape="1">
          <a:blip r:embed="rId7"/>
          <a:srcRect r="2500"/>
          <a:stretch/>
        </p:blipFill>
        <p:spPr>
          <a:xfrm>
            <a:off x="7017158" y="6516497"/>
            <a:ext cx="1783080" cy="165100"/>
          </a:xfrm>
          <a:prstGeom prst="rect">
            <a:avLst/>
          </a:prstGeom>
        </p:spPr>
      </p:pic>
      <p:sp>
        <p:nvSpPr>
          <p:cNvPr id="20" name="Content Placeholder 4"/>
          <p:cNvSpPr txBox="1">
            <a:spLocks/>
          </p:cNvSpPr>
          <p:nvPr userDrawn="1"/>
        </p:nvSpPr>
        <p:spPr>
          <a:xfrm>
            <a:off x="290513" y="1108075"/>
            <a:ext cx="8488361" cy="5292725"/>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Clr>
                <a:srgbClr val="34B233"/>
              </a:buClr>
              <a:buFont typeface="Wingdings" panose="05000000000000000000" pitchFamily="2" charset="2"/>
              <a:buNone/>
              <a:defRPr lang="en-US" sz="1200" b="1" kern="1200" dirty="0" smtClean="0">
                <a:solidFill>
                  <a:srgbClr val="34B233"/>
                </a:solidFill>
                <a:latin typeface="Calibri Light" panose="020F0302020204030204" pitchFamily="34" charset="0"/>
                <a:ea typeface="+mn-ea"/>
                <a:cs typeface="Arial"/>
              </a:defRPr>
            </a:lvl1pPr>
            <a:lvl2pPr marL="228600" indent="-228600" algn="l" defTabSz="914400" rtl="0" eaLnBrk="1" latinLnBrk="0" hangingPunct="1">
              <a:spcBef>
                <a:spcPts val="0"/>
              </a:spcBef>
              <a:spcAft>
                <a:spcPts val="600"/>
              </a:spcAft>
              <a:buClr>
                <a:srgbClr val="34B233"/>
              </a:buClr>
              <a:buFont typeface="Wingdings" panose="05000000000000000000" pitchFamily="2" charset="2"/>
              <a:buChar char="§"/>
              <a:defRPr sz="1100" kern="1200">
                <a:solidFill>
                  <a:schemeClr val="tx1"/>
                </a:solidFill>
                <a:latin typeface="Calibri Light" panose="020F0302020204030204" pitchFamily="34" charset="0"/>
                <a:ea typeface="+mn-ea"/>
                <a:cs typeface="Arial" panose="020B0604020202020204" pitchFamily="34" charset="0"/>
              </a:defRPr>
            </a:lvl2pPr>
            <a:lvl3pPr marL="457200" indent="-228600" algn="l" defTabSz="914400" rtl="0" eaLnBrk="1" latinLnBrk="0" hangingPunct="1">
              <a:spcBef>
                <a:spcPts val="0"/>
              </a:spcBef>
              <a:spcAft>
                <a:spcPts val="600"/>
              </a:spcAft>
              <a:buClr>
                <a:srgbClr val="BED600"/>
              </a:buClr>
              <a:buFont typeface="Wingdings" panose="05000000000000000000" pitchFamily="2" charset="2"/>
              <a:buChar char="§"/>
              <a:defRPr sz="1100" kern="1200">
                <a:solidFill>
                  <a:schemeClr val="tx1"/>
                </a:solidFill>
                <a:latin typeface="Calibri Light" panose="020F0302020204030204" pitchFamily="34" charset="0"/>
                <a:ea typeface="+mn-ea"/>
                <a:cs typeface="Arial" panose="020B0604020202020204" pitchFamily="34" charset="0"/>
              </a:defRPr>
            </a:lvl3pPr>
            <a:lvl4pPr marL="685800" indent="-228600" algn="l" defTabSz="914400" rtl="0" eaLnBrk="1" latinLnBrk="0" hangingPunct="1">
              <a:spcBef>
                <a:spcPts val="0"/>
              </a:spcBef>
              <a:spcAft>
                <a:spcPts val="600"/>
              </a:spcAft>
              <a:buClr>
                <a:srgbClr val="666666"/>
              </a:buClr>
              <a:buFont typeface="Wingdings" panose="05000000000000000000" pitchFamily="2" charset="2"/>
              <a:buChar char="§"/>
              <a:tabLst/>
              <a:defRPr sz="1100" kern="1200">
                <a:solidFill>
                  <a:schemeClr val="tx1"/>
                </a:solidFill>
                <a:latin typeface="Calibri Light" panose="020F0302020204030204" pitchFamily="34" charset="0"/>
                <a:ea typeface="+mn-ea"/>
                <a:cs typeface="Arial" panose="020B0604020202020204" pitchFamily="34" charset="0"/>
              </a:defRPr>
            </a:lvl4pPr>
            <a:lvl5pPr marL="914400" indent="-228600" algn="l" defTabSz="914400" rtl="0" eaLnBrk="1" latinLnBrk="0" hangingPunct="1">
              <a:spcBef>
                <a:spcPts val="0"/>
              </a:spcBef>
              <a:spcAft>
                <a:spcPts val="600"/>
              </a:spcAft>
              <a:buClr>
                <a:srgbClr val="34B233"/>
              </a:buClr>
              <a:buFont typeface="Wingdings" panose="05000000000000000000" pitchFamily="2" charset="2"/>
              <a:buChar char="§"/>
              <a:defRPr lang="en-US" sz="1100" b="0" kern="1200">
                <a:solidFill>
                  <a:schemeClr val="tx1"/>
                </a:solidFill>
                <a:latin typeface="Calibri Light" panose="020F0302020204030204" pitchFamily="34" charset="0"/>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34B233"/>
              </a:buClr>
              <a:buSzTx/>
              <a:buFont typeface="Wingdings" panose="05000000000000000000" pitchFamily="2" charset="2"/>
              <a:buNone/>
              <a:tabLst/>
              <a:defRPr/>
            </a:pPr>
            <a:r>
              <a:rPr kumimoji="0" lang="en-US" sz="1500" b="1" i="0" u="none" strike="noStrike" kern="1200" cap="none" spc="0" normalizeH="0" baseline="0" noProof="0" dirty="0">
                <a:ln>
                  <a:noFill/>
                </a:ln>
                <a:solidFill>
                  <a:srgbClr val="34B233"/>
                </a:solidFill>
                <a:effectLst/>
                <a:uLnTx/>
                <a:uFillTx/>
                <a:latin typeface="Calibri Light" panose="020F0302020204030204" pitchFamily="34" charset="0"/>
                <a:ea typeface="+mn-ea"/>
                <a:cs typeface="Arial"/>
              </a:rPr>
              <a:t>Click to edit Master text styles</a:t>
            </a:r>
          </a:p>
          <a:p>
            <a:pPr marL="228600" marR="0" lvl="1" indent="-228600" algn="l" defTabSz="914400" rtl="0" eaLnBrk="1" fontAlgn="auto" latinLnBrk="0" hangingPunct="1">
              <a:lnSpc>
                <a:spcPct val="100000"/>
              </a:lnSpc>
              <a:spcBef>
                <a:spcPts val="0"/>
              </a:spcBef>
              <a:spcAft>
                <a:spcPts val="600"/>
              </a:spcAft>
              <a:buClr>
                <a:srgbClr val="34B233"/>
              </a:buClr>
              <a:buSzTx/>
              <a:buFont typeface="Wingdings" panose="05000000000000000000" pitchFamily="2" charset="2"/>
              <a:buChar char="§"/>
              <a:tabLst/>
              <a:defRPr/>
            </a:pPr>
            <a:r>
              <a:rPr kumimoji="0" lang="en-US" sz="15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Arial" panose="020B0604020202020204" pitchFamily="34" charset="0"/>
              </a:rPr>
              <a:t>Second level</a:t>
            </a:r>
          </a:p>
          <a:p>
            <a:pPr marL="457200" marR="0" lvl="2" indent="-228600" algn="l" defTabSz="914400" rtl="0" eaLnBrk="1" fontAlgn="auto" latinLnBrk="0" hangingPunct="1">
              <a:lnSpc>
                <a:spcPct val="100000"/>
              </a:lnSpc>
              <a:spcBef>
                <a:spcPts val="0"/>
              </a:spcBef>
              <a:spcAft>
                <a:spcPts val="600"/>
              </a:spcAft>
              <a:buClr>
                <a:srgbClr val="BED600"/>
              </a:buClr>
              <a:buSzTx/>
              <a:buFont typeface="Wingdings" panose="05000000000000000000" pitchFamily="2" charset="2"/>
              <a:buChar char="§"/>
              <a:tabLst/>
              <a:defRPr/>
            </a:pPr>
            <a:r>
              <a:rPr kumimoji="0" lang="en-US" sz="15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Arial" panose="020B0604020202020204" pitchFamily="34" charset="0"/>
              </a:rPr>
              <a:t>Third level</a:t>
            </a:r>
          </a:p>
          <a:p>
            <a:pPr marL="685800" marR="0" lvl="3" indent="-228600" algn="l" defTabSz="914400" rtl="0" eaLnBrk="1" fontAlgn="auto" latinLnBrk="0" hangingPunct="1">
              <a:lnSpc>
                <a:spcPct val="100000"/>
              </a:lnSpc>
              <a:spcBef>
                <a:spcPts val="0"/>
              </a:spcBef>
              <a:spcAft>
                <a:spcPts val="600"/>
              </a:spcAft>
              <a:buClr>
                <a:srgbClr val="666666"/>
              </a:buClr>
              <a:buSzTx/>
              <a:buFont typeface="Wingdings" panose="05000000000000000000" pitchFamily="2" charset="2"/>
              <a:buChar char="§"/>
              <a:tabLst/>
              <a:defRPr/>
            </a:pPr>
            <a:r>
              <a:rPr kumimoji="0" lang="en-US" sz="15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Arial" panose="020B0604020202020204" pitchFamily="34" charset="0"/>
              </a:rPr>
              <a:t>Fourth level</a:t>
            </a:r>
          </a:p>
          <a:p>
            <a:pPr marL="914400" marR="0" lvl="4" indent="-228600" algn="l" defTabSz="914400" rtl="0" eaLnBrk="1" fontAlgn="auto" latinLnBrk="0" hangingPunct="1">
              <a:lnSpc>
                <a:spcPct val="100000"/>
              </a:lnSpc>
              <a:spcBef>
                <a:spcPts val="0"/>
              </a:spcBef>
              <a:spcAft>
                <a:spcPts val="600"/>
              </a:spcAft>
              <a:buClr>
                <a:srgbClr val="34B233"/>
              </a:buClr>
              <a:buSzTx/>
              <a:buFont typeface="Wingdings" panose="05000000000000000000" pitchFamily="2" charset="2"/>
              <a:buChar char="§"/>
              <a:tabLst/>
              <a:defRPr/>
            </a:pPr>
            <a:r>
              <a:rPr kumimoji="0" lang="en-US" sz="15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Arial"/>
              </a:rPr>
              <a:t>Fifth level</a:t>
            </a:r>
          </a:p>
        </p:txBody>
      </p:sp>
      <p:sp>
        <p:nvSpPr>
          <p:cNvPr id="21" name="Title Placeholder 1"/>
          <p:cNvSpPr>
            <a:spLocks noGrp="1"/>
          </p:cNvSpPr>
          <p:nvPr>
            <p:ph type="title"/>
          </p:nvPr>
        </p:nvSpPr>
        <p:spPr>
          <a:xfrm>
            <a:off x="281460" y="203200"/>
            <a:ext cx="8487890" cy="695325"/>
          </a:xfrm>
          <a:prstGeom prst="rect">
            <a:avLst/>
          </a:prstGeom>
        </p:spPr>
        <p:txBody>
          <a:bodyPr vert="horz" lIns="0" tIns="45720" rIns="91440" bIns="45720" rtlCol="0" anchor="b" anchorCtr="0">
            <a:noAutofit/>
          </a:bodyPr>
          <a:lstStyle/>
          <a:p>
            <a:r>
              <a:rPr lang="en-US" dirty="0"/>
              <a:t>Click to edit Master title style</a:t>
            </a:r>
          </a:p>
        </p:txBody>
      </p:sp>
      <p:cxnSp>
        <p:nvCxnSpPr>
          <p:cNvPr id="22" name="Straight Connector 21"/>
          <p:cNvCxnSpPr/>
          <p:nvPr userDrawn="1"/>
        </p:nvCxnSpPr>
        <p:spPr>
          <a:xfrm>
            <a:off x="0" y="916335"/>
            <a:ext cx="9144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845164" y="49311"/>
            <a:ext cx="3453671" cy="307777"/>
          </a:xfrm>
          <a:prstGeom prst="rect">
            <a:avLst/>
          </a:prstGeom>
          <a:noFill/>
          <a:ln>
            <a:solidFill>
              <a:srgbClr val="FF0000"/>
            </a:solidFill>
          </a:ln>
        </p:spPr>
        <p:txBody>
          <a:bodyPr wrap="square" rtlCol="0">
            <a:spAutoFit/>
          </a:bodyPr>
          <a:lstStyle/>
          <a:p>
            <a:pPr algn="ctr"/>
            <a:r>
              <a:rPr lang="en-US" sz="700" b="1" dirty="0">
                <a:solidFill>
                  <a:srgbClr val="FF0000"/>
                </a:solidFill>
              </a:rPr>
              <a:t>PRIVILEGED</a:t>
            </a:r>
            <a:r>
              <a:rPr lang="en-US" sz="700" b="1" baseline="0" dirty="0">
                <a:solidFill>
                  <a:srgbClr val="FF0000"/>
                </a:solidFill>
              </a:rPr>
              <a:t> AND CONFIDENTIAL</a:t>
            </a:r>
          </a:p>
          <a:p>
            <a:pPr algn="ctr"/>
            <a:r>
              <a:rPr lang="en-US" sz="700" b="1" baseline="0" dirty="0">
                <a:solidFill>
                  <a:srgbClr val="FF0000"/>
                </a:solidFill>
              </a:rPr>
              <a:t>ATTORNEY-CLIENT COMMUNICATION | ATTORNEY WORK PRODUCT </a:t>
            </a:r>
            <a:endParaRPr lang="en-US" sz="700" b="1" dirty="0">
              <a:solidFill>
                <a:srgbClr val="FF0000"/>
              </a:solidFill>
            </a:endParaRPr>
          </a:p>
        </p:txBody>
      </p:sp>
    </p:spTree>
    <p:extLst>
      <p:ext uri="{BB962C8B-B14F-4D97-AF65-F5344CB8AC3E}">
        <p14:creationId xmlns:p14="http://schemas.microsoft.com/office/powerpoint/2010/main" val="4126684491"/>
      </p:ext>
    </p:extLst>
  </p:cSld>
  <p:clrMap bg1="lt1" tx1="dk1" bg2="lt2" tx2="dk2" accent1="accent1" accent2="accent2" accent3="accent3" accent4="accent4" accent5="accent5" accent6="accent6" hlink="hlink" folHlink="folHlink"/>
  <p:sldLayoutIdLst>
    <p:sldLayoutId id="2147483902" r:id="rId1"/>
    <p:sldLayoutId id="2147483901" r:id="rId2"/>
    <p:sldLayoutId id="2147483904" r:id="rId3"/>
    <p:sldLayoutId id="2147483911" r:id="rId4"/>
  </p:sldLayoutIdLst>
  <p:hf hdr="0" dt="0"/>
  <p:txStyles>
    <p:titleStyle>
      <a:lvl1pPr algn="l" defTabSz="844102" rtl="0" eaLnBrk="1" latinLnBrk="0" hangingPunct="1">
        <a:lnSpc>
          <a:spcPct val="90000"/>
        </a:lnSpc>
        <a:spcBef>
          <a:spcPct val="0"/>
        </a:spcBef>
        <a:buNone/>
        <a:defRPr sz="2000" b="1" kern="1200" cap="none" spc="0" baseline="0">
          <a:solidFill>
            <a:srgbClr val="34B233"/>
          </a:solidFill>
          <a:latin typeface="Calibri Light" panose="020F0302020204030204" pitchFamily="34" charset="0"/>
          <a:ea typeface="+mj-ea"/>
          <a:cs typeface="Calibri Light" panose="020F0302020204030204" pitchFamily="34" charset="0"/>
        </a:defRPr>
      </a:lvl1pPr>
    </p:titleStyle>
    <p:bodyStyle>
      <a:lvl1pPr marL="0" indent="0" algn="l" defTabSz="844102" rtl="0" eaLnBrk="1" latinLnBrk="0" hangingPunct="1">
        <a:lnSpc>
          <a:spcPct val="100000"/>
        </a:lnSpc>
        <a:spcBef>
          <a:spcPts val="0"/>
        </a:spcBef>
        <a:spcAft>
          <a:spcPts val="1108"/>
        </a:spcAft>
        <a:buFont typeface="Arial" panose="020B0604020202020204" pitchFamily="34" charset="0"/>
        <a:buNone/>
        <a:defRPr sz="1108" kern="1200" cap="all" spc="84" baseline="0">
          <a:solidFill>
            <a:schemeClr val="accent2"/>
          </a:solidFill>
          <a:latin typeface="+mn-lt"/>
          <a:ea typeface="+mn-ea"/>
          <a:cs typeface="+mn-cs"/>
        </a:defRPr>
      </a:lvl1pPr>
      <a:lvl2pPr marL="0" indent="0" algn="l" defTabSz="844102" rtl="0" eaLnBrk="1" latinLnBrk="0" hangingPunct="1">
        <a:lnSpc>
          <a:spcPts val="1200"/>
        </a:lnSpc>
        <a:spcBef>
          <a:spcPts val="0"/>
        </a:spcBef>
        <a:spcAft>
          <a:spcPts val="1108"/>
        </a:spcAft>
        <a:buFont typeface="Arial" panose="020B0604020202020204" pitchFamily="34" charset="0"/>
        <a:buNone/>
        <a:defRPr sz="831" kern="1200">
          <a:solidFill>
            <a:schemeClr val="tx2"/>
          </a:solidFill>
          <a:latin typeface="+mn-lt"/>
          <a:ea typeface="+mn-ea"/>
          <a:cs typeface="+mn-cs"/>
        </a:defRPr>
      </a:lvl2pPr>
      <a:lvl3pPr marL="120593" indent="-120593" algn="l" defTabSz="844102" rtl="0" eaLnBrk="1" latinLnBrk="0" hangingPunct="1">
        <a:lnSpc>
          <a:spcPts val="1385"/>
        </a:lnSpc>
        <a:spcBef>
          <a:spcPts val="0"/>
        </a:spcBef>
        <a:spcAft>
          <a:spcPts val="1385"/>
        </a:spcAft>
        <a:buClr>
          <a:schemeClr val="accent2"/>
        </a:buClr>
        <a:buFont typeface="Arial" panose="020B0604020202020204" pitchFamily="34" charset="0"/>
        <a:buChar char="–"/>
        <a:defRPr sz="1015" kern="1200">
          <a:solidFill>
            <a:schemeClr val="tx2"/>
          </a:solidFill>
          <a:latin typeface="+mn-lt"/>
          <a:ea typeface="+mn-ea"/>
          <a:cs typeface="+mn-cs"/>
        </a:defRPr>
      </a:lvl3pPr>
      <a:lvl4pPr marL="90443" indent="-90443" algn="l" defTabSz="844102" rtl="0" eaLnBrk="1" latinLnBrk="0" hangingPunct="1">
        <a:lnSpc>
          <a:spcPts val="1108"/>
        </a:lnSpc>
        <a:spcBef>
          <a:spcPts val="0"/>
        </a:spcBef>
        <a:spcAft>
          <a:spcPts val="1108"/>
        </a:spcAft>
        <a:buClr>
          <a:schemeClr val="accent2"/>
        </a:buClr>
        <a:buFont typeface="Arial" panose="020B0604020202020204" pitchFamily="34" charset="0"/>
        <a:buChar char="–"/>
        <a:defRPr sz="831" kern="1200">
          <a:solidFill>
            <a:schemeClr val="tx2"/>
          </a:solidFill>
          <a:latin typeface="+mn-lt"/>
          <a:ea typeface="+mn-ea"/>
          <a:cs typeface="+mn-cs"/>
        </a:defRPr>
      </a:lvl4pPr>
      <a:lvl5pPr marL="90443" indent="-90443" algn="l" defTabSz="844102" rtl="0" eaLnBrk="1" latinLnBrk="0" hangingPunct="1">
        <a:lnSpc>
          <a:spcPts val="923"/>
        </a:lnSpc>
        <a:spcBef>
          <a:spcPts val="0"/>
        </a:spcBef>
        <a:spcAft>
          <a:spcPts val="923"/>
        </a:spcAft>
        <a:buClr>
          <a:schemeClr val="accent2"/>
        </a:buClr>
        <a:buFont typeface="Arial" panose="020B0604020202020204" pitchFamily="34" charset="0"/>
        <a:buChar char="–"/>
        <a:defRPr sz="738" kern="1200">
          <a:solidFill>
            <a:schemeClr val="tx2"/>
          </a:solidFill>
          <a:latin typeface="+mn-lt"/>
          <a:ea typeface="+mn-ea"/>
          <a:cs typeface="+mn-cs"/>
        </a:defRPr>
      </a:lvl5pPr>
      <a:lvl6pPr marL="2321282" indent="-211024" algn="l" defTabSz="844102"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333" indent="-211024" algn="l" defTabSz="844102"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85" indent="-211024" algn="l" defTabSz="844102"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435" indent="-211024" algn="l" defTabSz="844102"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102" rtl="0" eaLnBrk="1" latinLnBrk="0" hangingPunct="1">
        <a:defRPr sz="1662" kern="1200">
          <a:solidFill>
            <a:schemeClr val="tx1"/>
          </a:solidFill>
          <a:latin typeface="+mn-lt"/>
          <a:ea typeface="+mn-ea"/>
          <a:cs typeface="+mn-cs"/>
        </a:defRPr>
      </a:lvl1pPr>
      <a:lvl2pPr marL="422051" algn="l" defTabSz="844102" rtl="0" eaLnBrk="1" latinLnBrk="0" hangingPunct="1">
        <a:defRPr sz="1662" kern="1200">
          <a:solidFill>
            <a:schemeClr val="tx1"/>
          </a:solidFill>
          <a:latin typeface="+mn-lt"/>
          <a:ea typeface="+mn-ea"/>
          <a:cs typeface="+mn-cs"/>
        </a:defRPr>
      </a:lvl2pPr>
      <a:lvl3pPr marL="844102" algn="l" defTabSz="844102" rtl="0" eaLnBrk="1" latinLnBrk="0" hangingPunct="1">
        <a:defRPr sz="1662" kern="1200">
          <a:solidFill>
            <a:schemeClr val="tx1"/>
          </a:solidFill>
          <a:latin typeface="+mn-lt"/>
          <a:ea typeface="+mn-ea"/>
          <a:cs typeface="+mn-cs"/>
        </a:defRPr>
      </a:lvl3pPr>
      <a:lvl4pPr marL="1266153" algn="l" defTabSz="844102" rtl="0" eaLnBrk="1" latinLnBrk="0" hangingPunct="1">
        <a:defRPr sz="1662" kern="1200">
          <a:solidFill>
            <a:schemeClr val="tx1"/>
          </a:solidFill>
          <a:latin typeface="+mn-lt"/>
          <a:ea typeface="+mn-ea"/>
          <a:cs typeface="+mn-cs"/>
        </a:defRPr>
      </a:lvl4pPr>
      <a:lvl5pPr marL="1688205" algn="l" defTabSz="844102" rtl="0" eaLnBrk="1" latinLnBrk="0" hangingPunct="1">
        <a:defRPr sz="1662" kern="1200">
          <a:solidFill>
            <a:schemeClr val="tx1"/>
          </a:solidFill>
          <a:latin typeface="+mn-lt"/>
          <a:ea typeface="+mn-ea"/>
          <a:cs typeface="+mn-cs"/>
        </a:defRPr>
      </a:lvl5pPr>
      <a:lvl6pPr marL="2110256" algn="l" defTabSz="844102" rtl="0" eaLnBrk="1" latinLnBrk="0" hangingPunct="1">
        <a:defRPr sz="1662" kern="1200">
          <a:solidFill>
            <a:schemeClr val="tx1"/>
          </a:solidFill>
          <a:latin typeface="+mn-lt"/>
          <a:ea typeface="+mn-ea"/>
          <a:cs typeface="+mn-cs"/>
        </a:defRPr>
      </a:lvl6pPr>
      <a:lvl7pPr marL="2532307" algn="l" defTabSz="844102" rtl="0" eaLnBrk="1" latinLnBrk="0" hangingPunct="1">
        <a:defRPr sz="1662" kern="1200">
          <a:solidFill>
            <a:schemeClr val="tx1"/>
          </a:solidFill>
          <a:latin typeface="+mn-lt"/>
          <a:ea typeface="+mn-ea"/>
          <a:cs typeface="+mn-cs"/>
        </a:defRPr>
      </a:lvl7pPr>
      <a:lvl8pPr marL="2954359" algn="l" defTabSz="844102" rtl="0" eaLnBrk="1" latinLnBrk="0" hangingPunct="1">
        <a:defRPr sz="1662" kern="1200">
          <a:solidFill>
            <a:schemeClr val="tx1"/>
          </a:solidFill>
          <a:latin typeface="+mn-lt"/>
          <a:ea typeface="+mn-ea"/>
          <a:cs typeface="+mn-cs"/>
        </a:defRPr>
      </a:lvl8pPr>
      <a:lvl9pPr marL="3376410" algn="l" defTabSz="844102"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460" y="203200"/>
            <a:ext cx="8487890" cy="695325"/>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290513" y="1106489"/>
            <a:ext cx="8478837" cy="529431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290513" y="6565855"/>
            <a:ext cx="1917398" cy="215444"/>
          </a:xfrm>
          <a:prstGeom prst="rect">
            <a:avLst/>
          </a:prstGeom>
          <a:noFill/>
        </p:spPr>
        <p:txBody>
          <a:bodyPr wrap="square" lIns="0" rIns="0" rtlCol="0">
            <a:spAutoFit/>
          </a:bodyPr>
          <a:lstStyle/>
          <a:p>
            <a:pPr algn="l"/>
            <a:fld id="{9DB1E169-B0F6-4C4B-A7F9-C5F17EE19211}" type="slidenum">
              <a:rPr lang="en-US" sz="800" smtClean="0">
                <a:solidFill>
                  <a:schemeClr val="tx1"/>
                </a:solidFill>
                <a:latin typeface="Calibri Light" panose="020F0302020204030204" pitchFamily="34" charset="0"/>
              </a:rPr>
              <a:pPr algn="l"/>
              <a:t>‹#›</a:t>
            </a:fld>
            <a:endParaRPr lang="en-US" sz="800" dirty="0">
              <a:solidFill>
                <a:schemeClr val="tx1"/>
              </a:solidFill>
              <a:latin typeface="Calibri Light" panose="020F0302020204030204" pitchFamily="34" charset="0"/>
            </a:endParaRPr>
          </a:p>
        </p:txBody>
      </p:sp>
      <p:cxnSp>
        <p:nvCxnSpPr>
          <p:cNvPr id="7" name="Straight Connector 6"/>
          <p:cNvCxnSpPr/>
          <p:nvPr userDrawn="1"/>
        </p:nvCxnSpPr>
        <p:spPr>
          <a:xfrm>
            <a:off x="0" y="916335"/>
            <a:ext cx="9144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Shape&#10;&#10;Description automatically generated with medium confidence">
            <a:extLst>
              <a:ext uri="{FF2B5EF4-FFF2-40B4-BE49-F238E27FC236}">
                <a16:creationId xmlns:a16="http://schemas.microsoft.com/office/drawing/2014/main" id="{B426E56D-87F2-3245-B9D6-600DB8DBFB5D}"/>
              </a:ext>
            </a:extLst>
          </p:cNvPr>
          <p:cNvPicPr>
            <a:picLocks noChangeAspect="1"/>
          </p:cNvPicPr>
          <p:nvPr userDrawn="1"/>
        </p:nvPicPr>
        <p:blipFill rotWithShape="1">
          <a:blip r:embed="rId14"/>
          <a:srcRect r="2500"/>
          <a:stretch/>
        </p:blipFill>
        <p:spPr>
          <a:xfrm>
            <a:off x="7017158" y="6516497"/>
            <a:ext cx="1783080" cy="165100"/>
          </a:xfrm>
          <a:prstGeom prst="rect">
            <a:avLst/>
          </a:prstGeom>
        </p:spPr>
      </p:pic>
      <p:sp>
        <p:nvSpPr>
          <p:cNvPr id="8" name="TextBox 7"/>
          <p:cNvSpPr txBox="1"/>
          <p:nvPr userDrawn="1"/>
        </p:nvSpPr>
        <p:spPr>
          <a:xfrm>
            <a:off x="2845165" y="48131"/>
            <a:ext cx="3453671" cy="307777"/>
          </a:xfrm>
          <a:prstGeom prst="rect">
            <a:avLst/>
          </a:prstGeom>
          <a:noFill/>
          <a:ln>
            <a:solidFill>
              <a:srgbClr val="FF0000"/>
            </a:solidFill>
          </a:ln>
        </p:spPr>
        <p:txBody>
          <a:bodyPr wrap="square" rtlCol="0">
            <a:spAutoFit/>
          </a:bodyPr>
          <a:lstStyle/>
          <a:p>
            <a:pPr algn="ctr"/>
            <a:r>
              <a:rPr lang="en-US" sz="700" b="1" dirty="0">
                <a:solidFill>
                  <a:srgbClr val="FF0000"/>
                </a:solidFill>
              </a:rPr>
              <a:t>PRIVILEGED</a:t>
            </a:r>
            <a:r>
              <a:rPr lang="en-US" sz="700" b="1" baseline="0" dirty="0">
                <a:solidFill>
                  <a:srgbClr val="FF0000"/>
                </a:solidFill>
              </a:rPr>
              <a:t> AND CONFIDENTIAL</a:t>
            </a:r>
          </a:p>
          <a:p>
            <a:pPr algn="ctr"/>
            <a:r>
              <a:rPr lang="en-US" sz="700" b="1" baseline="0" dirty="0">
                <a:solidFill>
                  <a:srgbClr val="FF0000"/>
                </a:solidFill>
              </a:rPr>
              <a:t>ATTORNEY-CLIENT COMMUNICATION | ATTORNEY WORK PRODUCT </a:t>
            </a:r>
            <a:endParaRPr lang="en-US" sz="700" b="1" dirty="0">
              <a:solidFill>
                <a:srgbClr val="FF0000"/>
              </a:solidFill>
            </a:endParaRPr>
          </a:p>
        </p:txBody>
      </p:sp>
    </p:spTree>
    <p:extLst>
      <p:ext uri="{BB962C8B-B14F-4D97-AF65-F5344CB8AC3E}">
        <p14:creationId xmlns:p14="http://schemas.microsoft.com/office/powerpoint/2010/main" val="3184518858"/>
      </p:ext>
    </p:extLst>
  </p:cSld>
  <p:clrMap bg1="lt1" tx1="dk1" bg2="lt2" tx2="dk2" accent1="accent1" accent2="accent2" accent3="accent3" accent4="accent4" accent5="accent5" accent6="accent6" hlink="hlink" folHlink="folHlink"/>
  <p:sldLayoutIdLst>
    <p:sldLayoutId id="2147483943"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44" r:id="rId12"/>
  </p:sldLayoutIdLst>
  <p:hf hdr="0" ftr="0" dt="0"/>
  <p:txStyles>
    <p:titleStyle>
      <a:lvl1pPr algn="l" defTabSz="914400" rtl="0" eaLnBrk="1" latinLnBrk="0" hangingPunct="1">
        <a:spcBef>
          <a:spcPct val="0"/>
        </a:spcBef>
        <a:buNone/>
        <a:defRPr sz="2000" b="1" kern="1200">
          <a:solidFill>
            <a:srgbClr val="34B233"/>
          </a:solidFill>
          <a:latin typeface="Calibri Light" panose="020F030202020403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Clr>
          <a:srgbClr val="34B233"/>
        </a:buClr>
        <a:buFont typeface="Wingdings" panose="05000000000000000000" pitchFamily="2" charset="2"/>
        <a:buNone/>
        <a:defRPr lang="en-US" sz="1500" b="1" kern="1200" dirty="0" smtClean="0">
          <a:solidFill>
            <a:srgbClr val="34B233"/>
          </a:solidFill>
          <a:latin typeface="Calibri Light" panose="020F0302020204030204" pitchFamily="34" charset="0"/>
          <a:ea typeface="+mn-ea"/>
          <a:cs typeface="Arial"/>
        </a:defRPr>
      </a:lvl1pPr>
      <a:lvl2pPr marL="228600" indent="-228600" algn="l" defTabSz="914400" rtl="0" eaLnBrk="1" latinLnBrk="0" hangingPunct="1">
        <a:spcBef>
          <a:spcPts val="0"/>
        </a:spcBef>
        <a:spcAft>
          <a:spcPts val="600"/>
        </a:spcAft>
        <a:buClr>
          <a:srgbClr val="34B233"/>
        </a:buClr>
        <a:buFont typeface="Wingdings" panose="05000000000000000000" pitchFamily="2" charset="2"/>
        <a:buChar char="§"/>
        <a:defRPr sz="1500" kern="1200">
          <a:solidFill>
            <a:schemeClr val="tx1"/>
          </a:solidFill>
          <a:latin typeface="Calibri Light" panose="020F0302020204030204" pitchFamily="34" charset="0"/>
          <a:ea typeface="+mn-ea"/>
          <a:cs typeface="Arial" panose="020B0604020202020204" pitchFamily="34" charset="0"/>
        </a:defRPr>
      </a:lvl2pPr>
      <a:lvl3pPr marL="457200" indent="-228600" algn="l" defTabSz="914400" rtl="0" eaLnBrk="1" latinLnBrk="0" hangingPunct="1">
        <a:spcBef>
          <a:spcPts val="0"/>
        </a:spcBef>
        <a:spcAft>
          <a:spcPts val="600"/>
        </a:spcAft>
        <a:buClr>
          <a:srgbClr val="BED600"/>
        </a:buClr>
        <a:buFont typeface="Wingdings" panose="05000000000000000000" pitchFamily="2" charset="2"/>
        <a:buChar char="§"/>
        <a:defRPr sz="1500" kern="1200">
          <a:solidFill>
            <a:schemeClr val="tx1"/>
          </a:solidFill>
          <a:latin typeface="Calibri Light" panose="020F0302020204030204" pitchFamily="34" charset="0"/>
          <a:ea typeface="+mn-ea"/>
          <a:cs typeface="Arial" panose="020B0604020202020204" pitchFamily="34" charset="0"/>
        </a:defRPr>
      </a:lvl3pPr>
      <a:lvl4pPr marL="685800" indent="-228600" algn="l" defTabSz="914400" rtl="0" eaLnBrk="1" latinLnBrk="0" hangingPunct="1">
        <a:spcBef>
          <a:spcPts val="0"/>
        </a:spcBef>
        <a:spcAft>
          <a:spcPts val="600"/>
        </a:spcAft>
        <a:buClr>
          <a:srgbClr val="666666"/>
        </a:buClr>
        <a:buFont typeface="Wingdings" panose="05000000000000000000" pitchFamily="2" charset="2"/>
        <a:buChar char="§"/>
        <a:tabLst/>
        <a:defRPr sz="1500" kern="1200">
          <a:solidFill>
            <a:schemeClr val="tx1"/>
          </a:solidFill>
          <a:latin typeface="Calibri Light" panose="020F0302020204030204" pitchFamily="34" charset="0"/>
          <a:ea typeface="+mn-ea"/>
          <a:cs typeface="Arial" panose="020B0604020202020204" pitchFamily="34" charset="0"/>
        </a:defRPr>
      </a:lvl4pPr>
      <a:lvl5pPr marL="914400" indent="-228600" algn="l" defTabSz="914400" rtl="0" eaLnBrk="1" latinLnBrk="0" hangingPunct="1">
        <a:spcBef>
          <a:spcPts val="0"/>
        </a:spcBef>
        <a:spcAft>
          <a:spcPts val="600"/>
        </a:spcAft>
        <a:buClr>
          <a:srgbClr val="34B233"/>
        </a:buClr>
        <a:buFont typeface="Wingdings" panose="05000000000000000000" pitchFamily="2" charset="2"/>
        <a:buChar char="§"/>
        <a:defRPr lang="en-US" sz="1500" b="0" kern="1200" dirty="0">
          <a:solidFill>
            <a:schemeClr val="tx1"/>
          </a:solidFill>
          <a:latin typeface="Calibri Light" panose="020F0302020204030204" pitchFamily="34" charset="0"/>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7DFC-C90D-7543-83B4-DCADDDEB3764}"/>
              </a:ext>
            </a:extLst>
          </p:cNvPr>
          <p:cNvSpPr>
            <a:spLocks noGrp="1"/>
          </p:cNvSpPr>
          <p:nvPr>
            <p:ph type="ctrTitle"/>
          </p:nvPr>
        </p:nvSpPr>
        <p:spPr/>
        <p:txBody>
          <a:bodyPr/>
          <a:lstStyle/>
          <a:p>
            <a:r>
              <a:rPr lang="en-US" sz="2400" dirty="0"/>
              <a:t>Restructuring and Chapter 11 Considerations</a:t>
            </a:r>
          </a:p>
        </p:txBody>
      </p:sp>
      <p:sp>
        <p:nvSpPr>
          <p:cNvPr id="5" name="Subtitle 2"/>
          <p:cNvSpPr txBox="1">
            <a:spLocks/>
          </p:cNvSpPr>
          <p:nvPr/>
        </p:nvSpPr>
        <p:spPr>
          <a:xfrm>
            <a:off x="323528" y="3717032"/>
            <a:ext cx="3196744" cy="864096"/>
          </a:xfrm>
          <a:prstGeom prst="rect">
            <a:avLst/>
          </a:prstGeom>
        </p:spPr>
        <p:txBody>
          <a:bodyPr/>
          <a:lstStyle>
            <a:lvl1pPr marL="0" indent="0" algn="l" defTabSz="844102" rtl="0" eaLnBrk="1" latinLnBrk="0" hangingPunct="1">
              <a:lnSpc>
                <a:spcPct val="100000"/>
              </a:lnSpc>
              <a:spcBef>
                <a:spcPts val="0"/>
              </a:spcBef>
              <a:spcAft>
                <a:spcPts val="0"/>
              </a:spcAft>
              <a:buFont typeface="Arial" panose="020B0604020202020204" pitchFamily="34" charset="0"/>
              <a:buNone/>
              <a:defRPr sz="1200" kern="1200" cap="none" spc="0" baseline="0">
                <a:solidFill>
                  <a:schemeClr val="tx1"/>
                </a:solidFill>
                <a:latin typeface="Calibri Light" panose="020F0302020204030204" pitchFamily="34" charset="0"/>
                <a:ea typeface="+mn-ea"/>
                <a:cs typeface="Calibri Light" panose="020F0302020204030204" pitchFamily="34" charset="0"/>
              </a:defRPr>
            </a:lvl1pPr>
            <a:lvl2pPr marL="422051" indent="0" algn="ctr" defTabSz="844102" rtl="0" eaLnBrk="1" latinLnBrk="0" hangingPunct="1">
              <a:lnSpc>
                <a:spcPts val="1200"/>
              </a:lnSpc>
              <a:spcBef>
                <a:spcPts val="0"/>
              </a:spcBef>
              <a:spcAft>
                <a:spcPts val="1108"/>
              </a:spcAft>
              <a:buFont typeface="Arial" panose="020B0604020202020204" pitchFamily="34" charset="0"/>
              <a:buNone/>
              <a:defRPr sz="1846" kern="1200">
                <a:solidFill>
                  <a:schemeClr val="tx2"/>
                </a:solidFill>
                <a:latin typeface="+mn-lt"/>
                <a:ea typeface="+mn-ea"/>
                <a:cs typeface="+mn-cs"/>
              </a:defRPr>
            </a:lvl2pPr>
            <a:lvl3pPr marL="844102" indent="0" algn="ctr" defTabSz="844102" rtl="0" eaLnBrk="1" latinLnBrk="0" hangingPunct="1">
              <a:lnSpc>
                <a:spcPts val="1385"/>
              </a:lnSpc>
              <a:spcBef>
                <a:spcPts val="0"/>
              </a:spcBef>
              <a:spcAft>
                <a:spcPts val="1385"/>
              </a:spcAft>
              <a:buClr>
                <a:schemeClr val="accent2"/>
              </a:buClr>
              <a:buFont typeface="Arial" panose="020B0604020202020204" pitchFamily="34" charset="0"/>
              <a:buNone/>
              <a:defRPr sz="1662" kern="1200">
                <a:solidFill>
                  <a:schemeClr val="tx2"/>
                </a:solidFill>
                <a:latin typeface="+mn-lt"/>
                <a:ea typeface="+mn-ea"/>
                <a:cs typeface="+mn-cs"/>
              </a:defRPr>
            </a:lvl3pPr>
            <a:lvl4pPr marL="1266153" indent="0" algn="ctr" defTabSz="844102" rtl="0" eaLnBrk="1" latinLnBrk="0" hangingPunct="1">
              <a:lnSpc>
                <a:spcPts val="1108"/>
              </a:lnSpc>
              <a:spcBef>
                <a:spcPts val="0"/>
              </a:spcBef>
              <a:spcAft>
                <a:spcPts val="1108"/>
              </a:spcAft>
              <a:buClr>
                <a:schemeClr val="accent2"/>
              </a:buClr>
              <a:buFont typeface="Arial" panose="020B0604020202020204" pitchFamily="34" charset="0"/>
              <a:buNone/>
              <a:defRPr sz="1477" kern="1200">
                <a:solidFill>
                  <a:schemeClr val="tx2"/>
                </a:solidFill>
                <a:latin typeface="+mn-lt"/>
                <a:ea typeface="+mn-ea"/>
                <a:cs typeface="+mn-cs"/>
              </a:defRPr>
            </a:lvl4pPr>
            <a:lvl5pPr marL="1688205" indent="0" algn="ctr" defTabSz="844102" rtl="0" eaLnBrk="1" latinLnBrk="0" hangingPunct="1">
              <a:lnSpc>
                <a:spcPts val="923"/>
              </a:lnSpc>
              <a:spcBef>
                <a:spcPts val="0"/>
              </a:spcBef>
              <a:spcAft>
                <a:spcPts val="923"/>
              </a:spcAft>
              <a:buClr>
                <a:schemeClr val="accent2"/>
              </a:buClr>
              <a:buFont typeface="Arial" panose="020B0604020202020204" pitchFamily="34" charset="0"/>
              <a:buNone/>
              <a:defRPr sz="1477" kern="1200">
                <a:solidFill>
                  <a:schemeClr val="tx2"/>
                </a:solidFill>
                <a:latin typeface="+mn-lt"/>
                <a:ea typeface="+mn-ea"/>
                <a:cs typeface="+mn-cs"/>
              </a:defRPr>
            </a:lvl5pPr>
            <a:lvl6pPr marL="2110256" indent="0" algn="ctr" defTabSz="844102" rtl="0" eaLnBrk="1" latinLnBrk="0" hangingPunct="1">
              <a:lnSpc>
                <a:spcPct val="90000"/>
              </a:lnSpc>
              <a:spcBef>
                <a:spcPts val="462"/>
              </a:spcBef>
              <a:buFont typeface="Arial" panose="020B0604020202020204" pitchFamily="34" charset="0"/>
              <a:buNone/>
              <a:defRPr sz="1477" kern="1200">
                <a:solidFill>
                  <a:schemeClr val="tx1"/>
                </a:solidFill>
                <a:latin typeface="+mn-lt"/>
                <a:ea typeface="+mn-ea"/>
                <a:cs typeface="+mn-cs"/>
              </a:defRPr>
            </a:lvl6pPr>
            <a:lvl7pPr marL="2532307" indent="0" algn="ctr" defTabSz="844102" rtl="0" eaLnBrk="1" latinLnBrk="0" hangingPunct="1">
              <a:lnSpc>
                <a:spcPct val="90000"/>
              </a:lnSpc>
              <a:spcBef>
                <a:spcPts val="462"/>
              </a:spcBef>
              <a:buFont typeface="Arial" panose="020B0604020202020204" pitchFamily="34" charset="0"/>
              <a:buNone/>
              <a:defRPr sz="1477" kern="1200">
                <a:solidFill>
                  <a:schemeClr val="tx1"/>
                </a:solidFill>
                <a:latin typeface="+mn-lt"/>
                <a:ea typeface="+mn-ea"/>
                <a:cs typeface="+mn-cs"/>
              </a:defRPr>
            </a:lvl7pPr>
            <a:lvl8pPr marL="2954359" indent="0" algn="ctr" defTabSz="844102" rtl="0" eaLnBrk="1" latinLnBrk="0" hangingPunct="1">
              <a:lnSpc>
                <a:spcPct val="90000"/>
              </a:lnSpc>
              <a:spcBef>
                <a:spcPts val="462"/>
              </a:spcBef>
              <a:buFont typeface="Arial" panose="020B0604020202020204" pitchFamily="34" charset="0"/>
              <a:buNone/>
              <a:defRPr sz="1477" kern="1200">
                <a:solidFill>
                  <a:schemeClr val="tx1"/>
                </a:solidFill>
                <a:latin typeface="+mn-lt"/>
                <a:ea typeface="+mn-ea"/>
                <a:cs typeface="+mn-cs"/>
              </a:defRPr>
            </a:lvl8pPr>
            <a:lvl9pPr marL="3376410" indent="0" algn="ctr" defTabSz="844102" rtl="0" eaLnBrk="1" latinLnBrk="0" hangingPunct="1">
              <a:lnSpc>
                <a:spcPct val="90000"/>
              </a:lnSpc>
              <a:spcBef>
                <a:spcPts val="462"/>
              </a:spcBef>
              <a:buFont typeface="Arial" panose="020B0604020202020204" pitchFamily="34" charset="0"/>
              <a:buNone/>
              <a:defRPr sz="1477" kern="1200">
                <a:solidFill>
                  <a:schemeClr val="tx1"/>
                </a:solidFill>
                <a:latin typeface="+mn-lt"/>
                <a:ea typeface="+mn-ea"/>
                <a:cs typeface="+mn-cs"/>
              </a:defRPr>
            </a:lvl9pPr>
          </a:lstStyle>
          <a:p>
            <a:r>
              <a:rPr lang="en-US" sz="1400" dirty="0"/>
              <a:t>September 2025</a:t>
            </a:r>
          </a:p>
        </p:txBody>
      </p:sp>
    </p:spTree>
    <p:extLst>
      <p:ext uri="{BB962C8B-B14F-4D97-AF65-F5344CB8AC3E}">
        <p14:creationId xmlns:p14="http://schemas.microsoft.com/office/powerpoint/2010/main" val="3367083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pPr eaLnBrk="1" hangingPunct="1"/>
            <a:r>
              <a:rPr lang="en-US" altLang="en-US" dirty="0"/>
              <a:t>Main Participants:  In </a:t>
            </a:r>
            <a:r>
              <a:rPr lang="en-US" altLang="en-US" i="1" u="sng" dirty="0"/>
              <a:t>Some</a:t>
            </a:r>
            <a:r>
              <a:rPr lang="en-US" altLang="en-US" dirty="0"/>
              <a:t> Chapter 11 Cases</a:t>
            </a:r>
          </a:p>
        </p:txBody>
      </p:sp>
      <p:sp>
        <p:nvSpPr>
          <p:cNvPr id="60419" name="Rectangle 5"/>
          <p:cNvSpPr>
            <a:spLocks noGrp="1" noChangeArrowheads="1"/>
          </p:cNvSpPr>
          <p:nvPr>
            <p:ph idx="1"/>
          </p:nvPr>
        </p:nvSpPr>
        <p:spPr>
          <a:xfrm>
            <a:off x="269627" y="980728"/>
            <a:ext cx="8478837" cy="5294311"/>
          </a:xfrm>
        </p:spPr>
        <p:txBody>
          <a:bodyPr/>
          <a:lstStyle/>
          <a:p>
            <a:pPr lvl="1" eaLnBrk="1" hangingPunct="1"/>
            <a:r>
              <a:rPr lang="en-US" altLang="en-US" sz="1600" b="1" u="sng" dirty="0"/>
              <a:t>Chief Restructuring Officer</a:t>
            </a:r>
          </a:p>
          <a:p>
            <a:pPr lvl="2" eaLnBrk="1" hangingPunct="1"/>
            <a:r>
              <a:rPr lang="en-US" altLang="en-US" sz="1600" dirty="0"/>
              <a:t>Sometimes appointed at management’s request</a:t>
            </a:r>
          </a:p>
          <a:p>
            <a:pPr lvl="2" eaLnBrk="1" hangingPunct="1"/>
            <a:r>
              <a:rPr lang="en-US" altLang="en-US" sz="1600" dirty="0"/>
              <a:t>Sometimes appointed at the request of a creditor</a:t>
            </a:r>
          </a:p>
          <a:p>
            <a:pPr lvl="1" eaLnBrk="1" hangingPunct="1"/>
            <a:r>
              <a:rPr lang="en-US" altLang="en-US" sz="1600" b="1" u="sng" dirty="0"/>
              <a:t>Examiner</a:t>
            </a:r>
          </a:p>
          <a:p>
            <a:pPr lvl="2" eaLnBrk="1" hangingPunct="1"/>
            <a:r>
              <a:rPr lang="en-US" altLang="en-US" sz="1600" dirty="0"/>
              <a:t>Appointed by court to investigate debtors (scope of investigation determined by bankruptcy court)</a:t>
            </a:r>
          </a:p>
          <a:p>
            <a:pPr lvl="2" eaLnBrk="1" hangingPunct="1"/>
            <a:r>
              <a:rPr lang="en-US" altLang="en-US" sz="1600" dirty="0"/>
              <a:t>Often produces a report explaining findings and potential causes of action</a:t>
            </a:r>
          </a:p>
          <a:p>
            <a:pPr lvl="2" eaLnBrk="1" hangingPunct="1"/>
            <a:r>
              <a:rPr lang="en-US" altLang="en-US" sz="1600" dirty="0"/>
              <a:t>Appointment mandatory if requested and unsecured debts exceed $5 million</a:t>
            </a:r>
          </a:p>
          <a:p>
            <a:pPr lvl="2" eaLnBrk="1" hangingPunct="1"/>
            <a:r>
              <a:rPr lang="en-US" altLang="en-US" sz="1600" dirty="0"/>
              <a:t>Professionals’ fees paid by debtors</a:t>
            </a:r>
          </a:p>
          <a:p>
            <a:pPr lvl="1" eaLnBrk="1" hangingPunct="1"/>
            <a:r>
              <a:rPr lang="en-US" altLang="en-US" sz="1600" b="1" u="sng" dirty="0"/>
              <a:t>Chapter 11 Trustee</a:t>
            </a:r>
          </a:p>
          <a:p>
            <a:pPr lvl="2" eaLnBrk="1" hangingPunct="1"/>
            <a:r>
              <a:rPr lang="en-US" altLang="en-US" sz="1600" dirty="0"/>
              <a:t>Appointed to take control from the board in cases involving fraud, dishonesty, incompetence, or gross mismanagement by current management</a:t>
            </a:r>
          </a:p>
          <a:p>
            <a:pPr lvl="2" eaLnBrk="1" hangingPunct="1"/>
            <a:r>
              <a:rPr lang="en-US" altLang="en-US" sz="1600" dirty="0"/>
              <a:t>Extreme remedy</a:t>
            </a:r>
          </a:p>
          <a:p>
            <a:pPr lvl="2" eaLnBrk="1" hangingPunct="1"/>
            <a:r>
              <a:rPr lang="en-US" altLang="en-US" sz="1600" dirty="0"/>
              <a:t>Professionals’ fees paid by debtors</a:t>
            </a:r>
          </a:p>
        </p:txBody>
      </p:sp>
    </p:spTree>
    <p:extLst>
      <p:ext uri="{BB962C8B-B14F-4D97-AF65-F5344CB8AC3E}">
        <p14:creationId xmlns:p14="http://schemas.microsoft.com/office/powerpoint/2010/main" val="368165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6710" y="44624"/>
            <a:ext cx="8513762" cy="881062"/>
          </a:xfrm>
        </p:spPr>
        <p:txBody>
          <a:bodyPr/>
          <a:lstStyle/>
          <a:p>
            <a:pPr eaLnBrk="1" hangingPunct="1"/>
            <a:r>
              <a:rPr lang="en-US" altLang="en-US" dirty="0"/>
              <a:t>Chapter 11 Planning:  Domino Analysis</a:t>
            </a:r>
          </a:p>
        </p:txBody>
      </p:sp>
      <p:sp>
        <p:nvSpPr>
          <p:cNvPr id="30723" name="Content Placeholder 3"/>
          <p:cNvSpPr>
            <a:spLocks noGrp="1"/>
          </p:cNvSpPr>
          <p:nvPr>
            <p:ph sz="quarter" idx="10"/>
          </p:nvPr>
        </p:nvSpPr>
        <p:spPr>
          <a:xfrm>
            <a:off x="316235" y="1076911"/>
            <a:ext cx="8504237" cy="5001369"/>
          </a:xfrm>
        </p:spPr>
        <p:txBody>
          <a:bodyPr rtlCol="0">
            <a:spAutoFit/>
          </a:bodyPr>
          <a:lstStyle/>
          <a:p>
            <a:pPr eaLnBrk="1" fontAlgn="auto" hangingPunct="1">
              <a:defRPr/>
            </a:pPr>
            <a:r>
              <a:rPr altLang="en-US" u="sng" dirty="0">
                <a:solidFill>
                  <a:schemeClr val="tx1"/>
                </a:solidFill>
              </a:rPr>
              <a:t>What is a Domino Analysis?</a:t>
            </a:r>
          </a:p>
          <a:p>
            <a:pPr lvl="1" algn="just">
              <a:defRPr/>
            </a:pPr>
            <a:r>
              <a:rPr lang="en-US" altLang="en-US" dirty="0"/>
              <a:t>A domino analysis is a tool to identify impact and chain reactions resulting from a chapter 11 filing of particular entities by condensing multi-disciplinary diligence (including review of organization documents, credit documents, and material contracts) into a manageable summary form.</a:t>
            </a:r>
          </a:p>
          <a:p>
            <a:pPr lvl="1" algn="just" eaLnBrk="1" fontAlgn="auto" hangingPunct="1">
              <a:defRPr/>
            </a:pPr>
            <a:r>
              <a:rPr lang="en-US" altLang="en-US" dirty="0"/>
              <a:t>A domino analysis generally examines the following:</a:t>
            </a:r>
          </a:p>
          <a:p>
            <a:pPr lvl="2" algn="just" eaLnBrk="1" fontAlgn="auto" hangingPunct="1">
              <a:defRPr/>
            </a:pPr>
            <a:r>
              <a:rPr lang="en-US" altLang="en-US" dirty="0"/>
              <a:t>Basic data for each legal entity;</a:t>
            </a:r>
          </a:p>
          <a:p>
            <a:pPr lvl="2" algn="just" eaLnBrk="1" fontAlgn="auto" hangingPunct="1">
              <a:defRPr/>
            </a:pPr>
            <a:r>
              <a:rPr lang="en-US" altLang="en-US" dirty="0"/>
              <a:t>Summary analysis of:</a:t>
            </a:r>
          </a:p>
          <a:p>
            <a:pPr lvl="3" algn="just" eaLnBrk="1" fontAlgn="auto" hangingPunct="1">
              <a:defRPr/>
            </a:pPr>
            <a:r>
              <a:rPr lang="en-US" altLang="en-US" dirty="0"/>
              <a:t>filing triggers and considerations;</a:t>
            </a:r>
          </a:p>
          <a:p>
            <a:pPr lvl="3" algn="just" eaLnBrk="1" fontAlgn="auto" hangingPunct="1">
              <a:defRPr/>
            </a:pPr>
            <a:r>
              <a:rPr lang="en-US" altLang="en-US" dirty="0"/>
              <a:t>filing impact and chain reactions; and </a:t>
            </a:r>
          </a:p>
          <a:p>
            <a:pPr lvl="2" algn="just" eaLnBrk="1" fontAlgn="auto" hangingPunct="1">
              <a:defRPr/>
            </a:pPr>
            <a:r>
              <a:rPr lang="en-US" altLang="en-US" dirty="0"/>
              <a:t>Conclusion as to whether the entity is a base case filer, domino filer, drag-along filer, or non-filer.</a:t>
            </a:r>
          </a:p>
          <a:p>
            <a:pPr lvl="0" algn="just" fontAlgn="base"/>
            <a:r>
              <a:rPr lang="en-US" altLang="en-US" u="sng" dirty="0">
                <a:solidFill>
                  <a:schemeClr val="tx1"/>
                </a:solidFill>
                <a:cs typeface="Calibri Light" panose="020F0302020204030204" pitchFamily="34" charset="0"/>
              </a:rPr>
              <a:t>Why do a Domino Analysis?</a:t>
            </a:r>
          </a:p>
          <a:p>
            <a:pPr lvl="1" algn="just" fontAlgn="base">
              <a:defRPr/>
            </a:pPr>
            <a:r>
              <a:rPr lang="en-US" altLang="en-US" dirty="0"/>
              <a:t>Completing a domino analysis helps a company by:</a:t>
            </a:r>
          </a:p>
          <a:p>
            <a:pPr lvl="2" algn="just" fontAlgn="base">
              <a:defRPr/>
            </a:pPr>
            <a:r>
              <a:rPr lang="en-US" altLang="en-US" dirty="0"/>
              <a:t>Avoiding (or identifying) unintended consequences of filing;</a:t>
            </a:r>
          </a:p>
          <a:p>
            <a:pPr lvl="2" algn="just" fontAlgn="base">
              <a:defRPr/>
            </a:pPr>
            <a:r>
              <a:rPr lang="en-US" altLang="en-US" dirty="0"/>
              <a:t>Providing a means to determine precise order and mechanics of filing;</a:t>
            </a:r>
          </a:p>
          <a:p>
            <a:pPr lvl="2" algn="just" fontAlgn="base">
              <a:defRPr/>
            </a:pPr>
            <a:r>
              <a:rPr lang="en-US" altLang="en-US" dirty="0"/>
              <a:t>Catalyzing the implementation of protective measures and modifications for non-filers; and </a:t>
            </a:r>
          </a:p>
          <a:p>
            <a:pPr lvl="2" algn="just" fontAlgn="base">
              <a:defRPr/>
            </a:pPr>
            <a:r>
              <a:rPr lang="en-US" altLang="en-US" dirty="0"/>
              <a:t>Facilitating corporate governance planning.</a:t>
            </a:r>
          </a:p>
          <a:p>
            <a:pPr marL="228600" lvl="2" indent="0" eaLnBrk="1" fontAlgn="auto" hangingPunct="1">
              <a:buNone/>
              <a:defRPr/>
            </a:pPr>
            <a:endParaRPr lang="en-US" altLang="en-US" dirty="0"/>
          </a:p>
        </p:txBody>
      </p:sp>
    </p:spTree>
    <p:extLst>
      <p:ext uri="{BB962C8B-B14F-4D97-AF65-F5344CB8AC3E}">
        <p14:creationId xmlns:p14="http://schemas.microsoft.com/office/powerpoint/2010/main" val="405734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6710" y="44624"/>
            <a:ext cx="8513762" cy="881062"/>
          </a:xfrm>
        </p:spPr>
        <p:txBody>
          <a:bodyPr/>
          <a:lstStyle/>
          <a:p>
            <a:pPr eaLnBrk="1" hangingPunct="1"/>
            <a:r>
              <a:rPr lang="en-US" altLang="en-US" dirty="0"/>
              <a:t>Sample Triggers &amp; Considerations</a:t>
            </a:r>
          </a:p>
        </p:txBody>
      </p:sp>
      <p:sp>
        <p:nvSpPr>
          <p:cNvPr id="38915" name="Content Placeholder 2"/>
          <p:cNvSpPr>
            <a:spLocks noGrp="1"/>
          </p:cNvSpPr>
          <p:nvPr>
            <p:ph sz="quarter" idx="10"/>
          </p:nvPr>
        </p:nvSpPr>
        <p:spPr>
          <a:xfrm>
            <a:off x="323528" y="980728"/>
            <a:ext cx="8504237" cy="5086350"/>
          </a:xfrm>
        </p:spPr>
        <p:txBody>
          <a:bodyPr/>
          <a:lstStyle/>
          <a:p>
            <a:pPr lvl="0" fontAlgn="base"/>
            <a:r>
              <a:rPr lang="en-US" altLang="en-US" sz="1600" u="sng" dirty="0">
                <a:solidFill>
                  <a:prstClr val="black"/>
                </a:solidFill>
                <a:cs typeface="Calibri Light" panose="020F0302020204030204" pitchFamily="34" charset="0"/>
              </a:rPr>
              <a:t>Debt Triggers &amp; Considerations</a:t>
            </a:r>
          </a:p>
          <a:p>
            <a:pPr marL="342900" lvl="1" indent="-285750" fontAlgn="base"/>
            <a:r>
              <a:rPr lang="en-US" altLang="en-US" sz="1600" dirty="0">
                <a:solidFill>
                  <a:prstClr val="black"/>
                </a:solidFill>
                <a:cs typeface="Calibri Light" panose="020F0302020204030204" pitchFamily="34" charset="0"/>
              </a:rPr>
              <a:t>Actual or impending maturity or other monetary defaults</a:t>
            </a:r>
          </a:p>
          <a:p>
            <a:pPr marL="342900" lvl="1" indent="-285750" fontAlgn="base"/>
            <a:r>
              <a:rPr lang="en-US" altLang="en-US" sz="1600" dirty="0">
                <a:solidFill>
                  <a:prstClr val="black"/>
                </a:solidFill>
                <a:cs typeface="Calibri Light" panose="020F0302020204030204" pitchFamily="34" charset="0"/>
              </a:rPr>
              <a:t>Actual or impending non-monetary defaults</a:t>
            </a:r>
          </a:p>
          <a:p>
            <a:pPr marL="342900" lvl="1" indent="-285750" fontAlgn="base"/>
            <a:r>
              <a:rPr lang="en-US" altLang="en-US" sz="1600" dirty="0">
                <a:solidFill>
                  <a:prstClr val="black"/>
                </a:solidFill>
                <a:cs typeface="Calibri Light" panose="020F0302020204030204" pitchFamily="34" charset="0"/>
              </a:rPr>
              <a:t>Cross-default provisions</a:t>
            </a:r>
          </a:p>
          <a:p>
            <a:pPr marL="342900" lvl="1" indent="-285750" fontAlgn="base"/>
            <a:r>
              <a:rPr lang="en-US" altLang="en-US" sz="1600" dirty="0">
                <a:solidFill>
                  <a:prstClr val="black"/>
                </a:solidFill>
                <a:cs typeface="Calibri Light" panose="020F0302020204030204" pitchFamily="34" charset="0"/>
              </a:rPr>
              <a:t>Recourse or non-recourse guaranties</a:t>
            </a:r>
          </a:p>
          <a:p>
            <a:pPr marL="342900" lvl="1" indent="-285750" fontAlgn="base"/>
            <a:r>
              <a:rPr lang="en-US" altLang="en-US" sz="1600" dirty="0">
                <a:solidFill>
                  <a:prstClr val="black"/>
                </a:solidFill>
                <a:cs typeface="Calibri Light" panose="020F0302020204030204" pitchFamily="34" charset="0"/>
              </a:rPr>
              <a:t>Posted collateral in jeopardy</a:t>
            </a:r>
          </a:p>
          <a:p>
            <a:pPr marL="342900" lvl="1" indent="-285750" fontAlgn="base"/>
            <a:r>
              <a:rPr lang="en-US" altLang="en-US" sz="1600" dirty="0">
                <a:solidFill>
                  <a:prstClr val="black"/>
                </a:solidFill>
                <a:cs typeface="Calibri Light" panose="020F0302020204030204" pitchFamily="34" charset="0"/>
              </a:rPr>
              <a:t>Asset sale restrictions</a:t>
            </a:r>
          </a:p>
          <a:p>
            <a:pPr marL="342900" lvl="1" indent="-285750" fontAlgn="base"/>
            <a:r>
              <a:rPr lang="en-US" altLang="en-US" sz="1600" dirty="0">
                <a:solidFill>
                  <a:prstClr val="black"/>
                </a:solidFill>
                <a:cs typeface="Calibri Light" panose="020F0302020204030204" pitchFamily="34" charset="0"/>
              </a:rPr>
              <a:t>Cash traps</a:t>
            </a:r>
          </a:p>
          <a:p>
            <a:pPr>
              <a:defRPr/>
            </a:pPr>
            <a:r>
              <a:rPr lang="en-US" sz="1600" u="sng" dirty="0">
                <a:solidFill>
                  <a:schemeClr val="tx1"/>
                </a:solidFill>
              </a:rPr>
              <a:t>Liquidity Triggers &amp; Considerations</a:t>
            </a:r>
          </a:p>
          <a:p>
            <a:pPr marL="342900" lvl="1" indent="-285750" fontAlgn="base">
              <a:defRPr/>
            </a:pPr>
            <a:r>
              <a:rPr lang="en-US" sz="1600" dirty="0">
                <a:solidFill>
                  <a:prstClr val="black"/>
                </a:solidFill>
                <a:cs typeface="Calibri Light" panose="020F0302020204030204" pitchFamily="34" charset="0"/>
              </a:rPr>
              <a:t>Existing or impending liquidity crisis</a:t>
            </a:r>
          </a:p>
          <a:p>
            <a:pPr marL="342900" lvl="1" indent="-285750" fontAlgn="base">
              <a:defRPr/>
            </a:pPr>
            <a:r>
              <a:rPr lang="en-US" sz="1600" dirty="0">
                <a:solidFill>
                  <a:prstClr val="black"/>
                </a:solidFill>
                <a:cs typeface="Calibri Light" panose="020F0302020204030204" pitchFamily="34" charset="0"/>
              </a:rPr>
              <a:t>Dependency on centralized cash management system</a:t>
            </a:r>
          </a:p>
          <a:p>
            <a:pPr marL="342900" lvl="1" indent="-285750" fontAlgn="base">
              <a:defRPr/>
            </a:pPr>
            <a:r>
              <a:rPr lang="en-US" sz="1600" dirty="0">
                <a:solidFill>
                  <a:prstClr val="black"/>
                </a:solidFill>
                <a:cs typeface="Calibri Light" panose="020F0302020204030204" pitchFamily="34" charset="0"/>
              </a:rPr>
              <a:t>Dependency on intercompany receivables</a:t>
            </a:r>
          </a:p>
          <a:p>
            <a:pPr eaLnBrk="1" hangingPunct="1">
              <a:spcAft>
                <a:spcPct val="0"/>
              </a:spcAft>
            </a:pPr>
            <a:endParaRPr lang="en-US" altLang="en-US" dirty="0"/>
          </a:p>
        </p:txBody>
      </p:sp>
    </p:spTree>
    <p:extLst>
      <p:ext uri="{BB962C8B-B14F-4D97-AF65-F5344CB8AC3E}">
        <p14:creationId xmlns:p14="http://schemas.microsoft.com/office/powerpoint/2010/main" val="3153438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6710" y="44624"/>
            <a:ext cx="8513762" cy="881062"/>
          </a:xfrm>
        </p:spPr>
        <p:txBody>
          <a:bodyPr/>
          <a:lstStyle/>
          <a:p>
            <a:pPr eaLnBrk="1" hangingPunct="1"/>
            <a:r>
              <a:rPr lang="en-US" altLang="en-US" dirty="0"/>
              <a:t>Sample Triggers &amp; Considerations (cont’d)</a:t>
            </a:r>
          </a:p>
        </p:txBody>
      </p:sp>
      <p:sp>
        <p:nvSpPr>
          <p:cNvPr id="38915" name="Content Placeholder 2"/>
          <p:cNvSpPr>
            <a:spLocks noGrp="1"/>
          </p:cNvSpPr>
          <p:nvPr>
            <p:ph sz="quarter" idx="10"/>
          </p:nvPr>
        </p:nvSpPr>
        <p:spPr>
          <a:xfrm>
            <a:off x="323528" y="980728"/>
            <a:ext cx="8504237" cy="5688632"/>
          </a:xfrm>
        </p:spPr>
        <p:txBody>
          <a:bodyPr/>
          <a:lstStyle/>
          <a:p>
            <a:pPr>
              <a:defRPr/>
            </a:pPr>
            <a:r>
              <a:rPr lang="en-US" u="sng" dirty="0">
                <a:solidFill>
                  <a:schemeClr val="tx1"/>
                </a:solidFill>
              </a:rPr>
              <a:t>Operational Triggers &amp; Considerations</a:t>
            </a:r>
          </a:p>
          <a:p>
            <a:pPr lvl="1">
              <a:defRPr/>
            </a:pPr>
            <a:r>
              <a:rPr lang="en-US" dirty="0"/>
              <a:t>Material contracts/leases</a:t>
            </a:r>
          </a:p>
          <a:p>
            <a:pPr lvl="2">
              <a:defRPr/>
            </a:pPr>
            <a:r>
              <a:rPr lang="en-US" dirty="0"/>
              <a:t>Cross-defaults</a:t>
            </a:r>
          </a:p>
          <a:p>
            <a:pPr lvl="2">
              <a:defRPr/>
            </a:pPr>
            <a:r>
              <a:rPr lang="en-US" dirty="0"/>
              <a:t>Guaranties</a:t>
            </a:r>
          </a:p>
          <a:p>
            <a:pPr lvl="1">
              <a:defRPr/>
            </a:pPr>
            <a:r>
              <a:rPr lang="en-US" dirty="0"/>
              <a:t>Third-party assets held</a:t>
            </a:r>
          </a:p>
          <a:p>
            <a:pPr lvl="1">
              <a:defRPr/>
            </a:pPr>
            <a:r>
              <a:rPr lang="en-US" dirty="0"/>
              <a:t>Tax impact of filing on entity, subsidiaries and parent</a:t>
            </a:r>
          </a:p>
          <a:p>
            <a:pPr>
              <a:defRPr/>
            </a:pPr>
            <a:r>
              <a:rPr lang="en-US" u="sng" dirty="0">
                <a:solidFill>
                  <a:schemeClr val="tx1"/>
                </a:solidFill>
              </a:rPr>
              <a:t>Organizational Triggers &amp; Considerations</a:t>
            </a:r>
          </a:p>
          <a:p>
            <a:pPr lvl="1">
              <a:defRPr/>
            </a:pPr>
            <a:r>
              <a:rPr lang="en-US" dirty="0"/>
              <a:t>Independent directors</a:t>
            </a:r>
          </a:p>
          <a:p>
            <a:pPr lvl="2">
              <a:defRPr/>
            </a:pPr>
            <a:r>
              <a:rPr lang="en-US" dirty="0"/>
              <a:t>At entity</a:t>
            </a:r>
          </a:p>
          <a:p>
            <a:pPr lvl="2">
              <a:defRPr/>
            </a:pPr>
            <a:r>
              <a:rPr lang="en-US" dirty="0"/>
              <a:t>At parent </a:t>
            </a:r>
          </a:p>
          <a:p>
            <a:pPr lvl="1">
              <a:defRPr/>
            </a:pPr>
            <a:r>
              <a:rPr lang="en-US" dirty="0"/>
              <a:t>Third-party consent required for filing</a:t>
            </a:r>
          </a:p>
          <a:p>
            <a:pPr lvl="1">
              <a:defRPr/>
            </a:pPr>
            <a:r>
              <a:rPr lang="en-US" dirty="0"/>
              <a:t>Third-party rights (</a:t>
            </a:r>
            <a:r>
              <a:rPr lang="en-US" i="1" dirty="0"/>
              <a:t>i.e.</a:t>
            </a:r>
            <a:r>
              <a:rPr lang="en-US" dirty="0"/>
              <a:t>, buy-sell right for JV partner upon filing)</a:t>
            </a:r>
          </a:p>
          <a:p>
            <a:pPr lvl="1">
              <a:defRPr/>
            </a:pPr>
            <a:r>
              <a:rPr lang="en-US" dirty="0"/>
              <a:t>Organizational document restrictions</a:t>
            </a:r>
          </a:p>
          <a:p>
            <a:pPr lvl="2">
              <a:defRPr/>
            </a:pPr>
            <a:r>
              <a:rPr lang="en-US" dirty="0"/>
              <a:t>Dissolution/disassociation provisions</a:t>
            </a:r>
          </a:p>
          <a:p>
            <a:pPr lvl="2">
              <a:defRPr/>
            </a:pPr>
            <a:r>
              <a:rPr lang="en-US" dirty="0"/>
              <a:t>Change of control provisions</a:t>
            </a:r>
          </a:p>
          <a:p>
            <a:pPr lvl="2">
              <a:defRPr/>
            </a:pPr>
            <a:r>
              <a:rPr lang="en-US" dirty="0"/>
              <a:t>Voting agreements</a:t>
            </a:r>
          </a:p>
          <a:p>
            <a:pPr lvl="1">
              <a:defRPr/>
            </a:pPr>
            <a:r>
              <a:rPr lang="en-US" dirty="0"/>
              <a:t>State law</a:t>
            </a:r>
          </a:p>
          <a:p>
            <a:pPr lvl="2">
              <a:defRPr/>
            </a:pPr>
            <a:r>
              <a:rPr lang="en-US" dirty="0"/>
              <a:t>Dissolution/disassociation</a:t>
            </a:r>
          </a:p>
          <a:p>
            <a:pPr eaLnBrk="1" hangingPunct="1">
              <a:spcAft>
                <a:spcPct val="0"/>
              </a:spcAft>
            </a:pPr>
            <a:endParaRPr lang="en-US" altLang="en-US" dirty="0"/>
          </a:p>
        </p:txBody>
      </p:sp>
    </p:spTree>
    <p:extLst>
      <p:ext uri="{BB962C8B-B14F-4D97-AF65-F5344CB8AC3E}">
        <p14:creationId xmlns:p14="http://schemas.microsoft.com/office/powerpoint/2010/main" val="400077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65113" y="44624"/>
            <a:ext cx="8513762" cy="881062"/>
          </a:xfrm>
        </p:spPr>
        <p:txBody>
          <a:bodyPr/>
          <a:lstStyle/>
          <a:p>
            <a:pPr eaLnBrk="1" hangingPunct="1"/>
            <a:r>
              <a:rPr lang="en-US" altLang="en-US" dirty="0"/>
              <a:t>Sample Domino Analysis</a:t>
            </a:r>
          </a:p>
        </p:txBody>
      </p:sp>
      <p:pic>
        <p:nvPicPr>
          <p:cNvPr id="36867" name="Picture 8" descr="Wallace Domino"/>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3157" r="5084" b="13055"/>
          <a:stretch>
            <a:fillRect/>
          </a:stretch>
        </p:blipFill>
        <p:spPr>
          <a:xfrm>
            <a:off x="251520" y="1014189"/>
            <a:ext cx="8326437" cy="47910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Rectangle 4"/>
          <p:cNvSpPr>
            <a:spLocks noChangeArrowheads="1"/>
          </p:cNvSpPr>
          <p:nvPr/>
        </p:nvSpPr>
        <p:spPr bwMode="auto">
          <a:xfrm>
            <a:off x="280988" y="5949280"/>
            <a:ext cx="8497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a:spcBef>
                <a:spcPts val="1000"/>
              </a:spcBef>
              <a:spcAft>
                <a:spcPts val="600"/>
              </a:spcAft>
              <a:buClr>
                <a:srgbClr val="34B233"/>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BED600"/>
              </a:buClr>
              <a:buFont typeface="Wingdings" panose="05000000000000000000" pitchFamily="2" charset="2"/>
              <a:buChar char="§"/>
              <a:defRPr sz="12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666666"/>
              </a:buClr>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14BD0E"/>
              </a:buClr>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4pPr>
            <a:lvl5pPr marL="2057400" indent="-228600">
              <a:spcAft>
                <a:spcPts val="600"/>
              </a:spcAft>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0"/>
              </a:spcAft>
              <a:buFontTx/>
              <a:buNone/>
            </a:pPr>
            <a:r>
              <a:rPr lang="en-US" altLang="en-US" sz="1000" dirty="0">
                <a:solidFill>
                  <a:srgbClr val="000000"/>
                </a:solidFill>
                <a:latin typeface="Calibri Light" panose="020F0302020204030204" pitchFamily="34" charset="0"/>
                <a:cs typeface="Calibri Light" panose="020F0302020204030204" pitchFamily="34" charset="0"/>
              </a:rPr>
              <a:t>On Filing Triggers: “A”/Red = Initial Filer; “B”/Blue = Secondary Filer; “C”/Green = Tertiary Filer.</a:t>
            </a:r>
          </a:p>
          <a:p>
            <a:pPr eaLnBrk="1" hangingPunct="1">
              <a:spcBef>
                <a:spcPct val="0"/>
              </a:spcBef>
              <a:spcAft>
                <a:spcPct val="0"/>
              </a:spcAft>
              <a:buFontTx/>
              <a:buNone/>
            </a:pPr>
            <a:r>
              <a:rPr lang="en-US" altLang="en-US" sz="1000" dirty="0">
                <a:solidFill>
                  <a:srgbClr val="000000"/>
                </a:solidFill>
                <a:latin typeface="Calibri Light" panose="020F0302020204030204" pitchFamily="34" charset="0"/>
                <a:cs typeface="Calibri Light" panose="020F0302020204030204" pitchFamily="34" charset="0"/>
              </a:rPr>
              <a:t>On Franchise Agreements (“FA”): Pink = Effect under FA; Light Blue = Effect under Guaranty; Yellow = Effect under Owners Agreement.</a:t>
            </a:r>
          </a:p>
        </p:txBody>
      </p:sp>
    </p:spTree>
    <p:extLst>
      <p:ext uri="{BB962C8B-B14F-4D97-AF65-F5344CB8AC3E}">
        <p14:creationId xmlns:p14="http://schemas.microsoft.com/office/powerpoint/2010/main" val="210548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348885" y="504838"/>
            <a:ext cx="8248657" cy="403882"/>
          </a:xfrm>
        </p:spPr>
        <p:txBody>
          <a:bodyPr/>
          <a:lstStyle/>
          <a:p>
            <a:pPr eaLnBrk="1" hangingPunct="1"/>
            <a:r>
              <a:rPr lang="en-US" altLang="en-US" dirty="0"/>
              <a:t>Preparing to File</a:t>
            </a:r>
          </a:p>
        </p:txBody>
      </p:sp>
      <p:sp>
        <p:nvSpPr>
          <p:cNvPr id="35843" name="Rectangle 5"/>
          <p:cNvSpPr>
            <a:spLocks noGrp="1" noChangeArrowheads="1"/>
          </p:cNvSpPr>
          <p:nvPr>
            <p:ph idx="4294967295"/>
          </p:nvPr>
        </p:nvSpPr>
        <p:spPr>
          <a:xfrm>
            <a:off x="251520" y="1052736"/>
            <a:ext cx="8640960" cy="5328592"/>
          </a:xfrm>
          <a:prstGeom prst="rect">
            <a:avLst/>
          </a:prstGeom>
        </p:spPr>
        <p:txBody>
          <a:bodyPr/>
          <a:lstStyle/>
          <a:p>
            <a:pPr marL="285624" lvl="2" algn="just">
              <a:lnSpc>
                <a:spcPct val="90000"/>
              </a:lnSpc>
              <a:buClr>
                <a:srgbClr val="00B050"/>
              </a:buClr>
              <a:buSzPct val="100000"/>
              <a:defRPr/>
            </a:pPr>
            <a:r>
              <a:rPr lang="en-US" altLang="en-US" sz="1300" dirty="0">
                <a:cs typeface="Calibri Light" panose="020F0302020204030204" pitchFamily="34" charset="0"/>
              </a:rPr>
              <a:t>When a company files for chapter 11 protection, the company (</a:t>
            </a:r>
            <a:r>
              <a:rPr lang="en-US" altLang="en-US" sz="1300" i="1" dirty="0">
                <a:cs typeface="Calibri Light" panose="020F0302020204030204" pitchFamily="34" charset="0"/>
              </a:rPr>
              <a:t>i.e.</a:t>
            </a:r>
            <a:r>
              <a:rPr lang="en-US" altLang="en-US" sz="1300" dirty="0">
                <a:cs typeface="Calibri Light" panose="020F0302020204030204" pitchFamily="34" charset="0"/>
              </a:rPr>
              <a:t>, the debtor) retains the ability to continue its operations in the ordinary course of business, but is prohibited from carrying out certain business activities without court approval.</a:t>
            </a:r>
          </a:p>
          <a:p>
            <a:pPr lvl="2" algn="just">
              <a:lnSpc>
                <a:spcPts val="1440"/>
              </a:lnSpc>
              <a:buSzPct val="100000"/>
              <a:defRPr/>
            </a:pPr>
            <a:r>
              <a:rPr lang="en-US" altLang="en-US" sz="1300" dirty="0">
                <a:cs typeface="Calibri Light" panose="020F0302020204030204" pitchFamily="34" charset="0"/>
              </a:rPr>
              <a:t>Prohibited activities include paying obligations that arose prior to the chapter 11 filing (</a:t>
            </a:r>
            <a:r>
              <a:rPr lang="en-US" altLang="en-US" sz="1300" i="1" dirty="0">
                <a:cs typeface="Calibri Light" panose="020F0302020204030204" pitchFamily="34" charset="0"/>
              </a:rPr>
              <a:t>i.e.</a:t>
            </a:r>
            <a:r>
              <a:rPr lang="en-US" altLang="en-US" sz="1300" dirty="0">
                <a:cs typeface="Calibri Light" panose="020F0302020204030204" pitchFamily="34" charset="0"/>
              </a:rPr>
              <a:t>, “prepetition”), pledging assets, borrowing funds and even using company bank accounts.</a:t>
            </a:r>
          </a:p>
          <a:p>
            <a:pPr lvl="2" algn="just">
              <a:lnSpc>
                <a:spcPts val="1440"/>
              </a:lnSpc>
              <a:buSzPct val="100000"/>
              <a:defRPr/>
            </a:pPr>
            <a:r>
              <a:rPr lang="en-US" altLang="en-US" sz="1300" dirty="0">
                <a:cs typeface="Calibri Light" panose="020F0302020204030204" pitchFamily="34" charset="0"/>
              </a:rPr>
              <a:t>Thus, along with the petitions that commence the chapter 11 cases, debtors typically also file so-called “first-day” motions, which seek authority from the bankruptcy court for a debtor to continue normal business operations without interruption.</a:t>
            </a:r>
          </a:p>
          <a:p>
            <a:pPr marL="285624" lvl="2" algn="just">
              <a:lnSpc>
                <a:spcPct val="90000"/>
              </a:lnSpc>
              <a:buClr>
                <a:srgbClr val="00B050"/>
              </a:buClr>
              <a:defRPr/>
            </a:pPr>
            <a:r>
              <a:rPr lang="en-US" altLang="en-US" sz="1300" dirty="0">
                <a:cs typeface="Calibri Light" panose="020F0302020204030204" pitchFamily="34" charset="0"/>
              </a:rPr>
              <a:t>Prearranged and prepackaged restructurings usually involve a “Restructuring Support Agreement” (or “RSA”), which is an agreement between the debtor and one or more creditors to support a negotiated chapter 11 plan. </a:t>
            </a:r>
          </a:p>
          <a:p>
            <a:pPr lvl="2" algn="just">
              <a:lnSpc>
                <a:spcPts val="1440"/>
              </a:lnSpc>
              <a:buSzPct val="100000"/>
              <a:defRPr/>
            </a:pPr>
            <a:r>
              <a:rPr lang="en-US" altLang="en-US" sz="1300" dirty="0">
                <a:cs typeface="Calibri Light" panose="020F0302020204030204" pitchFamily="34" charset="0"/>
              </a:rPr>
              <a:t>RSAs often include (i) an acknowledgement by creditors of respective holdings, (ii) trading restrictions, (iii) chapter 11 case milestones, and (iv) “fiduciary outs” that permit the company to propose a different plan if the company determines the agreed-upon plan is not in the best interest of its bankruptcy estate</a:t>
            </a:r>
            <a:r>
              <a:rPr lang="en-US" altLang="en-US" sz="1300" dirty="0">
                <a:solidFill>
                  <a:prstClr val="black"/>
                </a:solidFill>
                <a:cs typeface="Calibri Light" panose="020F0302020204030204" pitchFamily="34" charset="0"/>
              </a:rPr>
              <a:t>.</a:t>
            </a:r>
            <a:r>
              <a:rPr lang="en-US" altLang="en-US" sz="1300" dirty="0">
                <a:cs typeface="Calibri Light" panose="020F0302020204030204" pitchFamily="34" charset="0"/>
              </a:rPr>
              <a:t> </a:t>
            </a:r>
          </a:p>
          <a:p>
            <a:pPr marL="285624" lvl="2" algn="just">
              <a:lnSpc>
                <a:spcPct val="90000"/>
              </a:lnSpc>
              <a:buClr>
                <a:srgbClr val="00B050"/>
              </a:buClr>
              <a:buSzPct val="100000"/>
              <a:defRPr/>
            </a:pPr>
            <a:r>
              <a:rPr lang="en-US" altLang="en-US" sz="1300" dirty="0">
                <a:cs typeface="Calibri Light" panose="020F0302020204030204" pitchFamily="34" charset="0"/>
              </a:rPr>
              <a:t>The scope of the relief requested by first-day motions varies depending on the size, nature and exigencies of the case, as well as the specific needs of the debtor and the practices in its industry.</a:t>
            </a:r>
          </a:p>
          <a:p>
            <a:pPr marL="285624" lvl="2" algn="just">
              <a:lnSpc>
                <a:spcPct val="90000"/>
              </a:lnSpc>
              <a:buClr>
                <a:srgbClr val="00B050"/>
              </a:buClr>
              <a:buSzPct val="100000"/>
              <a:defRPr/>
            </a:pPr>
            <a:r>
              <a:rPr lang="en-US" altLang="en-US" sz="1300" dirty="0">
                <a:cs typeface="Calibri Light" panose="020F0302020204030204" pitchFamily="34" charset="0"/>
              </a:rPr>
              <a:t>To obtain the various requested relief, the company must describe in detail its operations and potential hardships if relief is not granted.</a:t>
            </a:r>
          </a:p>
          <a:p>
            <a:pPr marL="285624" lvl="2" algn="just">
              <a:lnSpc>
                <a:spcPct val="90000"/>
              </a:lnSpc>
              <a:buClr>
                <a:srgbClr val="00B050"/>
              </a:buClr>
              <a:buSzPct val="100000"/>
              <a:defRPr/>
            </a:pPr>
            <a:r>
              <a:rPr lang="en-US" altLang="en-US" sz="1300" dirty="0">
                <a:cs typeface="Calibri Light" panose="020F0302020204030204" pitchFamily="34" charset="0"/>
              </a:rPr>
              <a:t>The broad scope and data intensity of the first-day motions often requires company resources from various functions to participate, including (among others):</a:t>
            </a:r>
          </a:p>
          <a:p>
            <a:pPr lvl="2" algn="just">
              <a:lnSpc>
                <a:spcPts val="1440"/>
              </a:lnSpc>
              <a:buSzPct val="100000"/>
              <a:defRPr/>
            </a:pPr>
            <a:r>
              <a:rPr lang="en-US" altLang="en-US" sz="1300" dirty="0">
                <a:cs typeface="Calibri Light" panose="020F0302020204030204" pitchFamily="34" charset="0"/>
              </a:rPr>
              <a:t>Accounting / Treasury / Accounts Receivable / Accounts Payable</a:t>
            </a:r>
          </a:p>
          <a:p>
            <a:pPr lvl="2" algn="just">
              <a:lnSpc>
                <a:spcPts val="1440"/>
              </a:lnSpc>
              <a:buSzPct val="100000"/>
              <a:defRPr/>
            </a:pPr>
            <a:r>
              <a:rPr lang="en-US" altLang="en-US" sz="1300" dirty="0">
                <a:cs typeface="Calibri Light" panose="020F0302020204030204" pitchFamily="34" charset="0"/>
              </a:rPr>
              <a:t>Human Resources / Employee Wages &amp; Benefits</a:t>
            </a:r>
          </a:p>
          <a:p>
            <a:pPr lvl="2" algn="just">
              <a:lnSpc>
                <a:spcPts val="1440"/>
              </a:lnSpc>
              <a:buSzPct val="100000"/>
              <a:defRPr/>
            </a:pPr>
            <a:r>
              <a:rPr lang="en-US" altLang="en-US" sz="1300" dirty="0">
                <a:cs typeface="Calibri Light" panose="020F0302020204030204" pitchFamily="34" charset="0"/>
              </a:rPr>
              <a:t>Legal / Insurance </a:t>
            </a:r>
          </a:p>
          <a:p>
            <a:pPr lvl="2" algn="just">
              <a:lnSpc>
                <a:spcPts val="1440"/>
              </a:lnSpc>
              <a:buSzPct val="100000"/>
              <a:defRPr/>
            </a:pPr>
            <a:r>
              <a:rPr lang="en-US" altLang="en-US" sz="1300" dirty="0">
                <a:cs typeface="Calibri Light" panose="020F0302020204030204" pitchFamily="34" charset="0"/>
              </a:rPr>
              <a:t>Taxes</a:t>
            </a:r>
          </a:p>
          <a:p>
            <a:pPr lvl="2" algn="just">
              <a:lnSpc>
                <a:spcPts val="1440"/>
              </a:lnSpc>
              <a:buSzPct val="100000"/>
              <a:defRPr/>
            </a:pPr>
            <a:r>
              <a:rPr lang="en-US" altLang="en-US" sz="1300" dirty="0">
                <a:cs typeface="Calibri Light" panose="020F0302020204030204" pitchFamily="34" charset="0"/>
              </a:rPr>
              <a:t>Real Property </a:t>
            </a:r>
          </a:p>
          <a:p>
            <a:pPr lvl="2" algn="just">
              <a:lnSpc>
                <a:spcPts val="1440"/>
              </a:lnSpc>
              <a:buSzPct val="100000"/>
              <a:defRPr/>
            </a:pPr>
            <a:r>
              <a:rPr lang="en-US" altLang="en-US" sz="1300" dirty="0">
                <a:cs typeface="Calibri Light" panose="020F0302020204030204" pitchFamily="34" charset="0"/>
              </a:rPr>
              <a:t>Industry-Specific Assets</a:t>
            </a:r>
          </a:p>
          <a:p>
            <a:pPr marL="285624" lvl="2" algn="just">
              <a:lnSpc>
                <a:spcPct val="90000"/>
              </a:lnSpc>
              <a:buClr>
                <a:srgbClr val="00B050"/>
              </a:buClr>
              <a:buSzPct val="100000"/>
              <a:defRPr/>
            </a:pPr>
            <a:r>
              <a:rPr lang="en-US" altLang="en-US" sz="1300" dirty="0">
                <a:cs typeface="Calibri Light" panose="020F0302020204030204" pitchFamily="34" charset="0"/>
              </a:rPr>
              <a:t>The following pages outline the typical first-day motions filed in a chapter 11 case and their purpose.</a:t>
            </a:r>
          </a:p>
          <a:p>
            <a:pPr marL="4683" lvl="2" indent="0" algn="just">
              <a:lnSpc>
                <a:spcPct val="90000"/>
              </a:lnSpc>
              <a:spcBef>
                <a:spcPts val="265"/>
              </a:spcBef>
              <a:spcAft>
                <a:spcPts val="265"/>
              </a:spcAft>
              <a:buClr>
                <a:srgbClr val="00B050"/>
              </a:buClr>
              <a:buSzPct val="100000"/>
              <a:buNone/>
              <a:defRPr/>
            </a:pPr>
            <a:endParaRPr lang="en-US" altLang="en-US" kern="1200" dirty="0"/>
          </a:p>
          <a:p>
            <a:pPr marL="4683" lvl="2" indent="0" algn="just">
              <a:lnSpc>
                <a:spcPct val="90000"/>
              </a:lnSpc>
              <a:spcBef>
                <a:spcPts val="265"/>
              </a:spcBef>
              <a:spcAft>
                <a:spcPts val="265"/>
              </a:spcAft>
              <a:buClr>
                <a:srgbClr val="00B050"/>
              </a:buClr>
              <a:buSzPct val="100000"/>
              <a:buNone/>
              <a:defRPr/>
            </a:pPr>
            <a:endParaRPr lang="en-US" altLang="en-US" kern="1200" dirty="0">
              <a:latin typeface="+mj-lt"/>
              <a:ea typeface="+mn-ea"/>
            </a:endParaRPr>
          </a:p>
        </p:txBody>
      </p:sp>
    </p:spTree>
    <p:extLst>
      <p:ext uri="{BB962C8B-B14F-4D97-AF65-F5344CB8AC3E}">
        <p14:creationId xmlns:p14="http://schemas.microsoft.com/office/powerpoint/2010/main" val="2588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380110" y="404664"/>
            <a:ext cx="8248657" cy="475890"/>
          </a:xfrm>
        </p:spPr>
        <p:txBody>
          <a:bodyPr/>
          <a:lstStyle/>
          <a:p>
            <a:pPr eaLnBrk="1" hangingPunct="1"/>
            <a:r>
              <a:rPr lang="en-US" altLang="en-US" dirty="0"/>
              <a:t>Illustrative First-Day Motions Overview</a:t>
            </a:r>
          </a:p>
        </p:txBody>
      </p:sp>
      <p:graphicFrame>
        <p:nvGraphicFramePr>
          <p:cNvPr id="5" name="Content Placeholder 3"/>
          <p:cNvGraphicFramePr>
            <a:graphicFrameLocks noGrp="1"/>
          </p:cNvGraphicFramePr>
          <p:nvPr>
            <p:ph sz="quarter" idx="10"/>
            <p:extLst>
              <p:ext uri="{D42A27DB-BD31-4B8C-83A1-F6EECF244321}">
                <p14:modId xmlns:p14="http://schemas.microsoft.com/office/powerpoint/2010/main" val="2371543679"/>
              </p:ext>
            </p:extLst>
          </p:nvPr>
        </p:nvGraphicFramePr>
        <p:xfrm>
          <a:off x="260257" y="1551329"/>
          <a:ext cx="8488362" cy="4806607"/>
        </p:xfrm>
        <a:graphic>
          <a:graphicData uri="http://schemas.openxmlformats.org/drawingml/2006/table">
            <a:tbl>
              <a:tblPr firstRow="1" bandRow="1">
                <a:tableStyleId>{7DF18680-E054-41AD-8BC1-D1AEF772440D}</a:tableStyleId>
              </a:tblPr>
              <a:tblGrid>
                <a:gridCol w="2553295">
                  <a:extLst>
                    <a:ext uri="{9D8B030D-6E8A-4147-A177-3AD203B41FA5}">
                      <a16:colId xmlns:a16="http://schemas.microsoft.com/office/drawing/2014/main" val="1398004659"/>
                    </a:ext>
                  </a:extLst>
                </a:gridCol>
                <a:gridCol w="5935067">
                  <a:extLst>
                    <a:ext uri="{9D8B030D-6E8A-4147-A177-3AD203B41FA5}">
                      <a16:colId xmlns:a16="http://schemas.microsoft.com/office/drawing/2014/main" val="2876520576"/>
                    </a:ext>
                  </a:extLst>
                </a:gridCol>
              </a:tblGrid>
              <a:tr h="370768">
                <a:tc>
                  <a:txBody>
                    <a:bodyPr/>
                    <a:lstStyle/>
                    <a:p>
                      <a:pPr algn="ctr"/>
                      <a:r>
                        <a:rPr lang="en-US" sz="1100" dirty="0">
                          <a:latin typeface="Calibri Light" panose="020F0302020204030204" pitchFamily="34" charset="0"/>
                          <a:cs typeface="Calibri Light" panose="020F0302020204030204" pitchFamily="34" charset="0"/>
                        </a:rPr>
                        <a:t>Motion</a:t>
                      </a:r>
                      <a:endParaRPr lang="en-US" sz="1100" dirty="0">
                        <a:solidFill>
                          <a:schemeClr val="tx1"/>
                        </a:solidFill>
                        <a:latin typeface="Calibri Light" panose="020F0302020204030204" pitchFamily="34" charset="0"/>
                        <a:cs typeface="Calibri Light" panose="020F0302020204030204" pitchFamily="34" charset="0"/>
                      </a:endParaRPr>
                    </a:p>
                  </a:txBody>
                  <a:tcPr marT="45695" marB="45695" anchor="ctr"/>
                </a:tc>
                <a:tc>
                  <a:txBody>
                    <a:bodyPr/>
                    <a:lstStyle/>
                    <a:p>
                      <a:pPr algn="ctr"/>
                      <a:r>
                        <a:rPr lang="en-US" sz="1100" dirty="0">
                          <a:latin typeface="Calibri Light" panose="020F0302020204030204" pitchFamily="34" charset="0"/>
                          <a:cs typeface="Calibri Light" panose="020F0302020204030204" pitchFamily="34" charset="0"/>
                        </a:rPr>
                        <a:t>Description</a:t>
                      </a:r>
                      <a:endParaRPr lang="en-US" sz="1100" dirty="0">
                        <a:solidFill>
                          <a:schemeClr val="tx1"/>
                        </a:solidFill>
                        <a:latin typeface="Calibri Light" panose="020F0302020204030204" pitchFamily="34" charset="0"/>
                        <a:cs typeface="Calibri Light" panose="020F0302020204030204" pitchFamily="34" charset="0"/>
                      </a:endParaRPr>
                    </a:p>
                  </a:txBody>
                  <a:tcPr marT="45695" marB="45695" anchor="ctr"/>
                </a:tc>
                <a:extLst>
                  <a:ext uri="{0D108BD9-81ED-4DB2-BD59-A6C34878D82A}">
                    <a16:rowId xmlns:a16="http://schemas.microsoft.com/office/drawing/2014/main" val="2090788250"/>
                  </a:ext>
                </a:extLst>
              </a:tr>
              <a:tr h="701567">
                <a:tc>
                  <a:txBody>
                    <a:bodyPr/>
                    <a:lstStyle/>
                    <a:p>
                      <a:pPr>
                        <a:lnSpc>
                          <a:spcPct val="100000"/>
                        </a:lnSpc>
                        <a:spcBef>
                          <a:spcPts val="1200"/>
                        </a:spcBef>
                        <a:spcAft>
                          <a:spcPts val="1200"/>
                        </a:spcAft>
                      </a:pPr>
                      <a:r>
                        <a:rPr lang="en-US" sz="1400" b="1" dirty="0">
                          <a:latin typeface="Calibri Light" panose="020F0302020204030204" pitchFamily="34" charset="0"/>
                          <a:cs typeface="Calibri Light" panose="020F0302020204030204" pitchFamily="34" charset="0"/>
                        </a:rPr>
                        <a:t>Voluntary Petitions</a:t>
                      </a:r>
                    </a:p>
                  </a:txBody>
                  <a:tcPr marL="80682" marR="80682" marT="40341" marB="40341" anchor="ctr"/>
                </a:tc>
                <a:tc>
                  <a:txBody>
                    <a:bodyPr/>
                    <a:lstStyle/>
                    <a:p>
                      <a:pPr marL="285750" marR="0" lvl="0" indent="-285750" algn="just" defTabSz="365756" rtl="0" eaLnBrk="1" fontAlgn="base" latinLnBrk="0" hangingPunct="1">
                        <a:lnSpc>
                          <a:spcPct val="110000"/>
                        </a:lnSpc>
                        <a:spcBef>
                          <a:spcPts val="600"/>
                        </a:spcBef>
                        <a:spcAft>
                          <a:spcPts val="600"/>
                        </a:spcAft>
                        <a:buClrTx/>
                        <a:buSzTx/>
                        <a:buFont typeface="Arial" panose="020B0604020202020204" pitchFamily="34" charset="0"/>
                        <a:buChar char="•"/>
                        <a:tabLst/>
                        <a:defRPr/>
                      </a:pPr>
                      <a:r>
                        <a:rPr lang="en-US" sz="1400" b="0" i="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The voluntary petition includes basic legal entity-level information,</a:t>
                      </a:r>
                      <a:r>
                        <a:rPr lang="en-US" sz="1400" b="0" i="0" baseline="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 including </a:t>
                      </a:r>
                      <a:r>
                        <a:rPr lang="en-US" sz="1400" b="0" i="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address of principal place of business, estimated total assets,</a:t>
                      </a:r>
                      <a:r>
                        <a:rPr lang="en-US" sz="1400" b="0" i="0" baseline="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 </a:t>
                      </a:r>
                      <a:r>
                        <a:rPr lang="en-US" sz="1400" b="0" i="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and estimated total liabilities.</a:t>
                      </a:r>
                    </a:p>
                  </a:txBody>
                  <a:tcPr marL="80682" marR="80682" marT="40341" marB="40341" anchor="ctr"/>
                </a:tc>
                <a:extLst>
                  <a:ext uri="{0D108BD9-81ED-4DB2-BD59-A6C34878D82A}">
                    <a16:rowId xmlns:a16="http://schemas.microsoft.com/office/drawing/2014/main" val="326729014"/>
                  </a:ext>
                </a:extLst>
              </a:tr>
              <a:tr h="502854">
                <a:tc>
                  <a:txBody>
                    <a:bodyPr/>
                    <a:lstStyle/>
                    <a:p>
                      <a:pPr>
                        <a:lnSpc>
                          <a:spcPct val="100000"/>
                        </a:lnSpc>
                        <a:spcBef>
                          <a:spcPts val="1200"/>
                        </a:spcBef>
                        <a:spcAft>
                          <a:spcPts val="1200"/>
                        </a:spcAft>
                      </a:pPr>
                      <a:r>
                        <a:rPr lang="en-US" sz="1400" b="1" dirty="0">
                          <a:latin typeface="Calibri Light" panose="020F0302020204030204" pitchFamily="34" charset="0"/>
                          <a:cs typeface="Calibri Light" panose="020F0302020204030204" pitchFamily="34" charset="0"/>
                        </a:rPr>
                        <a:t>Top 30 Unsecured Claims </a:t>
                      </a:r>
                      <a:br>
                        <a:rPr lang="en-US" sz="1400" b="1" dirty="0">
                          <a:latin typeface="Calibri Light" panose="020F0302020204030204" pitchFamily="34" charset="0"/>
                          <a:cs typeface="Calibri Light" panose="020F0302020204030204" pitchFamily="34" charset="0"/>
                        </a:rPr>
                      </a:br>
                      <a:r>
                        <a:rPr lang="en-US" sz="1400" b="1" dirty="0">
                          <a:latin typeface="Calibri Light" panose="020F0302020204030204" pitchFamily="34" charset="0"/>
                          <a:cs typeface="Calibri Light" panose="020F0302020204030204" pitchFamily="34" charset="0"/>
                        </a:rPr>
                        <a:t>(Excluding Insiders)</a:t>
                      </a:r>
                    </a:p>
                  </a:txBody>
                  <a:tcPr marL="80682" marR="80682" marT="40341" marB="40341" anchor="ctr"/>
                </a:tc>
                <a:tc>
                  <a:txBody>
                    <a:bodyPr/>
                    <a:lstStyle/>
                    <a:p>
                      <a:pPr marL="285750" marR="0" lvl="0" indent="-285750" algn="just" defTabSz="365756" rtl="0" eaLnBrk="1" fontAlgn="base" latinLnBrk="0" hangingPunct="1">
                        <a:lnSpc>
                          <a:spcPct val="110000"/>
                        </a:lnSpc>
                        <a:spcBef>
                          <a:spcPts val="600"/>
                        </a:spcBef>
                        <a:spcAft>
                          <a:spcPts val="600"/>
                        </a:spcAft>
                        <a:buClrTx/>
                        <a:buSzTx/>
                        <a:buFont typeface="Arial" panose="020B0604020202020204" pitchFamily="34" charset="0"/>
                        <a:buChar char="•"/>
                        <a:tabLst/>
                        <a:defRPr/>
                      </a:pPr>
                      <a:r>
                        <a:rPr lang="en-US" sz="1400" b="0" i="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The list is used by the U.S. Trustee to select the members of the unsecured creditors’ committee.  It is less relevant in a prepackaged chapter 11 case where no committee is appointed.</a:t>
                      </a:r>
                    </a:p>
                  </a:txBody>
                  <a:tcPr marL="80682" marR="80682" marT="40341" marB="40341" anchor="ctr"/>
                </a:tc>
                <a:extLst>
                  <a:ext uri="{0D108BD9-81ED-4DB2-BD59-A6C34878D82A}">
                    <a16:rowId xmlns:a16="http://schemas.microsoft.com/office/drawing/2014/main" val="3545187545"/>
                  </a:ext>
                </a:extLst>
              </a:tr>
              <a:tr h="708594">
                <a:tc>
                  <a:txBody>
                    <a:bodyPr/>
                    <a:lstStyle/>
                    <a:p>
                      <a:pPr>
                        <a:lnSpc>
                          <a:spcPct val="100000"/>
                        </a:lnSpc>
                        <a:spcBef>
                          <a:spcPts val="1200"/>
                        </a:spcBef>
                        <a:spcAft>
                          <a:spcPts val="1200"/>
                        </a:spcAft>
                      </a:pPr>
                      <a:r>
                        <a:rPr lang="en-US" sz="1400" b="1" dirty="0">
                          <a:latin typeface="Calibri Light" panose="020F0302020204030204" pitchFamily="34" charset="0"/>
                          <a:cs typeface="Calibri Light" panose="020F0302020204030204" pitchFamily="34" charset="0"/>
                        </a:rPr>
                        <a:t>List of All Creditors (Creditor Matrix)</a:t>
                      </a:r>
                    </a:p>
                  </a:txBody>
                  <a:tcPr marL="80682" marR="80682" marT="40341" marB="40341" anchor="ctr"/>
                </a:tc>
                <a:tc>
                  <a:txBody>
                    <a:bodyPr/>
                    <a:lstStyle/>
                    <a:p>
                      <a:pPr marL="285750" marR="0" lvl="0" indent="-285750" algn="just" defTabSz="365756" rtl="0" eaLnBrk="1" fontAlgn="base" latinLnBrk="0" hangingPunct="1">
                        <a:lnSpc>
                          <a:spcPct val="110000"/>
                        </a:lnSpc>
                        <a:spcBef>
                          <a:spcPts val="600"/>
                        </a:spcBef>
                        <a:spcAft>
                          <a:spcPts val="600"/>
                        </a:spcAft>
                        <a:buClrTx/>
                        <a:buSzTx/>
                        <a:buFont typeface="Arial" panose="020B0604020202020204" pitchFamily="34" charset="0"/>
                        <a:buChar char="•"/>
                        <a:tabLst/>
                        <a:defRPr/>
                      </a:pPr>
                      <a:r>
                        <a:rPr lang="en-US" sz="1400" b="0" i="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The Bankruptcy Rules require a</a:t>
                      </a:r>
                      <a:r>
                        <a:rPr lang="en-US" sz="1400" b="0" i="0" baseline="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 debtor </a:t>
                      </a:r>
                      <a:r>
                        <a:rPr lang="en-US" sz="1400" b="0" i="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to file a list of </a:t>
                      </a:r>
                      <a:r>
                        <a:rPr lang="en-US" sz="1400" b="1" i="1" u="none"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all</a:t>
                      </a:r>
                      <a:r>
                        <a:rPr lang="en-US" sz="1400" b="0" i="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 creditors on the petition date.</a:t>
                      </a:r>
                    </a:p>
                  </a:txBody>
                  <a:tcPr marL="80682" marR="80682" marT="40341" marB="40341" anchor="ctr"/>
                </a:tc>
                <a:extLst>
                  <a:ext uri="{0D108BD9-81ED-4DB2-BD59-A6C34878D82A}">
                    <a16:rowId xmlns:a16="http://schemas.microsoft.com/office/drawing/2014/main" val="3047587693"/>
                  </a:ext>
                </a:extLst>
              </a:tr>
              <a:tr h="907307">
                <a:tc>
                  <a:txBody>
                    <a:bodyPr/>
                    <a:lstStyle/>
                    <a:p>
                      <a:r>
                        <a:rPr lang="en-US" sz="1400" b="1" dirty="0">
                          <a:latin typeface="Calibri Light" panose="020F0302020204030204" pitchFamily="34" charset="0"/>
                          <a:cs typeface="Calibri Light" panose="020F0302020204030204" pitchFamily="34" charset="0"/>
                        </a:rPr>
                        <a:t>First-Day Declaration</a:t>
                      </a:r>
                    </a:p>
                  </a:txBody>
                  <a:tcPr marL="80682" marR="80682" marT="40341" marB="40341" anchor="ctr"/>
                </a:tc>
                <a:tc>
                  <a:txBody>
                    <a:bodyPr/>
                    <a:lstStyle/>
                    <a:p>
                      <a:pPr marL="285750" marR="0" lvl="0" indent="-285750" algn="just" defTabSz="365756" rtl="0" eaLnBrk="1" fontAlgn="base" latinLnBrk="0" hangingPunct="1">
                        <a:lnSpc>
                          <a:spcPct val="110000"/>
                        </a:lnSpc>
                        <a:spcBef>
                          <a:spcPts val="600"/>
                        </a:spcBef>
                        <a:spcAft>
                          <a:spcPts val="600"/>
                        </a:spcAft>
                        <a:buClrTx/>
                        <a:buSzTx/>
                        <a:buFont typeface="Arial" panose="020B0604020202020204" pitchFamily="34" charset="0"/>
                        <a:buChar char="•"/>
                        <a:tabLst/>
                        <a:defRPr/>
                      </a:pPr>
                      <a:r>
                        <a:rPr lang="en-US" sz="1400" b="0" i="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The first-day declaration may cover a broad range of topics, but typically includes the following:</a:t>
                      </a:r>
                      <a:r>
                        <a:rPr lang="en-US" sz="1400" b="0" i="0" baseline="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  </a:t>
                      </a:r>
                      <a:r>
                        <a:rPr lang="en-US" sz="1400" b="0" i="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(1) background of the business, historical financial performance and operations; (2) information about events leading up to and precipitating the restructuring; (3) steps taken to correct the problems prior to seeking bankruptcy protection; (4) information about debtor’s debts; (5)</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0" i="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description of relief request in first-day motions and the need for such relief; and (6) information about how the company will fund operations during the bankruptcy case (whether with a DIP credit facility, described</a:t>
                      </a:r>
                      <a:r>
                        <a:rPr lang="en-US" sz="1400" b="0" i="0" baseline="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 below,</a:t>
                      </a:r>
                      <a:r>
                        <a:rPr lang="en-US" sz="1400" b="0" i="0" dirty="0">
                          <a:solidFill>
                            <a:schemeClr val="tx1"/>
                          </a:solidFill>
                          <a:uFill>
                            <a:solidFill>
                              <a:schemeClr val="accent5"/>
                            </a:solidFill>
                          </a:uFill>
                          <a:latin typeface="Calibri Light" panose="020F0302020204030204" pitchFamily="34" charset="0"/>
                          <a:ea typeface="+mn-ea"/>
                          <a:cs typeface="Calibri Light" panose="020F0302020204030204" pitchFamily="34" charset="0"/>
                        </a:rPr>
                        <a:t> or with cash on hand/collections).</a:t>
                      </a:r>
                    </a:p>
                  </a:txBody>
                  <a:tcPr marL="80682" marR="80682" marT="40341" marB="40341" anchor="ctr"/>
                </a:tc>
                <a:extLst>
                  <a:ext uri="{0D108BD9-81ED-4DB2-BD59-A6C34878D82A}">
                    <a16:rowId xmlns:a16="http://schemas.microsoft.com/office/drawing/2014/main" val="992523250"/>
                  </a:ext>
                </a:extLst>
              </a:tr>
            </a:tbl>
          </a:graphicData>
        </a:graphic>
      </p:graphicFrame>
      <p:sp>
        <p:nvSpPr>
          <p:cNvPr id="7" name="Rectangle 2"/>
          <p:cNvSpPr>
            <a:spLocks noChangeArrowheads="1"/>
          </p:cNvSpPr>
          <p:nvPr/>
        </p:nvSpPr>
        <p:spPr bwMode="auto">
          <a:xfrm>
            <a:off x="260258" y="994821"/>
            <a:ext cx="8488362"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marL="152406" lvl="1" indent="-152406" algn="just" defTabSz="609623">
              <a:spcAft>
                <a:spcPts val="400"/>
              </a:spcAft>
              <a:buClr>
                <a:srgbClr val="34B233"/>
              </a:buClr>
              <a:buFont typeface="Wingdings" panose="05000000000000000000" pitchFamily="2" charset="2"/>
              <a:buChar char="§"/>
            </a:pPr>
            <a:r>
              <a:rPr lang="en-US" altLang="en-US" sz="1275" dirty="0">
                <a:latin typeface="Calibri Light" panose="020F0302020204030204" pitchFamily="34" charset="0"/>
                <a:cs typeface="Arial" panose="020B0604020202020204" pitchFamily="34" charset="0"/>
              </a:rPr>
              <a:t>Although additional diligence and analysis is needed to determine which first-day motions would be appropriate for the Company, below is an illustrative list that we would expect to be applicable in the Company’s chapter 11 cases.</a:t>
            </a:r>
          </a:p>
        </p:txBody>
      </p:sp>
    </p:spTree>
    <p:extLst>
      <p:ext uri="{BB962C8B-B14F-4D97-AF65-F5344CB8AC3E}">
        <p14:creationId xmlns:p14="http://schemas.microsoft.com/office/powerpoint/2010/main" val="2914481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80988" y="201613"/>
            <a:ext cx="8497887" cy="696912"/>
          </a:xfrm>
        </p:spPr>
        <p:txBody>
          <a:bodyPr/>
          <a:lstStyle/>
          <a:p>
            <a:r>
              <a:rPr lang="en-US" altLang="en-US" dirty="0"/>
              <a:t>Illustrative First-Day Motions Overview (cont’d)</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927809201"/>
              </p:ext>
            </p:extLst>
          </p:nvPr>
        </p:nvGraphicFramePr>
        <p:xfrm>
          <a:off x="290513" y="1436832"/>
          <a:ext cx="8488362" cy="3473628"/>
        </p:xfrm>
        <a:graphic>
          <a:graphicData uri="http://schemas.openxmlformats.org/drawingml/2006/table">
            <a:tbl>
              <a:tblPr firstRow="1" bandRow="1">
                <a:tableStyleId>{7DF18680-E054-41AD-8BC1-D1AEF772440D}</a:tableStyleId>
              </a:tblPr>
              <a:tblGrid>
                <a:gridCol w="2553295">
                  <a:extLst>
                    <a:ext uri="{9D8B030D-6E8A-4147-A177-3AD203B41FA5}">
                      <a16:colId xmlns:a16="http://schemas.microsoft.com/office/drawing/2014/main" val="1398004659"/>
                    </a:ext>
                  </a:extLst>
                </a:gridCol>
                <a:gridCol w="5935067">
                  <a:extLst>
                    <a:ext uri="{9D8B030D-6E8A-4147-A177-3AD203B41FA5}">
                      <a16:colId xmlns:a16="http://schemas.microsoft.com/office/drawing/2014/main" val="2876520576"/>
                    </a:ext>
                  </a:extLst>
                </a:gridCol>
              </a:tblGrid>
              <a:tr h="370768">
                <a:tc>
                  <a:txBody>
                    <a:bodyPr/>
                    <a:lstStyle/>
                    <a:p>
                      <a:pPr algn="ctr"/>
                      <a:r>
                        <a:rPr lang="en-US" sz="1100" dirty="0">
                          <a:latin typeface="Calibri Light" panose="020F0302020204030204" pitchFamily="34" charset="0"/>
                          <a:cs typeface="Calibri Light" panose="020F0302020204030204" pitchFamily="34" charset="0"/>
                        </a:rPr>
                        <a:t>Motion</a:t>
                      </a:r>
                      <a:endParaRPr lang="en-US" sz="1100" dirty="0">
                        <a:solidFill>
                          <a:schemeClr val="tx1"/>
                        </a:solidFill>
                        <a:latin typeface="Calibri Light" panose="020F0302020204030204" pitchFamily="34" charset="0"/>
                        <a:cs typeface="Calibri Light" panose="020F0302020204030204" pitchFamily="34" charset="0"/>
                      </a:endParaRPr>
                    </a:p>
                  </a:txBody>
                  <a:tcPr marT="45695" marB="45695" anchor="ctr"/>
                </a:tc>
                <a:tc>
                  <a:txBody>
                    <a:bodyPr/>
                    <a:lstStyle/>
                    <a:p>
                      <a:pPr algn="ctr"/>
                      <a:r>
                        <a:rPr lang="en-US" sz="1100" dirty="0">
                          <a:latin typeface="Calibri Light" panose="020F0302020204030204" pitchFamily="34" charset="0"/>
                          <a:cs typeface="Calibri Light" panose="020F0302020204030204" pitchFamily="34" charset="0"/>
                        </a:rPr>
                        <a:t>Description</a:t>
                      </a:r>
                      <a:endParaRPr lang="en-US" sz="1100" dirty="0">
                        <a:solidFill>
                          <a:schemeClr val="tx1"/>
                        </a:solidFill>
                        <a:latin typeface="Calibri Light" panose="020F0302020204030204" pitchFamily="34" charset="0"/>
                        <a:cs typeface="Calibri Light" panose="020F0302020204030204" pitchFamily="34" charset="0"/>
                      </a:endParaRPr>
                    </a:p>
                  </a:txBody>
                  <a:tcPr marT="45695" marB="45695" anchor="ctr"/>
                </a:tc>
                <a:extLst>
                  <a:ext uri="{0D108BD9-81ED-4DB2-BD59-A6C34878D82A}">
                    <a16:rowId xmlns:a16="http://schemas.microsoft.com/office/drawing/2014/main" val="2090788250"/>
                  </a:ext>
                </a:extLst>
              </a:tr>
              <a:tr h="701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Light" panose="020F0302020204030204" pitchFamily="34" charset="0"/>
                          <a:cs typeface="Calibri Light" panose="020F0302020204030204" pitchFamily="34" charset="0"/>
                        </a:rPr>
                        <a:t>Cash Management</a:t>
                      </a:r>
                      <a:r>
                        <a:rPr lang="en-US" sz="1400" b="1" baseline="0" dirty="0">
                          <a:latin typeface="Calibri Light" panose="020F0302020204030204" pitchFamily="34" charset="0"/>
                          <a:cs typeface="Calibri Light" panose="020F0302020204030204" pitchFamily="34" charset="0"/>
                        </a:rPr>
                        <a:t> </a:t>
                      </a:r>
                      <a:r>
                        <a:rPr lang="en-US" sz="1400" b="1" dirty="0">
                          <a:latin typeface="Calibri Light" panose="020F0302020204030204" pitchFamily="34" charset="0"/>
                          <a:cs typeface="Calibri Light" panose="020F0302020204030204" pitchFamily="34" charset="0"/>
                        </a:rPr>
                        <a:t>Motion</a:t>
                      </a:r>
                    </a:p>
                  </a:txBody>
                  <a:tcPr marL="84406" marR="84406" marT="42173" marB="42173" anchor="ctr"/>
                </a:tc>
                <a:tc>
                  <a:txBody>
                    <a:bodyPr/>
                    <a:lstStyle/>
                    <a:p>
                      <a:pPr marL="171450" marR="0" lvl="0" indent="-171450" algn="just"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Requests authority (i) to continue using existing cash management system and (ii) for financial institutions to honor checks, including checks issued prepetition, for payments allowed pursuant to other first-day motions.  </a:t>
                      </a:r>
                      <a:endParaRPr kumimoji="0" lang="en-US" sz="1400" b="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a:txBody>
                  <a:tcPr marL="84406" marR="84406" marT="42173" marB="42173"/>
                </a:tc>
                <a:extLst>
                  <a:ext uri="{0D108BD9-81ED-4DB2-BD59-A6C34878D82A}">
                    <a16:rowId xmlns:a16="http://schemas.microsoft.com/office/drawing/2014/main" val="326729014"/>
                  </a:ext>
                </a:extLst>
              </a:tr>
              <a:tr h="502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Light" panose="020F0302020204030204" pitchFamily="34" charset="0"/>
                          <a:cs typeface="Calibri Light" panose="020F0302020204030204" pitchFamily="34" charset="0"/>
                        </a:rPr>
                        <a:t>Customer Programs Motion</a:t>
                      </a:r>
                    </a:p>
                  </a:txBody>
                  <a:tcPr marT="45687" marB="45687"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Light" panose="020F0302020204030204" pitchFamily="34" charset="0"/>
                          <a:cs typeface="Calibri Light" panose="020F0302020204030204" pitchFamily="34" charset="0"/>
                        </a:rPr>
                        <a:t>Requests authority to pay/honor prepetition obligations to customers.</a:t>
                      </a:r>
                      <a:endParaRPr lang="en-US" sz="1400" b="0" dirty="0">
                        <a:latin typeface="Calibri Light" panose="020F0302020204030204" pitchFamily="34" charset="0"/>
                        <a:cs typeface="Calibri Light" panose="020F0302020204030204" pitchFamily="34" charset="0"/>
                      </a:endParaRPr>
                    </a:p>
                  </a:txBody>
                  <a:tcPr marT="45687" marB="45687"/>
                </a:tc>
                <a:extLst>
                  <a:ext uri="{0D108BD9-81ED-4DB2-BD59-A6C34878D82A}">
                    <a16:rowId xmlns:a16="http://schemas.microsoft.com/office/drawing/2014/main" val="3545187545"/>
                  </a:ext>
                </a:extLst>
              </a:tr>
              <a:tr h="907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Light" panose="020F0302020204030204" pitchFamily="34" charset="0"/>
                          <a:cs typeface="Calibri Light" panose="020F0302020204030204" pitchFamily="34" charset="0"/>
                        </a:rPr>
                        <a:t>Lienholder</a:t>
                      </a:r>
                      <a:r>
                        <a:rPr lang="en-US" sz="1400" b="1" baseline="0" dirty="0">
                          <a:latin typeface="Calibri Light" panose="020F0302020204030204" pitchFamily="34" charset="0"/>
                          <a:cs typeface="Calibri Light" panose="020F0302020204030204" pitchFamily="34" charset="0"/>
                        </a:rPr>
                        <a:t> </a:t>
                      </a:r>
                      <a:r>
                        <a:rPr lang="en-US" sz="1400" b="1" dirty="0">
                          <a:latin typeface="Calibri Light" panose="020F0302020204030204" pitchFamily="34" charset="0"/>
                          <a:cs typeface="Calibri Light" panose="020F0302020204030204" pitchFamily="34" charset="0"/>
                        </a:rPr>
                        <a:t>and Other Critical Vendors Motion</a:t>
                      </a:r>
                    </a:p>
                  </a:txBody>
                  <a:tcPr marL="84406" marR="84406" marT="42173" marB="42173" anchor="ctr"/>
                </a:tc>
                <a:tc>
                  <a:txBody>
                    <a:bodyPr/>
                    <a:lstStyle/>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baseline="0" dirty="0">
                          <a:latin typeface="Calibri Light" panose="020F0302020204030204" pitchFamily="34" charset="0"/>
                          <a:cs typeface="Calibri Light" panose="020F0302020204030204" pitchFamily="34" charset="0"/>
                        </a:rPr>
                        <a:t>Requests authority to pay prepetition amounts owed to certain vendors and suppliers that (i) could assert liens against the debtor’s property, or (ii) are otherwise critical to maintaining the going concern value of the debtor’s business and operations.</a:t>
                      </a:r>
                      <a:endParaRPr lang="en-US" sz="1400" b="0" u="none" baseline="0" dirty="0">
                        <a:latin typeface="Calibri Light" panose="020F0302020204030204" pitchFamily="34" charset="0"/>
                        <a:cs typeface="Calibri Light" panose="020F0302020204030204" pitchFamily="34" charset="0"/>
                      </a:endParaRPr>
                    </a:p>
                  </a:txBody>
                  <a:tcPr marL="84406" marR="84406" marT="42173" marB="42173"/>
                </a:tc>
                <a:extLst>
                  <a:ext uri="{0D108BD9-81ED-4DB2-BD59-A6C34878D82A}">
                    <a16:rowId xmlns:a16="http://schemas.microsoft.com/office/drawing/2014/main" val="992523250"/>
                  </a:ext>
                </a:extLst>
              </a:tr>
              <a:tr h="907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Light" panose="020F0302020204030204" pitchFamily="34" charset="0"/>
                          <a:cs typeface="Calibri Light" panose="020F0302020204030204" pitchFamily="34" charset="0"/>
                        </a:rPr>
                        <a:t>Employee</a:t>
                      </a:r>
                      <a:r>
                        <a:rPr lang="en-US" sz="1400" b="1" baseline="0" dirty="0">
                          <a:latin typeface="Calibri Light" panose="020F0302020204030204" pitchFamily="34" charset="0"/>
                          <a:cs typeface="Calibri Light" panose="020F0302020204030204" pitchFamily="34" charset="0"/>
                        </a:rPr>
                        <a:t> Wages and Benefits Motion</a:t>
                      </a:r>
                      <a:endParaRPr lang="en-US" sz="1400" b="1" dirty="0">
                        <a:latin typeface="Calibri Light" panose="020F0302020204030204" pitchFamily="34" charset="0"/>
                        <a:cs typeface="Calibri Light" panose="020F0302020204030204" pitchFamily="34" charset="0"/>
                      </a:endParaRPr>
                    </a:p>
                  </a:txBody>
                  <a:tcPr marL="84406" marR="84406" marT="42177" marB="42177" anchor="ctr"/>
                </a:tc>
                <a:tc>
                  <a:txBody>
                    <a:bodyPr/>
                    <a:lstStyle/>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Light" panose="020F0302020204030204" pitchFamily="34" charset="0"/>
                          <a:cs typeface="Calibri Light" panose="020F0302020204030204" pitchFamily="34" charset="0"/>
                        </a:rPr>
                        <a:t>Requests authority to</a:t>
                      </a:r>
                      <a:r>
                        <a:rPr lang="en-US" sz="1400" baseline="0" dirty="0">
                          <a:latin typeface="Calibri Light" panose="020F0302020204030204" pitchFamily="34" charset="0"/>
                          <a:cs typeface="Calibri Light" panose="020F0302020204030204" pitchFamily="34" charset="0"/>
                        </a:rPr>
                        <a:t> make payments on account of any prepetition wages and employee benefit obligations </a:t>
                      </a:r>
                      <a:r>
                        <a:rPr lang="en-US" sz="1400" u="none" kern="1200" baseline="0" dirty="0">
                          <a:latin typeface="Calibri Light" panose="020F0302020204030204" pitchFamily="34" charset="0"/>
                          <a:cs typeface="Calibri Light" panose="020F0302020204030204" pitchFamily="34" charset="0"/>
                        </a:rPr>
                        <a:t>(usually u</a:t>
                      </a:r>
                      <a:r>
                        <a:rPr lang="en-US" sz="1400" kern="1200" dirty="0">
                          <a:latin typeface="Calibri Light" panose="020F0302020204030204" pitchFamily="34" charset="0"/>
                          <a:cs typeface="Calibri Light" panose="020F0302020204030204" pitchFamily="34" charset="0"/>
                        </a:rPr>
                        <a:t>p to $15,150 </a:t>
                      </a:r>
                      <a:r>
                        <a:rPr lang="en-US" sz="1400" u="none" baseline="0" dirty="0">
                          <a:latin typeface="Calibri Light" panose="020F0302020204030204" pitchFamily="34" charset="0"/>
                          <a:cs typeface="Calibri Light" panose="020F0302020204030204" pitchFamily="34" charset="0"/>
                        </a:rPr>
                        <a:t>cap / employee for wages and benefits) and to continue employee benefit and related programs in the ordinary course of business.</a:t>
                      </a:r>
                      <a:endParaRPr lang="en-US" sz="1400" b="0" u="none" baseline="0" dirty="0">
                        <a:latin typeface="Calibri Light" panose="020F0302020204030204" pitchFamily="34" charset="0"/>
                        <a:cs typeface="Calibri Light" panose="020F0302020204030204" pitchFamily="34" charset="0"/>
                      </a:endParaRPr>
                    </a:p>
                  </a:txBody>
                  <a:tcPr marL="84406" marR="84406" marT="42177" marB="42177"/>
                </a:tc>
                <a:extLst>
                  <a:ext uri="{0D108BD9-81ED-4DB2-BD59-A6C34878D82A}">
                    <a16:rowId xmlns:a16="http://schemas.microsoft.com/office/drawing/2014/main" val="3408774704"/>
                  </a:ext>
                </a:extLst>
              </a:tr>
            </a:tbl>
          </a:graphicData>
        </a:graphic>
      </p:graphicFrame>
    </p:spTree>
    <p:extLst>
      <p:ext uri="{BB962C8B-B14F-4D97-AF65-F5344CB8AC3E}">
        <p14:creationId xmlns:p14="http://schemas.microsoft.com/office/powerpoint/2010/main" val="164714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80988" y="201613"/>
            <a:ext cx="8497887" cy="696912"/>
          </a:xfrm>
        </p:spPr>
        <p:txBody>
          <a:bodyPr/>
          <a:lstStyle/>
          <a:p>
            <a:r>
              <a:rPr lang="en-US" altLang="en-US" dirty="0"/>
              <a:t>Illustrative First-Day Motions Overview (cont’d)</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241973"/>
              </p:ext>
            </p:extLst>
          </p:nvPr>
        </p:nvGraphicFramePr>
        <p:xfrm>
          <a:off x="290513" y="1368975"/>
          <a:ext cx="8488362" cy="3563907"/>
        </p:xfrm>
        <a:graphic>
          <a:graphicData uri="http://schemas.openxmlformats.org/drawingml/2006/table">
            <a:tbl>
              <a:tblPr firstRow="1" bandRow="1">
                <a:tableStyleId>{7DF18680-E054-41AD-8BC1-D1AEF772440D}</a:tableStyleId>
              </a:tblPr>
              <a:tblGrid>
                <a:gridCol w="2553295">
                  <a:extLst>
                    <a:ext uri="{9D8B030D-6E8A-4147-A177-3AD203B41FA5}">
                      <a16:colId xmlns:a16="http://schemas.microsoft.com/office/drawing/2014/main" val="1398004659"/>
                    </a:ext>
                  </a:extLst>
                </a:gridCol>
                <a:gridCol w="5935067">
                  <a:extLst>
                    <a:ext uri="{9D8B030D-6E8A-4147-A177-3AD203B41FA5}">
                      <a16:colId xmlns:a16="http://schemas.microsoft.com/office/drawing/2014/main" val="2876520576"/>
                    </a:ext>
                  </a:extLst>
                </a:gridCol>
              </a:tblGrid>
              <a:tr h="370768">
                <a:tc>
                  <a:txBody>
                    <a:bodyPr/>
                    <a:lstStyle/>
                    <a:p>
                      <a:pPr algn="ctr"/>
                      <a:r>
                        <a:rPr lang="en-US" sz="1100" dirty="0">
                          <a:latin typeface="Calibri Light" panose="020F0302020204030204" pitchFamily="34" charset="0"/>
                          <a:cs typeface="Calibri Light" panose="020F0302020204030204" pitchFamily="34" charset="0"/>
                        </a:rPr>
                        <a:t>Motion</a:t>
                      </a:r>
                      <a:endParaRPr lang="en-US" sz="1100" dirty="0">
                        <a:solidFill>
                          <a:schemeClr val="tx1"/>
                        </a:solidFill>
                        <a:latin typeface="Calibri Light" panose="020F0302020204030204" pitchFamily="34" charset="0"/>
                        <a:cs typeface="Calibri Light" panose="020F0302020204030204" pitchFamily="34" charset="0"/>
                      </a:endParaRPr>
                    </a:p>
                  </a:txBody>
                  <a:tcPr marT="45695" marB="45695" anchor="ctr"/>
                </a:tc>
                <a:tc>
                  <a:txBody>
                    <a:bodyPr/>
                    <a:lstStyle/>
                    <a:p>
                      <a:pPr algn="ctr"/>
                      <a:r>
                        <a:rPr lang="en-US" sz="1100" dirty="0">
                          <a:latin typeface="Calibri Light" panose="020F0302020204030204" pitchFamily="34" charset="0"/>
                          <a:cs typeface="Calibri Light" panose="020F0302020204030204" pitchFamily="34" charset="0"/>
                        </a:rPr>
                        <a:t>Description</a:t>
                      </a:r>
                      <a:endParaRPr lang="en-US" sz="1100" dirty="0">
                        <a:solidFill>
                          <a:schemeClr val="tx1"/>
                        </a:solidFill>
                        <a:latin typeface="Calibri Light" panose="020F0302020204030204" pitchFamily="34" charset="0"/>
                        <a:cs typeface="Calibri Light" panose="020F0302020204030204" pitchFamily="34" charset="0"/>
                      </a:endParaRPr>
                    </a:p>
                  </a:txBody>
                  <a:tcPr marT="45695" marB="45695" anchor="ctr"/>
                </a:tc>
                <a:extLst>
                  <a:ext uri="{0D108BD9-81ED-4DB2-BD59-A6C34878D82A}">
                    <a16:rowId xmlns:a16="http://schemas.microsoft.com/office/drawing/2014/main" val="2090788250"/>
                  </a:ext>
                </a:extLst>
              </a:tr>
              <a:tr h="502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Light" panose="020F0302020204030204" pitchFamily="34" charset="0"/>
                          <a:cs typeface="Calibri Light" panose="020F0302020204030204" pitchFamily="34" charset="0"/>
                        </a:rPr>
                        <a:t>Taxes Motion</a:t>
                      </a:r>
                    </a:p>
                  </a:txBody>
                  <a:tcPr marT="45692" marB="45692"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baseline="0" dirty="0">
                          <a:latin typeface="Calibri Light" panose="020F0302020204030204" pitchFamily="34" charset="0"/>
                          <a:cs typeface="Calibri Light" panose="020F0302020204030204" pitchFamily="34" charset="0"/>
                        </a:rPr>
                        <a:t>Requests authority to pay all prepetition taxes and fees owed to taxing authorities to prevent the imposition of tax penalties and tax liens.</a:t>
                      </a:r>
                      <a:endParaRPr lang="en-US" sz="1400" b="0" dirty="0">
                        <a:latin typeface="Calibri Light" panose="020F0302020204030204" pitchFamily="34" charset="0"/>
                        <a:cs typeface="Calibri Light" panose="020F0302020204030204" pitchFamily="34" charset="0"/>
                      </a:endParaRPr>
                    </a:p>
                  </a:txBody>
                  <a:tcPr marT="45692" marB="45692"/>
                </a:tc>
                <a:extLst>
                  <a:ext uri="{0D108BD9-81ED-4DB2-BD59-A6C34878D82A}">
                    <a16:rowId xmlns:a16="http://schemas.microsoft.com/office/drawing/2014/main" val="1031708058"/>
                  </a:ext>
                </a:extLst>
              </a:tr>
              <a:tr h="914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Light" panose="020F0302020204030204" pitchFamily="34" charset="0"/>
                          <a:cs typeface="Calibri Light" panose="020F0302020204030204" pitchFamily="34" charset="0"/>
                        </a:rPr>
                        <a:t>Insurance and Surety</a:t>
                      </a:r>
                      <a:r>
                        <a:rPr lang="en-US" sz="1400" b="1" baseline="0" dirty="0">
                          <a:latin typeface="Calibri Light" panose="020F0302020204030204" pitchFamily="34" charset="0"/>
                          <a:cs typeface="Calibri Light" panose="020F0302020204030204" pitchFamily="34" charset="0"/>
                        </a:rPr>
                        <a:t> Bond </a:t>
                      </a:r>
                      <a:r>
                        <a:rPr lang="en-US" sz="1400" b="1" dirty="0">
                          <a:latin typeface="Calibri Light" panose="020F0302020204030204" pitchFamily="34" charset="0"/>
                          <a:cs typeface="Calibri Light" panose="020F0302020204030204" pitchFamily="34" charset="0"/>
                        </a:rPr>
                        <a:t>Motion</a:t>
                      </a:r>
                    </a:p>
                  </a:txBody>
                  <a:tcPr marT="45692" marB="45692"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baseline="0" dirty="0">
                          <a:latin typeface="Calibri Light" panose="020F0302020204030204" pitchFamily="34" charset="0"/>
                          <a:cs typeface="Calibri Light" panose="020F0302020204030204" pitchFamily="34" charset="0"/>
                        </a:rPr>
                        <a:t>Requests authority to pay any prepetition obligations relating to the debtor’s insurance and surety bond programs and to continue, renew, and replace existing insurance policies and surety bonds to prevent any potential losses due to lapses in coverage.</a:t>
                      </a:r>
                      <a:endParaRPr lang="en-US" sz="1400" b="0" dirty="0">
                        <a:latin typeface="Calibri Light" panose="020F0302020204030204" pitchFamily="34" charset="0"/>
                        <a:cs typeface="Calibri Light" panose="020F0302020204030204" pitchFamily="34" charset="0"/>
                      </a:endParaRPr>
                    </a:p>
                  </a:txBody>
                  <a:tcPr marT="45692" marB="45692"/>
                </a:tc>
                <a:extLst>
                  <a:ext uri="{0D108BD9-81ED-4DB2-BD59-A6C34878D82A}">
                    <a16:rowId xmlns:a16="http://schemas.microsoft.com/office/drawing/2014/main" val="1961530418"/>
                  </a:ext>
                </a:extLst>
              </a:tr>
              <a:tr h="914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Light" panose="020F0302020204030204" pitchFamily="34" charset="0"/>
                          <a:cs typeface="Calibri Light" panose="020F0302020204030204" pitchFamily="34" charset="0"/>
                        </a:rPr>
                        <a:t>Utilities Motion</a:t>
                      </a:r>
                    </a:p>
                  </a:txBody>
                  <a:tcPr marT="45692" marB="45692"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baseline="0" dirty="0">
                          <a:latin typeface="Calibri Light" panose="020F0302020204030204" pitchFamily="34" charset="0"/>
                          <a:cs typeface="Calibri Light" panose="020F0302020204030204" pitchFamily="34" charset="0"/>
                        </a:rPr>
                        <a:t>Requests authority for the debtor to </a:t>
                      </a:r>
                      <a:r>
                        <a:rPr lang="en-US" sz="1400" u="none" strike="noStrike" kern="1200" baseline="0" dirty="0">
                          <a:solidFill>
                            <a:schemeClr val="dk1"/>
                          </a:solidFill>
                          <a:latin typeface="Calibri Light" panose="020F0302020204030204" pitchFamily="34" charset="0"/>
                          <a:ea typeface="+mn-ea"/>
                          <a:cs typeface="Calibri Light" panose="020F0302020204030204" pitchFamily="34" charset="0"/>
                        </a:rPr>
                        <a:t>grant </a:t>
                      </a:r>
                      <a:r>
                        <a:rPr lang="en-US" sz="1400" u="none" strike="noStrike" kern="1200" baseline="0" dirty="0">
                          <a:latin typeface="Calibri Light" panose="020F0302020204030204" pitchFamily="34" charset="0"/>
                          <a:cs typeface="Calibri Light" panose="020F0302020204030204" pitchFamily="34" charset="0"/>
                        </a:rPr>
                        <a:t>utility providers adequate assurance for postpetition services in exchange for prohibiting utility companies from altering, refusing, or discontinuing services.</a:t>
                      </a:r>
                      <a:endParaRPr lang="en-US" sz="1400" b="0" dirty="0">
                        <a:latin typeface="Calibri Light" panose="020F0302020204030204" pitchFamily="34" charset="0"/>
                        <a:cs typeface="Calibri Light" panose="020F0302020204030204" pitchFamily="34" charset="0"/>
                      </a:endParaRPr>
                    </a:p>
                  </a:txBody>
                  <a:tcPr marT="45692" marB="45692"/>
                </a:tc>
                <a:extLst>
                  <a:ext uri="{0D108BD9-81ED-4DB2-BD59-A6C34878D82A}">
                    <a16:rowId xmlns:a16="http://schemas.microsoft.com/office/drawing/2014/main" val="2068917393"/>
                  </a:ext>
                </a:extLst>
              </a:tr>
              <a:tr h="815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strike="noStrike" kern="1200" baseline="0" dirty="0">
                          <a:solidFill>
                            <a:schemeClr val="tx1"/>
                          </a:solidFill>
                          <a:latin typeface="Calibri Light" panose="020F0302020204030204" pitchFamily="34" charset="0"/>
                          <a:ea typeface="+mn-ea"/>
                          <a:cs typeface="Calibri Light" panose="020F0302020204030204" pitchFamily="34" charset="0"/>
                        </a:rPr>
                        <a:t>Key Agreement Assumption Motion</a:t>
                      </a:r>
                    </a:p>
                  </a:txBody>
                  <a:tcPr marL="63305" marR="63305" marT="31631" marB="31631"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baseline="0" dirty="0">
                          <a:solidFill>
                            <a:schemeClr val="tx1"/>
                          </a:solidFill>
                          <a:latin typeface="Calibri Light" panose="020F0302020204030204" pitchFamily="34" charset="0"/>
                          <a:ea typeface="+mn-ea"/>
                          <a:cs typeface="Calibri Light" panose="020F0302020204030204" pitchFamily="34" charset="0"/>
                        </a:rPr>
                        <a:t>Requests authority to assume or to continue performing under agreements vital to the </a:t>
                      </a:r>
                      <a:r>
                        <a:rPr lang="en-US" sz="1400" u="none" strike="noStrike" kern="1200" baseline="0" dirty="0">
                          <a:solidFill>
                            <a:schemeClr val="tx1"/>
                          </a:solidFill>
                          <a:latin typeface="Calibri Light" panose="020F0302020204030204" pitchFamily="34" charset="0"/>
                          <a:cs typeface="Calibri Light" panose="020F0302020204030204" pitchFamily="34" charset="0"/>
                        </a:rPr>
                        <a:t>company’s</a:t>
                      </a:r>
                      <a:r>
                        <a:rPr lang="en-US" sz="1400" u="none" strike="noStrike" kern="1200" baseline="0" dirty="0">
                          <a:solidFill>
                            <a:schemeClr val="tx1"/>
                          </a:solidFill>
                          <a:latin typeface="Calibri Light" panose="020F0302020204030204" pitchFamily="34" charset="0"/>
                          <a:ea typeface="+mn-ea"/>
                          <a:cs typeface="Calibri Light" panose="020F0302020204030204" pitchFamily="34" charset="0"/>
                        </a:rPr>
                        <a:t> operations and to pay prepetition obligations owing under such agreements.</a:t>
                      </a:r>
                      <a:endParaRPr lang="en-US" sz="1400" u="none" strike="noStrike" kern="1200" baseline="30000" dirty="0">
                        <a:solidFill>
                          <a:schemeClr val="tx1"/>
                        </a:solidFill>
                        <a:latin typeface="Calibri Light" panose="020F0302020204030204" pitchFamily="34" charset="0"/>
                        <a:ea typeface="+mn-ea"/>
                        <a:cs typeface="Calibri Light" panose="020F0302020204030204" pitchFamily="34" charset="0"/>
                      </a:endParaRPr>
                    </a:p>
                  </a:txBody>
                  <a:tcPr marL="63305" marR="63305" marT="31631" marB="31631"/>
                </a:tc>
                <a:extLst>
                  <a:ext uri="{0D108BD9-81ED-4DB2-BD59-A6C34878D82A}">
                    <a16:rowId xmlns:a16="http://schemas.microsoft.com/office/drawing/2014/main" val="2434974337"/>
                  </a:ext>
                </a:extLst>
              </a:tr>
            </a:tbl>
          </a:graphicData>
        </a:graphic>
      </p:graphicFrame>
      <p:sp>
        <p:nvSpPr>
          <p:cNvPr id="27677" name="Rectangle 2"/>
          <p:cNvSpPr>
            <a:spLocks noChangeArrowheads="1"/>
          </p:cNvSpPr>
          <p:nvPr/>
        </p:nvSpPr>
        <p:spPr bwMode="auto">
          <a:xfrm>
            <a:off x="179389" y="893764"/>
            <a:ext cx="8599487"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marL="0" lvl="1" indent="0" defTabSz="609623">
              <a:spcAft>
                <a:spcPts val="400"/>
              </a:spcAft>
              <a:buClr>
                <a:srgbClr val="34B233"/>
              </a:buClr>
            </a:pPr>
            <a:endParaRPr lang="en-US" altLang="en-US" sz="1275" dirty="0">
              <a:latin typeface="Calibri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3983143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249996" y="0"/>
            <a:ext cx="8248657" cy="880554"/>
          </a:xfrm>
        </p:spPr>
        <p:txBody>
          <a:bodyPr/>
          <a:lstStyle/>
          <a:p>
            <a:pPr eaLnBrk="1" hangingPunct="1"/>
            <a:r>
              <a:rPr lang="en-US" altLang="en-US" dirty="0"/>
              <a:t>The Automatic Stay</a:t>
            </a:r>
          </a:p>
        </p:txBody>
      </p:sp>
      <p:sp>
        <p:nvSpPr>
          <p:cNvPr id="35843" name="Rectangle 5"/>
          <p:cNvSpPr>
            <a:spLocks noGrp="1" noChangeArrowheads="1"/>
          </p:cNvSpPr>
          <p:nvPr>
            <p:ph idx="4294967295"/>
          </p:nvPr>
        </p:nvSpPr>
        <p:spPr>
          <a:xfrm>
            <a:off x="249996" y="980728"/>
            <a:ext cx="8570476" cy="5544616"/>
          </a:xfrm>
          <a:prstGeom prst="rect">
            <a:avLst/>
          </a:prstGeom>
        </p:spPr>
        <p:txBody>
          <a:bodyPr/>
          <a:lstStyle/>
          <a:p>
            <a:pPr marL="285624" lvl="2" algn="just">
              <a:lnSpc>
                <a:spcPct val="90000"/>
              </a:lnSpc>
              <a:buClr>
                <a:srgbClr val="00B050"/>
              </a:buClr>
              <a:buSzPct val="100000"/>
              <a:defRPr/>
            </a:pPr>
            <a:r>
              <a:rPr lang="en-US" altLang="en-US" sz="1050" dirty="0">
                <a:cs typeface="Calibri Light" panose="020F0302020204030204" pitchFamily="34" charset="0"/>
              </a:rPr>
              <a:t>The automatic stay is a broad, statutory injunction that applies immediately upon filing a chapter 11 petition prohibiting all actions (subject to certain exceptions) against a debtor or property of the debtor’s bankruptcy estate, including those that relate to prepetition claims against the debtor.</a:t>
            </a:r>
          </a:p>
          <a:p>
            <a:pPr marL="285624" lvl="2" algn="just">
              <a:lnSpc>
                <a:spcPct val="90000"/>
              </a:lnSpc>
              <a:buClr>
                <a:srgbClr val="00B050"/>
              </a:buClr>
              <a:buSzPct val="100000"/>
              <a:defRPr/>
            </a:pPr>
            <a:r>
              <a:rPr lang="en-US" altLang="en-US" sz="1050" kern="1200" dirty="0">
                <a:cs typeface="Calibri Light" panose="020F0302020204030204" pitchFamily="34" charset="0"/>
              </a:rPr>
              <a:t>Examples of actions that are stayed:</a:t>
            </a:r>
          </a:p>
          <a:p>
            <a:pPr lvl="2" algn="just">
              <a:lnSpc>
                <a:spcPts val="1440"/>
              </a:lnSpc>
              <a:buSzPct val="100000"/>
              <a:defRPr/>
            </a:pPr>
            <a:r>
              <a:rPr lang="en-US" altLang="en-US" sz="1050" dirty="0">
                <a:cs typeface="Calibri Light" panose="020F0302020204030204" pitchFamily="34" charset="0"/>
              </a:rPr>
              <a:t>Filing most civil actions against the debtor;</a:t>
            </a:r>
          </a:p>
          <a:p>
            <a:pPr lvl="2" algn="just">
              <a:lnSpc>
                <a:spcPts val="1440"/>
              </a:lnSpc>
              <a:buSzPct val="100000"/>
              <a:defRPr/>
            </a:pPr>
            <a:r>
              <a:rPr lang="en-US" altLang="en-US" sz="1050" kern="1200" dirty="0">
                <a:cs typeface="Calibri Light" panose="020F0302020204030204" pitchFamily="34" charset="0"/>
              </a:rPr>
              <a:t>Continuing most legal proceedings that were commenced prepetition against the debtor;</a:t>
            </a:r>
          </a:p>
          <a:p>
            <a:pPr lvl="2" algn="just">
              <a:lnSpc>
                <a:spcPts val="1440"/>
              </a:lnSpc>
              <a:buSzPct val="100000"/>
              <a:defRPr/>
            </a:pPr>
            <a:r>
              <a:rPr lang="en-US" altLang="en-US" sz="1050" kern="1200" dirty="0">
                <a:cs typeface="Calibri Light" panose="020F0302020204030204" pitchFamily="34" charset="0"/>
              </a:rPr>
              <a:t>Foreclosing on property of the estate;</a:t>
            </a:r>
          </a:p>
          <a:p>
            <a:pPr lvl="2" algn="just">
              <a:lnSpc>
                <a:spcPts val="1440"/>
              </a:lnSpc>
              <a:buSzPct val="100000"/>
              <a:defRPr/>
            </a:pPr>
            <a:r>
              <a:rPr lang="en-US" altLang="en-US" sz="1050" kern="1200" dirty="0">
                <a:cs typeface="Calibri Light" panose="020F0302020204030204" pitchFamily="34" charset="0"/>
              </a:rPr>
              <a:t>Exercising control over property of estate;</a:t>
            </a:r>
          </a:p>
          <a:p>
            <a:pPr lvl="2" algn="just">
              <a:lnSpc>
                <a:spcPts val="1440"/>
              </a:lnSpc>
              <a:buSzPct val="100000"/>
              <a:defRPr/>
            </a:pPr>
            <a:r>
              <a:rPr lang="en-US" altLang="en-US" sz="1050" kern="1200" dirty="0">
                <a:cs typeface="Calibri Light" panose="020F0302020204030204" pitchFamily="34" charset="0"/>
              </a:rPr>
              <a:t>Attempting to enforce a prepetition judgment or collect a prepetition debt;</a:t>
            </a:r>
          </a:p>
          <a:p>
            <a:pPr lvl="2" algn="just">
              <a:lnSpc>
                <a:spcPts val="1440"/>
              </a:lnSpc>
              <a:buSzPct val="100000"/>
              <a:defRPr/>
            </a:pPr>
            <a:r>
              <a:rPr lang="en-US" altLang="en-US" sz="1050" kern="1200" dirty="0">
                <a:cs typeface="Calibri Light" panose="020F0302020204030204" pitchFamily="34" charset="0"/>
              </a:rPr>
              <a:t>Attempting to perfect a prepetition lien; and</a:t>
            </a:r>
          </a:p>
          <a:p>
            <a:pPr lvl="2" algn="just">
              <a:lnSpc>
                <a:spcPts val="1440"/>
              </a:lnSpc>
              <a:buSzPct val="100000"/>
              <a:defRPr/>
            </a:pPr>
            <a:r>
              <a:rPr lang="en-US" altLang="en-US" sz="1050" kern="1200" dirty="0">
                <a:cs typeface="Calibri Light" panose="020F0302020204030204" pitchFamily="34" charset="0"/>
              </a:rPr>
              <a:t>Attempting to offset prepetition debts; </a:t>
            </a:r>
          </a:p>
          <a:p>
            <a:pPr lvl="1" algn="just">
              <a:lnSpc>
                <a:spcPts val="1440"/>
              </a:lnSpc>
              <a:buSzPct val="100000"/>
              <a:defRPr/>
            </a:pPr>
            <a:r>
              <a:rPr lang="en-US" altLang="en-US" sz="1050" kern="1200" dirty="0">
                <a:cs typeface="Calibri Light" panose="020F0302020204030204" pitchFamily="34" charset="0"/>
              </a:rPr>
              <a:t>Violations of the stay are punishable by sanctions for contempt of court.</a:t>
            </a:r>
          </a:p>
          <a:p>
            <a:pPr marL="4683" lvl="2" indent="0" algn="just">
              <a:lnSpc>
                <a:spcPct val="90000"/>
              </a:lnSpc>
              <a:buClr>
                <a:srgbClr val="00B050"/>
              </a:buClr>
              <a:buSzPct val="100000"/>
              <a:buNone/>
              <a:defRPr/>
            </a:pPr>
            <a:r>
              <a:rPr lang="en-US" altLang="en-US" sz="1050" b="1" u="sng" kern="1200" dirty="0">
                <a:cs typeface="Calibri Light" panose="020F0302020204030204" pitchFamily="34" charset="0"/>
              </a:rPr>
              <a:t>Limitations of Automatic Stay</a:t>
            </a:r>
          </a:p>
          <a:p>
            <a:pPr marL="285624" lvl="2" algn="just">
              <a:lnSpc>
                <a:spcPct val="90000"/>
              </a:lnSpc>
              <a:buClr>
                <a:srgbClr val="00B050"/>
              </a:buClr>
              <a:buSzPct val="100000"/>
              <a:defRPr/>
            </a:pPr>
            <a:r>
              <a:rPr lang="en-US" altLang="en-US" sz="1050" dirty="0">
                <a:cs typeface="Calibri Light" panose="020F0302020204030204" pitchFamily="34" charset="0"/>
              </a:rPr>
              <a:t>The stay generally does not protect non-debtors:  non-debtor affiliates, guarantors, directors, officers, or employees.</a:t>
            </a:r>
          </a:p>
          <a:p>
            <a:pPr marL="285624" lvl="2" algn="just">
              <a:lnSpc>
                <a:spcPct val="90000"/>
              </a:lnSpc>
              <a:buClr>
                <a:srgbClr val="00B050"/>
              </a:buClr>
              <a:buSzPct val="100000"/>
              <a:defRPr/>
            </a:pPr>
            <a:r>
              <a:rPr lang="en-US" altLang="en-US" sz="1050" dirty="0">
                <a:cs typeface="Calibri Light" panose="020F0302020204030204" pitchFamily="34" charset="0"/>
              </a:rPr>
              <a:t>Actions based on the debtor’s post-petition conduct are not stayed.</a:t>
            </a:r>
          </a:p>
          <a:p>
            <a:pPr marL="285624" lvl="2" algn="just">
              <a:lnSpc>
                <a:spcPct val="90000"/>
              </a:lnSpc>
              <a:buClr>
                <a:srgbClr val="00B050"/>
              </a:buClr>
              <a:buSzPct val="100000"/>
              <a:defRPr/>
            </a:pPr>
            <a:r>
              <a:rPr lang="en-US" altLang="en-US" sz="1050" dirty="0">
                <a:cs typeface="Calibri Light" panose="020F0302020204030204" pitchFamily="34" charset="0"/>
              </a:rPr>
              <a:t>Banks may place a temporary administrative hold on accounts while moving to exercise setoff rights.</a:t>
            </a:r>
          </a:p>
          <a:p>
            <a:pPr marL="285624" lvl="2" algn="just">
              <a:lnSpc>
                <a:spcPct val="90000"/>
              </a:lnSpc>
              <a:buClr>
                <a:srgbClr val="00B050"/>
              </a:buClr>
              <a:buSzPct val="100000"/>
              <a:defRPr/>
            </a:pPr>
            <a:r>
              <a:rPr lang="en-US" altLang="en-US" sz="1050" dirty="0">
                <a:cs typeface="Calibri Light" panose="020F0302020204030204" pitchFamily="34" charset="0"/>
              </a:rPr>
              <a:t>The stay does not prohibit (among other things):</a:t>
            </a:r>
          </a:p>
          <a:p>
            <a:pPr lvl="2" algn="just">
              <a:lnSpc>
                <a:spcPts val="1440"/>
              </a:lnSpc>
              <a:buSzPct val="100000"/>
              <a:defRPr/>
            </a:pPr>
            <a:r>
              <a:rPr lang="en-US" altLang="en-US" sz="1050" dirty="0">
                <a:cs typeface="Calibri Light" panose="020F0302020204030204" pitchFamily="34" charset="0"/>
              </a:rPr>
              <a:t>Criminal proceedings against the debtor; </a:t>
            </a:r>
          </a:p>
          <a:p>
            <a:pPr lvl="2" algn="just">
              <a:lnSpc>
                <a:spcPts val="1440"/>
              </a:lnSpc>
              <a:buSzPct val="100000"/>
              <a:defRPr/>
            </a:pPr>
            <a:r>
              <a:rPr lang="en-US" altLang="en-US" sz="1050" dirty="0">
                <a:cs typeface="Calibri Light" panose="020F0302020204030204" pitchFamily="34" charset="0"/>
              </a:rPr>
              <a:t>Regulatory proceedings by a governmental unit against the debtor; or</a:t>
            </a:r>
          </a:p>
          <a:p>
            <a:pPr lvl="2" algn="just">
              <a:lnSpc>
                <a:spcPts val="1440"/>
              </a:lnSpc>
              <a:buSzPct val="100000"/>
              <a:defRPr/>
            </a:pPr>
            <a:r>
              <a:rPr lang="en-US" altLang="en-US" sz="1050" dirty="0">
                <a:cs typeface="Calibri Light" panose="020F0302020204030204" pitchFamily="34" charset="0"/>
              </a:rPr>
              <a:t>Termination of certain types of financial contracts (such as repos and derivatives) and setoff of mutual debts.</a:t>
            </a:r>
          </a:p>
          <a:p>
            <a:pPr marL="4683" lvl="2" indent="0" algn="just">
              <a:lnSpc>
                <a:spcPct val="90000"/>
              </a:lnSpc>
              <a:buClrTx/>
              <a:buSzPct val="100000"/>
              <a:buNone/>
              <a:defRPr/>
            </a:pPr>
            <a:r>
              <a:rPr lang="en-US" altLang="en-US" sz="1050" b="1" u="sng" kern="1200" dirty="0">
                <a:solidFill>
                  <a:prstClr val="black"/>
                </a:solidFill>
                <a:cs typeface="Calibri Light" panose="020F0302020204030204" pitchFamily="34" charset="0"/>
              </a:rPr>
              <a:t>Relief from Automatic Stay</a:t>
            </a:r>
          </a:p>
          <a:p>
            <a:pPr marL="285624" lvl="2" algn="just">
              <a:lnSpc>
                <a:spcPct val="90000"/>
              </a:lnSpc>
              <a:buClr>
                <a:srgbClr val="00B050"/>
              </a:buClr>
              <a:buSzPct val="100000"/>
              <a:defRPr/>
            </a:pPr>
            <a:r>
              <a:rPr lang="en-US" altLang="en-US" sz="1050" dirty="0">
                <a:cs typeface="Calibri Light" panose="020F0302020204030204" pitchFamily="34" charset="0"/>
              </a:rPr>
              <a:t>A party may seek relief from the automatic stay.  Relief can be sought by creditors in two situations:</a:t>
            </a:r>
          </a:p>
          <a:p>
            <a:pPr lvl="2" algn="just">
              <a:lnSpc>
                <a:spcPts val="1440"/>
              </a:lnSpc>
              <a:buSzPct val="100000"/>
              <a:defRPr/>
            </a:pPr>
            <a:r>
              <a:rPr lang="en-US" altLang="en-US" sz="1050" dirty="0">
                <a:cs typeface="Calibri Light" panose="020F0302020204030204" pitchFamily="34" charset="0"/>
              </a:rPr>
              <a:t>“for cause, including the lack of adequate protection” (discussed below); or</a:t>
            </a:r>
          </a:p>
          <a:p>
            <a:pPr lvl="2" algn="just">
              <a:lnSpc>
                <a:spcPts val="1440"/>
              </a:lnSpc>
              <a:buSzPct val="100000"/>
              <a:defRPr/>
            </a:pPr>
            <a:r>
              <a:rPr lang="en-US" altLang="en-US" sz="1050" dirty="0">
                <a:cs typeface="Calibri Light" panose="020F0302020204030204" pitchFamily="34" charset="0"/>
              </a:rPr>
              <a:t>the debtor has no equity in the collateral and the collateral is not necessary to an effective reorganization.</a:t>
            </a:r>
          </a:p>
          <a:p>
            <a:pPr lvl="1" algn="just">
              <a:lnSpc>
                <a:spcPts val="1440"/>
              </a:lnSpc>
              <a:buSzPct val="100000"/>
              <a:defRPr/>
            </a:pPr>
            <a:r>
              <a:rPr lang="en-US" altLang="en-US" sz="1050" dirty="0">
                <a:cs typeface="Calibri Light" panose="020F0302020204030204" pitchFamily="34" charset="0"/>
              </a:rPr>
              <a:t>No bright-line test; requires fact-intensive analyses.</a:t>
            </a:r>
          </a:p>
        </p:txBody>
      </p:sp>
    </p:spTree>
    <p:extLst>
      <p:ext uri="{BB962C8B-B14F-4D97-AF65-F5344CB8AC3E}">
        <p14:creationId xmlns:p14="http://schemas.microsoft.com/office/powerpoint/2010/main" val="355151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U.S. Restructurings</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472520918"/>
              </p:ext>
            </p:extLst>
          </p:nvPr>
        </p:nvGraphicFramePr>
        <p:xfrm>
          <a:off x="290513" y="980728"/>
          <a:ext cx="8488834" cy="5547360"/>
        </p:xfrm>
        <a:graphic>
          <a:graphicData uri="http://schemas.openxmlformats.org/drawingml/2006/table">
            <a:tbl>
              <a:tblPr firstRow="1" bandRow="1">
                <a:tableStyleId>{2D5ABB26-0587-4C30-8999-92F81FD0307C}</a:tableStyleId>
              </a:tblPr>
              <a:tblGrid>
                <a:gridCol w="1905329">
                  <a:extLst>
                    <a:ext uri="{9D8B030D-6E8A-4147-A177-3AD203B41FA5}">
                      <a16:colId xmlns:a16="http://schemas.microsoft.com/office/drawing/2014/main" val="3798737015"/>
                    </a:ext>
                  </a:extLst>
                </a:gridCol>
                <a:gridCol w="288048">
                  <a:extLst>
                    <a:ext uri="{9D8B030D-6E8A-4147-A177-3AD203B41FA5}">
                      <a16:colId xmlns:a16="http://schemas.microsoft.com/office/drawing/2014/main" val="653702063"/>
                    </a:ext>
                  </a:extLst>
                </a:gridCol>
                <a:gridCol w="6295457">
                  <a:extLst>
                    <a:ext uri="{9D8B030D-6E8A-4147-A177-3AD203B41FA5}">
                      <a16:colId xmlns:a16="http://schemas.microsoft.com/office/drawing/2014/main" val="1612559273"/>
                    </a:ext>
                  </a:extLst>
                </a:gridCol>
              </a:tblGrid>
              <a:tr h="1004325">
                <a:tc>
                  <a:txBody>
                    <a:bodyPr/>
                    <a:lstStyle/>
                    <a:p>
                      <a:pPr algn="ctr"/>
                      <a:r>
                        <a:rPr lang="en-US" sz="1400" b="1" dirty="0">
                          <a:solidFill>
                            <a:schemeClr val="bg1"/>
                          </a:solidFill>
                          <a:latin typeface="Calibri Light" panose="020F0302020204030204" pitchFamily="34" charset="0"/>
                          <a:cs typeface="Calibri Light" panose="020F0302020204030204" pitchFamily="34" charset="0"/>
                        </a:rPr>
                        <a:t>Out-of-Court</a:t>
                      </a:r>
                    </a:p>
                  </a:txBody>
                  <a:tcPr marL="88751" marR="88751" anchor="ctr">
                    <a:solidFill>
                      <a:srgbClr val="00B050"/>
                    </a:solidFill>
                  </a:tcP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Avoids in-court restructuring</a:t>
                      </a:r>
                    </a:p>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Cannot bind creditors </a:t>
                      </a:r>
                      <a:r>
                        <a:rPr lang="en-US" sz="1400" kern="1200" baseline="0" dirty="0">
                          <a:latin typeface="Calibri Light" panose="020F0302020204030204" pitchFamily="34" charset="0"/>
                          <a:cs typeface="Calibri Light" panose="020F0302020204030204" pitchFamily="34" charset="0"/>
                        </a:rPr>
                        <a:t>absent contractual “drag” rights or consent, which may present challenges for transactions that require unanimous consent such as amending “sacred rights,” exchanging debt for equity, and giving new debt in an exchange</a:t>
                      </a:r>
                      <a:endParaRPr lang="en-US" sz="1400" kern="1200" dirty="0">
                        <a:solidFill>
                          <a:schemeClr val="accent5">
                            <a:lumMod val="50000"/>
                          </a:schemeClr>
                        </a:solidFill>
                        <a:latin typeface="Calibri Light" panose="020F0302020204030204" pitchFamily="34" charset="0"/>
                        <a:ea typeface="+mn-ea"/>
                        <a:cs typeface="Calibri Light" panose="020F0302020204030204" pitchFamily="34" charset="0"/>
                      </a:endParaRPr>
                    </a:p>
                  </a:txBody>
                  <a:tcPr marL="88751" marR="88751"/>
                </a:tc>
                <a:extLst>
                  <a:ext uri="{0D108BD9-81ED-4DB2-BD59-A6C34878D82A}">
                    <a16:rowId xmlns:a16="http://schemas.microsoft.com/office/drawing/2014/main" val="2983035293"/>
                  </a:ext>
                </a:extLst>
              </a:tr>
              <a:tr h="264296">
                <a:tc>
                  <a:txBody>
                    <a:bodyPr/>
                    <a:lstStyle/>
                    <a:p>
                      <a:pPr algn="ctr"/>
                      <a:endParaRPr lang="en-US" sz="1400" b="1" dirty="0">
                        <a:solidFill>
                          <a:schemeClr val="bg1"/>
                        </a:solidFill>
                        <a:latin typeface="Calibri Light" panose="020F0302020204030204" pitchFamily="34" charset="0"/>
                        <a:cs typeface="Calibri Light" panose="020F0302020204030204" pitchFamily="34" charset="0"/>
                      </a:endParaRPr>
                    </a:p>
                  </a:txBody>
                  <a:tcPr marL="88751" marR="88751" anchor="ct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algn="just"/>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extLst>
                  <a:ext uri="{0D108BD9-81ED-4DB2-BD59-A6C34878D82A}">
                    <a16:rowId xmlns:a16="http://schemas.microsoft.com/office/drawing/2014/main" val="1889823413"/>
                  </a:ext>
                </a:extLst>
              </a:tr>
              <a:tr h="1189332">
                <a:tc>
                  <a:txBody>
                    <a:bodyPr/>
                    <a:lstStyle/>
                    <a:p>
                      <a:pPr algn="ctr"/>
                      <a:r>
                        <a:rPr lang="en-US" sz="1400" b="1" dirty="0">
                          <a:solidFill>
                            <a:schemeClr val="bg1"/>
                          </a:solidFill>
                          <a:latin typeface="Calibri Light" panose="020F0302020204030204" pitchFamily="34" charset="0"/>
                          <a:cs typeface="Calibri Light" panose="020F0302020204030204" pitchFamily="34" charset="0"/>
                        </a:rPr>
                        <a:t>Prepackaged</a:t>
                      </a:r>
                      <a:r>
                        <a:rPr lang="en-US" sz="1400" b="1" baseline="0" dirty="0">
                          <a:solidFill>
                            <a:schemeClr val="bg1"/>
                          </a:solidFill>
                          <a:latin typeface="Calibri Light" panose="020F0302020204030204" pitchFamily="34" charset="0"/>
                          <a:cs typeface="Calibri Light" panose="020F0302020204030204" pitchFamily="34" charset="0"/>
                        </a:rPr>
                        <a:t> Chapter 11</a:t>
                      </a:r>
                      <a:endParaRPr lang="en-US" sz="1400" b="1" dirty="0">
                        <a:solidFill>
                          <a:schemeClr val="bg1"/>
                        </a:solidFill>
                        <a:latin typeface="Calibri Light" panose="020F0302020204030204" pitchFamily="34" charset="0"/>
                        <a:cs typeface="Calibri Light" panose="020F0302020204030204" pitchFamily="34" charset="0"/>
                      </a:endParaRPr>
                    </a:p>
                  </a:txBody>
                  <a:tcPr marL="88751" marR="88751" anchor="ctr">
                    <a:solidFill>
                      <a:srgbClr val="00B050"/>
                    </a:solidFill>
                  </a:tcP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Negotiate restructuring agreement (lock-up) with key threshold of constituents</a:t>
                      </a:r>
                    </a:p>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Prepare chapter</a:t>
                      </a:r>
                      <a:r>
                        <a:rPr lang="en-US" sz="1400" kern="1200" baseline="0" dirty="0">
                          <a:latin typeface="Calibri Light" panose="020F0302020204030204" pitchFamily="34" charset="0"/>
                          <a:cs typeface="Calibri Light" panose="020F0302020204030204" pitchFamily="34" charset="0"/>
                        </a:rPr>
                        <a:t> 11</a:t>
                      </a:r>
                      <a:r>
                        <a:rPr lang="en-US" sz="1400" kern="1200" dirty="0">
                          <a:latin typeface="Calibri Light" panose="020F0302020204030204" pitchFamily="34" charset="0"/>
                          <a:cs typeface="Calibri Light" panose="020F0302020204030204" pitchFamily="34" charset="0"/>
                        </a:rPr>
                        <a:t> plan and disclosure statement</a:t>
                      </a:r>
                    </a:p>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Solicit votes on plan before commencing in-court restructuring</a:t>
                      </a:r>
                    </a:p>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File chapter 11 petitions and plan on first day</a:t>
                      </a:r>
                    </a:p>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Mainly for balance sheet restructuring only (no operational fixes)</a:t>
                      </a:r>
                    </a:p>
                    <a:p>
                      <a:pPr marL="320040" indent="-320040" algn="just">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Generally does not impair trade creditors and litigation claimants</a:t>
                      </a: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extLst>
                  <a:ext uri="{0D108BD9-81ED-4DB2-BD59-A6C34878D82A}">
                    <a16:rowId xmlns:a16="http://schemas.microsoft.com/office/drawing/2014/main" val="700883594"/>
                  </a:ext>
                </a:extLst>
              </a:tr>
              <a:tr h="264296">
                <a:tc>
                  <a:txBody>
                    <a:bodyPr/>
                    <a:lstStyle/>
                    <a:p>
                      <a:pPr algn="ctr"/>
                      <a:endParaRPr lang="en-US" sz="1400" b="1" dirty="0">
                        <a:solidFill>
                          <a:schemeClr val="bg1"/>
                        </a:solidFill>
                        <a:latin typeface="Calibri Light" panose="020F0302020204030204" pitchFamily="34" charset="0"/>
                        <a:cs typeface="Calibri Light" panose="020F0302020204030204" pitchFamily="34" charset="0"/>
                      </a:endParaRPr>
                    </a:p>
                  </a:txBody>
                  <a:tcPr marL="88751" marR="88751" anchor="ct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algn="just"/>
                      <a:endParaRPr lang="en-US" sz="1400" kern="1200" dirty="0">
                        <a:solidFill>
                          <a:schemeClr val="accent5">
                            <a:lumMod val="50000"/>
                          </a:schemeClr>
                        </a:solidFill>
                        <a:latin typeface="Calibri Light" panose="020F0302020204030204" pitchFamily="34" charset="0"/>
                        <a:ea typeface="+mn-ea"/>
                        <a:cs typeface="Calibri Light" panose="020F0302020204030204" pitchFamily="34" charset="0"/>
                      </a:endParaRPr>
                    </a:p>
                  </a:txBody>
                  <a:tcPr marL="88751" marR="88751"/>
                </a:tc>
                <a:extLst>
                  <a:ext uri="{0D108BD9-81ED-4DB2-BD59-A6C34878D82A}">
                    <a16:rowId xmlns:a16="http://schemas.microsoft.com/office/drawing/2014/main" val="1756695319"/>
                  </a:ext>
                </a:extLst>
              </a:tr>
              <a:tr h="819318">
                <a:tc>
                  <a:txBody>
                    <a:bodyPr/>
                    <a:lstStyle/>
                    <a:p>
                      <a:pPr algn="ctr"/>
                      <a:r>
                        <a:rPr lang="en-US" sz="1400" b="1" dirty="0">
                          <a:solidFill>
                            <a:schemeClr val="bg1"/>
                          </a:solidFill>
                          <a:latin typeface="Calibri Light" panose="020F0302020204030204" pitchFamily="34" charset="0"/>
                          <a:cs typeface="Calibri Light" panose="020F0302020204030204" pitchFamily="34" charset="0"/>
                        </a:rPr>
                        <a:t>Prearranged C</a:t>
                      </a:r>
                      <a:r>
                        <a:rPr lang="en-US" sz="1400" b="1" baseline="0" dirty="0">
                          <a:solidFill>
                            <a:schemeClr val="bg1"/>
                          </a:solidFill>
                          <a:latin typeface="Calibri Light" panose="020F0302020204030204" pitchFamily="34" charset="0"/>
                          <a:cs typeface="Calibri Light" panose="020F0302020204030204" pitchFamily="34" charset="0"/>
                        </a:rPr>
                        <a:t>hapter 11</a:t>
                      </a:r>
                      <a:endParaRPr lang="en-US" sz="1400" b="1" dirty="0">
                        <a:solidFill>
                          <a:schemeClr val="bg1"/>
                        </a:solidFill>
                        <a:latin typeface="Calibri Light" panose="020F0302020204030204" pitchFamily="34" charset="0"/>
                        <a:cs typeface="Calibri Light" panose="020F0302020204030204" pitchFamily="34" charset="0"/>
                      </a:endParaRPr>
                    </a:p>
                  </a:txBody>
                  <a:tcPr marL="88751" marR="88751" anchor="ctr">
                    <a:solidFill>
                      <a:srgbClr val="00B050"/>
                    </a:solidFill>
                  </a:tcP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marL="320040" indent="-320040" algn="just" defTabSz="914400" rtl="0" eaLnBrk="1" latinLnBrk="0" hangingPunct="1">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Similar</a:t>
                      </a:r>
                      <a:r>
                        <a:rPr lang="en-US" sz="1400" kern="1200" baseline="0" dirty="0">
                          <a:latin typeface="Calibri Light" panose="020F0302020204030204" pitchFamily="34" charset="0"/>
                          <a:cs typeface="Calibri Light" panose="020F0302020204030204" pitchFamily="34" charset="0"/>
                        </a:rPr>
                        <a:t> to a</a:t>
                      </a:r>
                      <a:r>
                        <a:rPr lang="en-US" sz="1400" kern="1200" dirty="0">
                          <a:latin typeface="Calibri Light" panose="020F0302020204030204" pitchFamily="34" charset="0"/>
                          <a:cs typeface="Calibri Light" panose="020F0302020204030204" pitchFamily="34" charset="0"/>
                        </a:rPr>
                        <a:t> prepack, but file plan and disclosure statement early in case and solicit votes</a:t>
                      </a:r>
                      <a:r>
                        <a:rPr lang="en-US" sz="1400" kern="1200" baseline="0" dirty="0">
                          <a:latin typeface="Calibri Light" panose="020F0302020204030204" pitchFamily="34" charset="0"/>
                          <a:cs typeface="Calibri Light" panose="020F0302020204030204" pitchFamily="34" charset="0"/>
                        </a:rPr>
                        <a:t> post-filing</a:t>
                      </a:r>
                      <a:endParaRPr lang="en-US" sz="1400" kern="1200" dirty="0">
                        <a:latin typeface="Calibri Light" panose="020F0302020204030204" pitchFamily="34" charset="0"/>
                        <a:cs typeface="Calibri Light" panose="020F0302020204030204" pitchFamily="34" charset="0"/>
                      </a:endParaRPr>
                    </a:p>
                    <a:p>
                      <a:pPr marL="320040" indent="-320040" algn="just" defTabSz="914400" rtl="0" eaLnBrk="1" latinLnBrk="0" hangingPunct="1">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Provides opportunity</a:t>
                      </a:r>
                      <a:r>
                        <a:rPr lang="en-US" sz="1400" kern="1200" baseline="0" dirty="0">
                          <a:latin typeface="Calibri Light" panose="020F0302020204030204" pitchFamily="34" charset="0"/>
                          <a:cs typeface="Calibri Light" panose="020F0302020204030204" pitchFamily="34" charset="0"/>
                        </a:rPr>
                        <a:t> for </a:t>
                      </a:r>
                      <a:r>
                        <a:rPr lang="en-US" sz="1400" kern="1200" dirty="0">
                          <a:latin typeface="Calibri Light" panose="020F0302020204030204" pitchFamily="34" charset="0"/>
                          <a:cs typeface="Calibri Light" panose="020F0302020204030204" pitchFamily="34" charset="0"/>
                        </a:rPr>
                        <a:t>operational fixes (</a:t>
                      </a:r>
                      <a:r>
                        <a:rPr lang="en-US" sz="1400" i="1" kern="1200" dirty="0">
                          <a:latin typeface="Calibri Light" panose="020F0302020204030204" pitchFamily="34" charset="0"/>
                          <a:cs typeface="Calibri Light" panose="020F0302020204030204" pitchFamily="34" charset="0"/>
                        </a:rPr>
                        <a:t>e.g.</a:t>
                      </a:r>
                      <a:r>
                        <a:rPr lang="en-US" sz="1400" kern="1200" dirty="0">
                          <a:latin typeface="Calibri Light" panose="020F0302020204030204" pitchFamily="34" charset="0"/>
                          <a:cs typeface="Calibri Light" panose="020F0302020204030204" pitchFamily="34" charset="0"/>
                        </a:rPr>
                        <a:t>, rejection of contracts and/or</a:t>
                      </a:r>
                      <a:r>
                        <a:rPr lang="en-US" sz="1400" kern="1200" baseline="0" dirty="0">
                          <a:latin typeface="Calibri Light" panose="020F0302020204030204" pitchFamily="34" charset="0"/>
                          <a:cs typeface="Calibri Light" panose="020F0302020204030204" pitchFamily="34" charset="0"/>
                        </a:rPr>
                        <a:t> leases)</a:t>
                      </a:r>
                      <a:endParaRPr lang="en-US" sz="1400" kern="1200" dirty="0">
                        <a:latin typeface="Calibri Light" panose="020F0302020204030204" pitchFamily="34" charset="0"/>
                        <a:cs typeface="Calibri Light" panose="020F0302020204030204" pitchFamily="34" charset="0"/>
                      </a:endParaRPr>
                    </a:p>
                    <a:p>
                      <a:pPr marL="320040" indent="-320040" algn="just" defTabSz="914400" rtl="0" eaLnBrk="1" latinLnBrk="0" hangingPunct="1">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Can impair trade creditors</a:t>
                      </a:r>
                      <a:endParaRPr lang="en-US" sz="1400" kern="1200" dirty="0">
                        <a:solidFill>
                          <a:schemeClr val="accent5">
                            <a:lumMod val="50000"/>
                          </a:schemeClr>
                        </a:solidFill>
                        <a:latin typeface="Calibri Light" panose="020F0302020204030204" pitchFamily="34" charset="0"/>
                        <a:ea typeface="+mn-ea"/>
                        <a:cs typeface="Calibri Light" panose="020F0302020204030204" pitchFamily="34" charset="0"/>
                      </a:endParaRPr>
                    </a:p>
                  </a:txBody>
                  <a:tcPr marL="88751" marR="88751"/>
                </a:tc>
                <a:extLst>
                  <a:ext uri="{0D108BD9-81ED-4DB2-BD59-A6C34878D82A}">
                    <a16:rowId xmlns:a16="http://schemas.microsoft.com/office/drawing/2014/main" val="4207867330"/>
                  </a:ext>
                </a:extLst>
              </a:tr>
              <a:tr h="264296">
                <a:tc>
                  <a:txBody>
                    <a:bodyPr/>
                    <a:lstStyle/>
                    <a:p>
                      <a:pPr algn="ctr"/>
                      <a:endParaRPr lang="en-US" sz="1400" b="1" dirty="0">
                        <a:solidFill>
                          <a:schemeClr val="bg1"/>
                        </a:solidFill>
                        <a:latin typeface="Calibri Light" panose="020F0302020204030204" pitchFamily="34" charset="0"/>
                        <a:cs typeface="Calibri Light" panose="020F0302020204030204" pitchFamily="34" charset="0"/>
                      </a:endParaRPr>
                    </a:p>
                  </a:txBody>
                  <a:tcPr marL="88751" marR="88751" anchor="ct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marL="285750" indent="-285750" algn="just">
                        <a:buFont typeface="Wingdings" panose="05000000000000000000" pitchFamily="2" charset="2"/>
                        <a:buChar char="§"/>
                      </a:pP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extLst>
                  <a:ext uri="{0D108BD9-81ED-4DB2-BD59-A6C34878D82A}">
                    <a16:rowId xmlns:a16="http://schemas.microsoft.com/office/drawing/2014/main" val="3766049750"/>
                  </a:ext>
                </a:extLst>
              </a:tr>
              <a:tr h="819318">
                <a:tc>
                  <a:txBody>
                    <a:bodyPr/>
                    <a:lstStyle/>
                    <a:p>
                      <a:pPr algn="ctr"/>
                      <a:r>
                        <a:rPr lang="en-US" sz="1400" b="1" dirty="0">
                          <a:solidFill>
                            <a:schemeClr val="bg1"/>
                          </a:solidFill>
                          <a:latin typeface="Calibri Light" panose="020F0302020204030204" pitchFamily="34" charset="0"/>
                          <a:cs typeface="Calibri Light" panose="020F0302020204030204" pitchFamily="34" charset="0"/>
                        </a:rPr>
                        <a:t>Traditional</a:t>
                      </a:r>
                      <a:r>
                        <a:rPr lang="en-US" sz="1400" b="1" baseline="0" dirty="0">
                          <a:solidFill>
                            <a:schemeClr val="bg1"/>
                          </a:solidFill>
                          <a:latin typeface="Calibri Light" panose="020F0302020204030204" pitchFamily="34" charset="0"/>
                          <a:cs typeface="Calibri Light" panose="020F0302020204030204" pitchFamily="34" charset="0"/>
                        </a:rPr>
                        <a:t> C</a:t>
                      </a:r>
                      <a:r>
                        <a:rPr lang="en-US" sz="1400" b="1" dirty="0">
                          <a:solidFill>
                            <a:schemeClr val="bg1"/>
                          </a:solidFill>
                          <a:latin typeface="Calibri Light" panose="020F0302020204030204" pitchFamily="34" charset="0"/>
                          <a:cs typeface="Calibri Light" panose="020F0302020204030204" pitchFamily="34" charset="0"/>
                        </a:rPr>
                        <a:t>hapter 11</a:t>
                      </a:r>
                    </a:p>
                  </a:txBody>
                  <a:tcPr marL="88751" marR="88751" anchor="ctr">
                    <a:solidFill>
                      <a:srgbClr val="00B050"/>
                    </a:solidFill>
                  </a:tcPr>
                </a:tc>
                <a:tc>
                  <a:txBody>
                    <a:bodyPr/>
                    <a:lstStyle/>
                    <a:p>
                      <a:pPr algn="ctr"/>
                      <a:endParaRPr lang="en-US" sz="1400" dirty="0">
                        <a:solidFill>
                          <a:schemeClr val="accent5">
                            <a:lumMod val="50000"/>
                          </a:schemeClr>
                        </a:solidFill>
                        <a:latin typeface="Calibri Light" panose="020F0302020204030204" pitchFamily="34" charset="0"/>
                        <a:cs typeface="Calibri Light" panose="020F0302020204030204" pitchFamily="34" charset="0"/>
                      </a:endParaRPr>
                    </a:p>
                  </a:txBody>
                  <a:tcPr marL="88751" marR="88751"/>
                </a:tc>
                <a:tc>
                  <a:txBody>
                    <a:bodyPr/>
                    <a:lstStyle/>
                    <a:p>
                      <a:pPr marL="320040" indent="-320040" algn="just" defTabSz="914400" rtl="0" eaLnBrk="1" latinLnBrk="0" hangingPunct="1">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File petition without deal with creditors</a:t>
                      </a:r>
                    </a:p>
                    <a:p>
                      <a:pPr marL="320040" indent="-320040" algn="just" defTabSz="914400" rtl="0" eaLnBrk="1" latinLnBrk="0" hangingPunct="1">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Fix operations and maximize value with in-court restructuring powers</a:t>
                      </a:r>
                    </a:p>
                    <a:p>
                      <a:pPr marL="320040" indent="-320040" algn="just" defTabSz="914400" rtl="0" eaLnBrk="1" latinLnBrk="0" hangingPunct="1">
                        <a:buClr>
                          <a:srgbClr val="00B050"/>
                        </a:buClr>
                        <a:buFont typeface="Wingdings" panose="05000000000000000000" pitchFamily="2" charset="2"/>
                        <a:buChar char="§"/>
                      </a:pPr>
                      <a:r>
                        <a:rPr lang="en-US" sz="1400" kern="1200" dirty="0">
                          <a:latin typeface="Calibri Light" panose="020F0302020204030204" pitchFamily="34" charset="0"/>
                          <a:cs typeface="Calibri Light" panose="020F0302020204030204" pitchFamily="34" charset="0"/>
                        </a:rPr>
                        <a:t>Develop plan (often through negotiations with</a:t>
                      </a:r>
                      <a:r>
                        <a:rPr lang="en-US" sz="1400" kern="1200" baseline="0" dirty="0">
                          <a:latin typeface="Calibri Light" panose="020F0302020204030204" pitchFamily="34" charset="0"/>
                          <a:cs typeface="Calibri Light" panose="020F0302020204030204" pitchFamily="34" charset="0"/>
                        </a:rPr>
                        <a:t> key creditors and/or official committee of unsecured creditors (if appointed)) during chapter 11 case</a:t>
                      </a:r>
                      <a:endParaRPr lang="en-US" sz="1400" kern="1200" dirty="0">
                        <a:solidFill>
                          <a:schemeClr val="accent5">
                            <a:lumMod val="50000"/>
                          </a:schemeClr>
                        </a:solidFill>
                        <a:latin typeface="Calibri Light" panose="020F0302020204030204" pitchFamily="34" charset="0"/>
                        <a:ea typeface="+mn-ea"/>
                        <a:cs typeface="Calibri Light" panose="020F0302020204030204" pitchFamily="34" charset="0"/>
                      </a:endParaRPr>
                    </a:p>
                  </a:txBody>
                  <a:tcPr marL="88751" marR="88751"/>
                </a:tc>
                <a:extLst>
                  <a:ext uri="{0D108BD9-81ED-4DB2-BD59-A6C34878D82A}">
                    <a16:rowId xmlns:a16="http://schemas.microsoft.com/office/drawing/2014/main" val="2698263549"/>
                  </a:ext>
                </a:extLst>
              </a:tr>
            </a:tbl>
          </a:graphicData>
        </a:graphic>
      </p:graphicFrame>
    </p:spTree>
    <p:extLst>
      <p:ext uri="{BB962C8B-B14F-4D97-AF65-F5344CB8AC3E}">
        <p14:creationId xmlns:p14="http://schemas.microsoft.com/office/powerpoint/2010/main" val="194360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31" y="476672"/>
            <a:ext cx="8498616" cy="421853"/>
          </a:xfrm>
        </p:spPr>
        <p:txBody>
          <a:bodyPr/>
          <a:lstStyle/>
          <a:p>
            <a:r>
              <a:rPr lang="en-US" dirty="0"/>
              <a:t>Executory Contracts &amp; Unexpired Leases in Chapter 11</a:t>
            </a:r>
          </a:p>
        </p:txBody>
      </p:sp>
      <p:sp>
        <p:nvSpPr>
          <p:cNvPr id="3" name="Content Placeholder 2"/>
          <p:cNvSpPr>
            <a:spLocks noGrp="1"/>
          </p:cNvSpPr>
          <p:nvPr>
            <p:ph sz="quarter" idx="10"/>
          </p:nvPr>
        </p:nvSpPr>
        <p:spPr>
          <a:xfrm>
            <a:off x="290513" y="1108075"/>
            <a:ext cx="8673975" cy="5292725"/>
          </a:xfrm>
        </p:spPr>
        <p:txBody>
          <a:bodyPr/>
          <a:lstStyle/>
          <a:p>
            <a:pPr lvl="1" algn="just"/>
            <a:r>
              <a:rPr lang="en-US" altLang="en-US" dirty="0"/>
              <a:t>A debtor can assume, reject, or assume and assign executory contracts and unexpired leases.  A court will approve such a request if the applicable standards are met and if the debtor demonstrates that the action is in the best interests of the estate, subject to a deferential business judgment standard.</a:t>
            </a:r>
            <a:endParaRPr lang="en-US" dirty="0"/>
          </a:p>
          <a:p>
            <a:pPr lvl="2" algn="just"/>
            <a:r>
              <a:rPr lang="en-US" dirty="0"/>
              <a:t>Executory contracts are contracts on which performance remains due by both parties (</a:t>
            </a:r>
            <a:r>
              <a:rPr lang="en-US" i="1" dirty="0"/>
              <a:t>i.e.</a:t>
            </a:r>
            <a:r>
              <a:rPr lang="en-US" dirty="0"/>
              <a:t>, if one party has fully performed its obligations, the contract is no longer executory).</a:t>
            </a:r>
          </a:p>
          <a:p>
            <a:pPr lvl="1" algn="just"/>
            <a:r>
              <a:rPr lang="en-US" dirty="0"/>
              <a:t>A debtor unilaterally decides whether to agree to perform (</a:t>
            </a:r>
            <a:r>
              <a:rPr lang="en-US" b="1" dirty="0"/>
              <a:t>assume</a:t>
            </a:r>
            <a:r>
              <a:rPr lang="en-US" dirty="0"/>
              <a:t>) or not perform (</a:t>
            </a:r>
            <a:r>
              <a:rPr lang="en-US" b="1" dirty="0"/>
              <a:t>reject</a:t>
            </a:r>
            <a:r>
              <a:rPr lang="en-US" dirty="0"/>
              <a:t>) its obligations under an executory contract or unexpired lease.</a:t>
            </a:r>
          </a:p>
          <a:p>
            <a:pPr lvl="2" algn="just"/>
            <a:r>
              <a:rPr lang="en-US" dirty="0"/>
              <a:t>A debtor is allowed time to decide whether to assume or reject while the counterparty is obligated to continue performing during the bankruptcy case.</a:t>
            </a:r>
          </a:p>
          <a:p>
            <a:pPr lvl="1" algn="just"/>
            <a:r>
              <a:rPr lang="en-US" dirty="0"/>
              <a:t>If the debtor assumes an executory contract or unexpired lease, the debtor has to “cure” (</a:t>
            </a:r>
            <a:r>
              <a:rPr lang="en-US" i="1" dirty="0"/>
              <a:t>i.e.</a:t>
            </a:r>
            <a:r>
              <a:rPr lang="en-US" dirty="0"/>
              <a:t>,</a:t>
            </a:r>
            <a:r>
              <a:rPr lang="en-US" i="1" dirty="0"/>
              <a:t> </a:t>
            </a:r>
            <a:r>
              <a:rPr lang="en-US" dirty="0"/>
              <a:t>pay in full) any outstanding amounts or other defaults and provide the counterparty with “adequate assurance” that it can continue to perform its obligations under the contract or lease in the future.</a:t>
            </a:r>
          </a:p>
          <a:p>
            <a:pPr lvl="1" algn="just"/>
            <a:r>
              <a:rPr lang="en-US" dirty="0"/>
              <a:t>If a debtor rejects an executory contract or unexpired lease, such rejection is treated as a material breach of the contract or lease immediately prior to the petition date.</a:t>
            </a:r>
          </a:p>
          <a:p>
            <a:pPr lvl="2" algn="just"/>
            <a:r>
              <a:rPr lang="en-US" dirty="0"/>
              <a:t>Rejection excuses continued performance under the contract by both parties but does not constitute a repudiation (</a:t>
            </a:r>
            <a:r>
              <a:rPr lang="en-US" i="1" dirty="0"/>
              <a:t>i.e.</a:t>
            </a:r>
            <a:r>
              <a:rPr lang="en-US" dirty="0"/>
              <a:t>, certain contract provisions that survive breach under applicable law continue to apply).</a:t>
            </a:r>
          </a:p>
          <a:p>
            <a:pPr lvl="1" algn="just"/>
            <a:r>
              <a:rPr lang="en-US" dirty="0"/>
              <a:t>To the extent a contract or lease contains a provision that triggers a default upon a bankruptcy filing, the Bankruptcy Code generally provides that such “ipso facto” provisions are unenforceable. </a:t>
            </a:r>
          </a:p>
          <a:p>
            <a:pPr lvl="1" algn="just"/>
            <a:r>
              <a:rPr lang="en-US" dirty="0"/>
              <a:t>The Bankruptcy Code also permits assignment of most (but not all) executory contracts even if such contracts contain anti-assignment provisions.</a:t>
            </a:r>
          </a:p>
          <a:p>
            <a:pPr lvl="1" algn="just"/>
            <a:endParaRPr lang="en-US" dirty="0"/>
          </a:p>
        </p:txBody>
      </p:sp>
    </p:spTree>
    <p:extLst>
      <p:ext uri="{BB962C8B-B14F-4D97-AF65-F5344CB8AC3E}">
        <p14:creationId xmlns:p14="http://schemas.microsoft.com/office/powerpoint/2010/main" val="3623904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323528" y="0"/>
            <a:ext cx="8248657" cy="880554"/>
          </a:xfrm>
        </p:spPr>
        <p:txBody>
          <a:bodyPr/>
          <a:lstStyle/>
          <a:p>
            <a:pPr eaLnBrk="1" hangingPunct="1"/>
            <a:r>
              <a:rPr lang="en-US" altLang="en-US" dirty="0"/>
              <a:t>Funding Operations in Chapter 11</a:t>
            </a:r>
          </a:p>
        </p:txBody>
      </p:sp>
      <p:sp>
        <p:nvSpPr>
          <p:cNvPr id="38915" name="Rectangle 5"/>
          <p:cNvSpPr>
            <a:spLocks noGrp="1" noChangeArrowheads="1"/>
          </p:cNvSpPr>
          <p:nvPr>
            <p:ph idx="4294967295"/>
          </p:nvPr>
        </p:nvSpPr>
        <p:spPr>
          <a:xfrm>
            <a:off x="323528" y="1052736"/>
            <a:ext cx="8496944" cy="5544616"/>
          </a:xfrm>
          <a:prstGeom prst="rect">
            <a:avLst/>
          </a:prstGeom>
        </p:spPr>
        <p:txBody>
          <a:bodyPr/>
          <a:lstStyle/>
          <a:p>
            <a:pPr marL="4683" lvl="2" indent="0">
              <a:lnSpc>
                <a:spcPct val="90000"/>
              </a:lnSpc>
              <a:buClr>
                <a:srgbClr val="00B050"/>
              </a:buClr>
              <a:buSzPct val="100000"/>
              <a:buNone/>
              <a:defRPr/>
            </a:pPr>
            <a:r>
              <a:rPr lang="en-US" altLang="en-US" sz="1100" b="1" u="sng" kern="1200" dirty="0">
                <a:cs typeface="Calibri Light" panose="020F0302020204030204" pitchFamily="34" charset="0"/>
              </a:rPr>
              <a:t>Sources of Funding</a:t>
            </a:r>
            <a:endParaRPr lang="en-US" altLang="en-US" sz="1100" b="1" kern="1200" dirty="0">
              <a:solidFill>
                <a:srgbClr val="00B050"/>
              </a:solidFill>
              <a:cs typeface="Calibri Light" panose="020F0302020204030204" pitchFamily="34" charset="0"/>
            </a:endParaRPr>
          </a:p>
          <a:p>
            <a:pPr marL="285624" lvl="2" algn="just">
              <a:lnSpc>
                <a:spcPct val="90000"/>
              </a:lnSpc>
              <a:buClr>
                <a:srgbClr val="00B050"/>
              </a:buClr>
              <a:buSzPct val="100000"/>
              <a:defRPr/>
            </a:pPr>
            <a:r>
              <a:rPr lang="en-US" altLang="en-US" sz="1100" dirty="0">
                <a:cs typeface="Calibri Light" panose="020F0302020204030204" pitchFamily="34" charset="0"/>
              </a:rPr>
              <a:t>There are five principal sources of cash to fund the debtor’s operations in chapter 11:</a:t>
            </a:r>
          </a:p>
          <a:p>
            <a:pPr lvl="2" algn="just">
              <a:lnSpc>
                <a:spcPts val="1440"/>
              </a:lnSpc>
              <a:buSzPct val="100000"/>
              <a:defRPr/>
            </a:pPr>
            <a:r>
              <a:rPr lang="en-US" altLang="en-US" sz="1100" dirty="0">
                <a:cs typeface="Calibri Light" panose="020F0302020204030204" pitchFamily="34" charset="0"/>
              </a:rPr>
              <a:t>Cash generated from postpetition operations;</a:t>
            </a:r>
          </a:p>
          <a:p>
            <a:pPr lvl="2" algn="just">
              <a:lnSpc>
                <a:spcPts val="1440"/>
              </a:lnSpc>
              <a:buSzPct val="100000"/>
              <a:defRPr/>
            </a:pPr>
            <a:r>
              <a:rPr lang="en-US" altLang="en-US" sz="1100" dirty="0">
                <a:cs typeface="Calibri Light" panose="020F0302020204030204" pitchFamily="34" charset="0"/>
              </a:rPr>
              <a:t>Unencumbered prepetition cash (if any);</a:t>
            </a:r>
          </a:p>
          <a:p>
            <a:pPr lvl="2" algn="just">
              <a:lnSpc>
                <a:spcPts val="1440"/>
              </a:lnSpc>
              <a:buSzPct val="100000"/>
              <a:defRPr/>
            </a:pPr>
            <a:r>
              <a:rPr lang="en-US" altLang="en-US" sz="1100" dirty="0">
                <a:cs typeface="Calibri Light" panose="020F0302020204030204" pitchFamily="34" charset="0"/>
              </a:rPr>
              <a:t>Prepetition cash collateral;</a:t>
            </a:r>
          </a:p>
          <a:p>
            <a:pPr lvl="2" algn="just">
              <a:lnSpc>
                <a:spcPts val="1440"/>
              </a:lnSpc>
              <a:buSzPct val="100000"/>
              <a:defRPr/>
            </a:pPr>
            <a:r>
              <a:rPr lang="en-US" altLang="en-US" sz="1100" dirty="0">
                <a:cs typeface="Calibri Light" panose="020F0302020204030204" pitchFamily="34" charset="0"/>
              </a:rPr>
              <a:t>“DIP” financing; and</a:t>
            </a:r>
          </a:p>
          <a:p>
            <a:pPr lvl="2" algn="just">
              <a:lnSpc>
                <a:spcPts val="1440"/>
              </a:lnSpc>
              <a:buSzPct val="100000"/>
              <a:defRPr/>
            </a:pPr>
            <a:r>
              <a:rPr lang="en-US" altLang="en-US" sz="1100" dirty="0">
                <a:cs typeface="Calibri Light" panose="020F0302020204030204" pitchFamily="34" charset="0"/>
              </a:rPr>
              <a:t>Proceeds from the sale of assets outside the ordinary course of business.</a:t>
            </a:r>
          </a:p>
          <a:p>
            <a:pPr marL="285624" lvl="2" algn="just">
              <a:lnSpc>
                <a:spcPct val="90000"/>
              </a:lnSpc>
              <a:buClr>
                <a:srgbClr val="00B050"/>
              </a:buClr>
              <a:buSzPct val="100000"/>
              <a:defRPr/>
            </a:pPr>
            <a:r>
              <a:rPr lang="en-US" altLang="en-US" sz="1100" dirty="0">
                <a:cs typeface="Calibri Light" panose="020F0302020204030204" pitchFamily="34" charset="0"/>
              </a:rPr>
              <a:t>In general, a debtor can use cash generated postpetition or unencumbered prepetition cash in the ordinary course of business.</a:t>
            </a:r>
          </a:p>
          <a:p>
            <a:pPr marL="285624" lvl="2" algn="just">
              <a:lnSpc>
                <a:spcPct val="90000"/>
              </a:lnSpc>
              <a:buClr>
                <a:srgbClr val="00B050"/>
              </a:buClr>
              <a:buSzPct val="100000"/>
              <a:defRPr/>
            </a:pPr>
            <a:r>
              <a:rPr lang="en-US" altLang="en-US" sz="1100" dirty="0">
                <a:cs typeface="Calibri Light" panose="020F0302020204030204" pitchFamily="34" charset="0"/>
              </a:rPr>
              <a:t>Use of cash that is encumbered by a prepetition secured creditor’s lien (including a lien that extends to proceeds generated postpetition) requires either that creditor’s consent or court approval.</a:t>
            </a:r>
          </a:p>
          <a:p>
            <a:pPr lvl="2" algn="just">
              <a:lnSpc>
                <a:spcPts val="1440"/>
              </a:lnSpc>
              <a:buSzPct val="100000"/>
              <a:defRPr/>
            </a:pPr>
            <a:r>
              <a:rPr lang="en-US" altLang="en-US" sz="1100" dirty="0">
                <a:cs typeface="Calibri Light" panose="020F0302020204030204" pitchFamily="34" charset="0"/>
              </a:rPr>
              <a:t>At least 14 days’ notice required for final hearing on motion to use cash collateral.</a:t>
            </a:r>
          </a:p>
          <a:p>
            <a:pPr lvl="2" algn="just">
              <a:lnSpc>
                <a:spcPts val="1440"/>
              </a:lnSpc>
              <a:buSzPct val="100000"/>
              <a:defRPr/>
            </a:pPr>
            <a:r>
              <a:rPr lang="en-US" altLang="en-US" sz="1100" dirty="0">
                <a:cs typeface="Calibri Light" panose="020F0302020204030204" pitchFamily="34" charset="0"/>
              </a:rPr>
              <a:t>Court may conduct preliminary hearing (prior to expiration of 14-day period) and will authorize use of cash collateral on an interim basis only if: </a:t>
            </a:r>
          </a:p>
          <a:p>
            <a:pPr lvl="3" algn="just">
              <a:lnSpc>
                <a:spcPts val="1440"/>
              </a:lnSpc>
              <a:buSzPct val="100000"/>
              <a:defRPr/>
            </a:pPr>
            <a:r>
              <a:rPr lang="en-US" altLang="en-US" sz="1100" kern="1200" dirty="0">
                <a:cs typeface="Calibri Light" panose="020F0302020204030204" pitchFamily="34" charset="0"/>
              </a:rPr>
              <a:t>Reasonable likelihood the debtor will prevail at final hearing; and </a:t>
            </a:r>
          </a:p>
          <a:p>
            <a:pPr lvl="3" algn="just">
              <a:lnSpc>
                <a:spcPts val="1440"/>
              </a:lnSpc>
              <a:buSzPct val="100000"/>
              <a:defRPr/>
            </a:pPr>
            <a:r>
              <a:rPr lang="en-US" altLang="en-US" sz="1100" kern="1200" dirty="0">
                <a:cs typeface="Calibri Light" panose="020F0302020204030204" pitchFamily="34" charset="0"/>
              </a:rPr>
              <a:t>Relief is necessary to avoid immediate and irreparable harm to estate pending final hearing.</a:t>
            </a:r>
          </a:p>
          <a:p>
            <a:pPr indent="-243584" eaLnBrk="0" hangingPunct="0">
              <a:lnSpc>
                <a:spcPct val="90000"/>
              </a:lnSpc>
              <a:buClrTx/>
              <a:defRPr/>
            </a:pPr>
            <a:r>
              <a:rPr lang="en-US" altLang="en-US" sz="1100" b="1" u="sng" kern="1200" dirty="0">
                <a:solidFill>
                  <a:schemeClr val="tx1"/>
                </a:solidFill>
                <a:cs typeface="Calibri Light" panose="020F0302020204030204" pitchFamily="34" charset="0"/>
              </a:rPr>
              <a:t>Adequate Protection</a:t>
            </a:r>
          </a:p>
          <a:p>
            <a:pPr marL="285624" lvl="2" algn="just">
              <a:lnSpc>
                <a:spcPct val="90000"/>
              </a:lnSpc>
              <a:buClr>
                <a:srgbClr val="00B050"/>
              </a:buClr>
              <a:buSzPct val="100000"/>
              <a:defRPr/>
            </a:pPr>
            <a:r>
              <a:rPr lang="en-US" altLang="en-US" sz="1100" dirty="0">
                <a:cs typeface="Calibri Light" panose="020F0302020204030204" pitchFamily="34" charset="0"/>
              </a:rPr>
              <a:t>Whenever the debtor seeks to use a secured creditor’s prepetition collateral, including cash collateral, the debtor may be required to provide adequate protection against any decline in value of that collateral during the case that would reduce the extent of the secured claim.</a:t>
            </a:r>
          </a:p>
          <a:p>
            <a:pPr marL="285624" lvl="2" algn="just">
              <a:lnSpc>
                <a:spcPct val="90000"/>
              </a:lnSpc>
              <a:buClr>
                <a:srgbClr val="00B050"/>
              </a:buClr>
              <a:buSzPct val="100000"/>
              <a:defRPr/>
            </a:pPr>
            <a:r>
              <a:rPr lang="en-US" altLang="en-US" sz="1100" dirty="0">
                <a:cs typeface="Calibri Light" panose="020F0302020204030204" pitchFamily="34" charset="0"/>
              </a:rPr>
              <a:t>Adequate protection may also be required if the collateral is declining in value, even if the debtor is not using the property.</a:t>
            </a:r>
          </a:p>
          <a:p>
            <a:pPr marL="285624" lvl="2" algn="just">
              <a:lnSpc>
                <a:spcPct val="90000"/>
              </a:lnSpc>
              <a:buClr>
                <a:srgbClr val="00B050"/>
              </a:buClr>
              <a:buSzPct val="100000"/>
              <a:defRPr/>
            </a:pPr>
            <a:r>
              <a:rPr lang="en-US" altLang="en-US" sz="1100" dirty="0">
                <a:cs typeface="Calibri Light" panose="020F0302020204030204" pitchFamily="34" charset="0"/>
              </a:rPr>
              <a:t>Adequate protection can take several forms:</a:t>
            </a:r>
          </a:p>
          <a:p>
            <a:pPr lvl="2" algn="just">
              <a:lnSpc>
                <a:spcPts val="1440"/>
              </a:lnSpc>
              <a:buSzPct val="100000"/>
              <a:defRPr/>
            </a:pPr>
            <a:r>
              <a:rPr lang="en-US" altLang="en-US" sz="1100" dirty="0">
                <a:cs typeface="Calibri Light" panose="020F0302020204030204" pitchFamily="34" charset="0"/>
              </a:rPr>
              <a:t>Replacement liens on the debtor’s assets;</a:t>
            </a:r>
          </a:p>
          <a:p>
            <a:pPr lvl="2" algn="just">
              <a:lnSpc>
                <a:spcPts val="1440"/>
              </a:lnSpc>
              <a:buSzPct val="100000"/>
              <a:defRPr/>
            </a:pPr>
            <a:r>
              <a:rPr lang="en-US" altLang="en-US" sz="1100" dirty="0" err="1">
                <a:cs typeface="Calibri Light" panose="020F0302020204030204" pitchFamily="34" charset="0"/>
              </a:rPr>
              <a:t>Superpriority</a:t>
            </a:r>
            <a:r>
              <a:rPr lang="en-US" altLang="en-US" sz="1100" dirty="0">
                <a:cs typeface="Calibri Light" panose="020F0302020204030204" pitchFamily="34" charset="0"/>
              </a:rPr>
              <a:t> claims for the amount of any decline in the collateral’s value; and/or</a:t>
            </a:r>
          </a:p>
          <a:p>
            <a:pPr lvl="2" algn="just">
              <a:lnSpc>
                <a:spcPts val="1440"/>
              </a:lnSpc>
              <a:buSzPct val="100000"/>
              <a:defRPr/>
            </a:pPr>
            <a:r>
              <a:rPr lang="en-US" altLang="en-US" sz="1100" dirty="0">
                <a:cs typeface="Calibri Light" panose="020F0302020204030204" pitchFamily="34" charset="0"/>
              </a:rPr>
              <a:t>Cash payments (including professional fees).</a:t>
            </a:r>
          </a:p>
          <a:p>
            <a:pPr marL="285624" lvl="2" algn="just">
              <a:lnSpc>
                <a:spcPct val="90000"/>
              </a:lnSpc>
              <a:buClr>
                <a:srgbClr val="00B050"/>
              </a:buClr>
              <a:buSzPct val="100000"/>
              <a:defRPr/>
            </a:pPr>
            <a:r>
              <a:rPr lang="en-US" altLang="en-US" sz="1100" dirty="0">
                <a:cs typeface="Calibri Light" panose="020F0302020204030204" pitchFamily="34" charset="0"/>
              </a:rPr>
              <a:t>A debtor must provide adequate protection to prime another creditor’s lien.</a:t>
            </a:r>
          </a:p>
          <a:p>
            <a:pPr marL="730446" lvl="4" indent="-168565" algn="just" eaLnBrk="0" hangingPunct="0">
              <a:lnSpc>
                <a:spcPct val="90000"/>
              </a:lnSpc>
              <a:spcBef>
                <a:spcPts val="265"/>
              </a:spcBef>
              <a:spcAft>
                <a:spcPts val="265"/>
              </a:spcAft>
              <a:buClrTx/>
              <a:buSzPct val="100000"/>
              <a:buFont typeface="Arial" panose="020B0604020202020204" pitchFamily="34" charset="0"/>
              <a:buChar char="•"/>
              <a:defRPr/>
            </a:pPr>
            <a:endParaRPr lang="en-US" altLang="en-US" sz="1100" kern="1200" dirty="0">
              <a:cs typeface="Calibri Light" panose="020F0302020204030204" pitchFamily="34" charset="0"/>
            </a:endParaRPr>
          </a:p>
        </p:txBody>
      </p:sp>
    </p:spTree>
    <p:extLst>
      <p:ext uri="{BB962C8B-B14F-4D97-AF65-F5344CB8AC3E}">
        <p14:creationId xmlns:p14="http://schemas.microsoft.com/office/powerpoint/2010/main" val="242360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13" y="558064"/>
            <a:ext cx="8498616" cy="359960"/>
          </a:xfrm>
        </p:spPr>
        <p:txBody>
          <a:bodyPr/>
          <a:lstStyle/>
          <a:p>
            <a:r>
              <a:rPr lang="en-US" altLang="en-US" dirty="0"/>
              <a:t>Postpetition Borrowing (“DIP Financing”)</a:t>
            </a:r>
            <a:endParaRPr lang="en-US" dirty="0"/>
          </a:p>
        </p:txBody>
      </p:sp>
      <p:grpSp>
        <p:nvGrpSpPr>
          <p:cNvPr id="4" name="Group 2"/>
          <p:cNvGrpSpPr>
            <a:grpSpLocks/>
          </p:cNvGrpSpPr>
          <p:nvPr/>
        </p:nvGrpSpPr>
        <p:grpSpPr bwMode="auto">
          <a:xfrm>
            <a:off x="3076865" y="1671985"/>
            <a:ext cx="1035424" cy="304800"/>
            <a:chOff x="288" y="2784"/>
            <a:chExt cx="672" cy="192"/>
          </a:xfrm>
          <a:solidFill>
            <a:schemeClr val="tx1"/>
          </a:solidFill>
        </p:grpSpPr>
        <p:sp>
          <p:nvSpPr>
            <p:cNvPr id="5" name="AutoShape 3"/>
            <p:cNvSpPr>
              <a:spLocks noChangeArrowheads="1"/>
            </p:cNvSpPr>
            <p:nvPr/>
          </p:nvSpPr>
          <p:spPr bwMode="auto">
            <a:xfrm>
              <a:off x="288" y="2784"/>
              <a:ext cx="672" cy="192"/>
            </a:xfrm>
            <a:prstGeom prst="rightArrow">
              <a:avLst>
                <a:gd name="adj1" fmla="val 50000"/>
                <a:gd name="adj2" fmla="val 87500"/>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sp>
          <p:nvSpPr>
            <p:cNvPr id="6" name="Rectangle 4"/>
            <p:cNvSpPr>
              <a:spLocks noChangeArrowheads="1"/>
            </p:cNvSpPr>
            <p:nvPr/>
          </p:nvSpPr>
          <p:spPr bwMode="auto">
            <a:xfrm>
              <a:off x="288" y="2832"/>
              <a:ext cx="96" cy="144"/>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grpSp>
      <p:grpSp>
        <p:nvGrpSpPr>
          <p:cNvPr id="7" name="Group 5"/>
          <p:cNvGrpSpPr>
            <a:grpSpLocks/>
          </p:cNvGrpSpPr>
          <p:nvPr/>
        </p:nvGrpSpPr>
        <p:grpSpPr bwMode="auto">
          <a:xfrm>
            <a:off x="1416369" y="5494686"/>
            <a:ext cx="582426" cy="215900"/>
            <a:chOff x="288" y="3648"/>
            <a:chExt cx="432" cy="144"/>
          </a:xfrm>
          <a:solidFill>
            <a:schemeClr val="tx1"/>
          </a:solidFill>
        </p:grpSpPr>
        <p:sp>
          <p:nvSpPr>
            <p:cNvPr id="8" name="Rectangle 6"/>
            <p:cNvSpPr>
              <a:spLocks noChangeArrowheads="1"/>
            </p:cNvSpPr>
            <p:nvPr/>
          </p:nvSpPr>
          <p:spPr bwMode="auto">
            <a:xfrm>
              <a:off x="288" y="3648"/>
              <a:ext cx="96" cy="144"/>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sp>
          <p:nvSpPr>
            <p:cNvPr id="9" name="Rectangle 7"/>
            <p:cNvSpPr>
              <a:spLocks noChangeArrowheads="1"/>
            </p:cNvSpPr>
            <p:nvPr/>
          </p:nvSpPr>
          <p:spPr bwMode="auto">
            <a:xfrm rot="5400000">
              <a:off x="456" y="3528"/>
              <a:ext cx="96" cy="432"/>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grpSp>
      <p:grpSp>
        <p:nvGrpSpPr>
          <p:cNvPr id="10" name="Group 8"/>
          <p:cNvGrpSpPr>
            <a:grpSpLocks/>
          </p:cNvGrpSpPr>
          <p:nvPr/>
        </p:nvGrpSpPr>
        <p:grpSpPr bwMode="auto">
          <a:xfrm flipH="1">
            <a:off x="6780475" y="4680299"/>
            <a:ext cx="665629" cy="215900"/>
            <a:chOff x="288" y="3648"/>
            <a:chExt cx="432" cy="144"/>
          </a:xfrm>
          <a:solidFill>
            <a:schemeClr val="tx1"/>
          </a:solidFill>
        </p:grpSpPr>
        <p:sp>
          <p:nvSpPr>
            <p:cNvPr id="11" name="Rectangle 9"/>
            <p:cNvSpPr>
              <a:spLocks noChangeArrowheads="1"/>
            </p:cNvSpPr>
            <p:nvPr/>
          </p:nvSpPr>
          <p:spPr bwMode="auto">
            <a:xfrm>
              <a:off x="288" y="3648"/>
              <a:ext cx="96" cy="144"/>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sp>
          <p:nvSpPr>
            <p:cNvPr id="12" name="Rectangle 10"/>
            <p:cNvSpPr>
              <a:spLocks noChangeArrowheads="1"/>
            </p:cNvSpPr>
            <p:nvPr/>
          </p:nvSpPr>
          <p:spPr bwMode="auto">
            <a:xfrm rot="5400000">
              <a:off x="456" y="3528"/>
              <a:ext cx="96" cy="432"/>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grpSp>
      <p:grpSp>
        <p:nvGrpSpPr>
          <p:cNvPr id="13" name="Group 11"/>
          <p:cNvGrpSpPr>
            <a:grpSpLocks/>
          </p:cNvGrpSpPr>
          <p:nvPr/>
        </p:nvGrpSpPr>
        <p:grpSpPr bwMode="auto">
          <a:xfrm>
            <a:off x="3074031" y="2948336"/>
            <a:ext cx="751915" cy="214313"/>
            <a:chOff x="288" y="3648"/>
            <a:chExt cx="432" cy="144"/>
          </a:xfrm>
          <a:solidFill>
            <a:schemeClr val="tx1"/>
          </a:solidFill>
        </p:grpSpPr>
        <p:sp>
          <p:nvSpPr>
            <p:cNvPr id="14" name="Rectangle 12"/>
            <p:cNvSpPr>
              <a:spLocks noChangeArrowheads="1"/>
            </p:cNvSpPr>
            <p:nvPr/>
          </p:nvSpPr>
          <p:spPr bwMode="auto">
            <a:xfrm>
              <a:off x="288" y="3648"/>
              <a:ext cx="96" cy="144"/>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sp>
          <p:nvSpPr>
            <p:cNvPr id="15" name="Rectangle 13"/>
            <p:cNvSpPr>
              <a:spLocks noChangeArrowheads="1"/>
            </p:cNvSpPr>
            <p:nvPr/>
          </p:nvSpPr>
          <p:spPr bwMode="auto">
            <a:xfrm rot="5400000">
              <a:off x="456" y="3528"/>
              <a:ext cx="96" cy="432"/>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grpSp>
      <p:sp>
        <p:nvSpPr>
          <p:cNvPr id="16" name="AutoShape 14"/>
          <p:cNvSpPr>
            <a:spLocks noChangeAspect="1" noChangeArrowheads="1"/>
          </p:cNvSpPr>
          <p:nvPr/>
        </p:nvSpPr>
        <p:spPr bwMode="auto">
          <a:xfrm>
            <a:off x="1691680" y="1268760"/>
            <a:ext cx="6218704" cy="4724400"/>
          </a:xfrm>
          <a:prstGeom prst="triangle">
            <a:avLst>
              <a:gd name="adj" fmla="val 50000"/>
            </a:avLst>
          </a:prstGeom>
          <a:gradFill rotWithShape="1">
            <a:gsLst>
              <a:gs pos="0">
                <a:schemeClr val="accent2">
                  <a:lumMod val="20000"/>
                  <a:lumOff val="80000"/>
                </a:schemeClr>
              </a:gs>
              <a:gs pos="100000">
                <a:srgbClr val="00B050"/>
              </a:gs>
            </a:gsLst>
            <a:lin ang="5400000" scaled="1"/>
          </a:gradFill>
          <a:ln>
            <a:noFill/>
          </a:ln>
          <a:effectLst/>
        </p:spPr>
        <p:txBody>
          <a:bodyPr wrap="none" lIns="89896" tIns="44948" rIns="89896" bIns="44948" anchor="ctr"/>
          <a:lstStyle/>
          <a:p>
            <a:endParaRPr lang="en-US" sz="1600">
              <a:latin typeface="Calibri Light" panose="020F0302020204030204" pitchFamily="34" charset="0"/>
              <a:cs typeface="Calibri Light" panose="020F0302020204030204" pitchFamily="34" charset="0"/>
            </a:endParaRPr>
          </a:p>
        </p:txBody>
      </p:sp>
      <p:grpSp>
        <p:nvGrpSpPr>
          <p:cNvPr id="17" name="Group 15"/>
          <p:cNvGrpSpPr>
            <a:grpSpLocks/>
          </p:cNvGrpSpPr>
          <p:nvPr/>
        </p:nvGrpSpPr>
        <p:grpSpPr bwMode="auto">
          <a:xfrm flipH="1">
            <a:off x="6371857" y="3472210"/>
            <a:ext cx="1035424" cy="285750"/>
            <a:chOff x="288" y="2784"/>
            <a:chExt cx="672" cy="192"/>
          </a:xfrm>
          <a:solidFill>
            <a:schemeClr val="tx1"/>
          </a:solidFill>
        </p:grpSpPr>
        <p:sp>
          <p:nvSpPr>
            <p:cNvPr id="18" name="AutoShape 16"/>
            <p:cNvSpPr>
              <a:spLocks noChangeArrowheads="1"/>
            </p:cNvSpPr>
            <p:nvPr/>
          </p:nvSpPr>
          <p:spPr bwMode="auto">
            <a:xfrm>
              <a:off x="288" y="2784"/>
              <a:ext cx="672" cy="192"/>
            </a:xfrm>
            <a:prstGeom prst="rightArrow">
              <a:avLst>
                <a:gd name="adj1" fmla="val 50000"/>
                <a:gd name="adj2" fmla="val 87500"/>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sp>
          <p:nvSpPr>
            <p:cNvPr id="19" name="Rectangle 17"/>
            <p:cNvSpPr>
              <a:spLocks noChangeArrowheads="1"/>
            </p:cNvSpPr>
            <p:nvPr/>
          </p:nvSpPr>
          <p:spPr bwMode="auto">
            <a:xfrm>
              <a:off x="288" y="2832"/>
              <a:ext cx="96" cy="144"/>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grpSp>
      <p:grpSp>
        <p:nvGrpSpPr>
          <p:cNvPr id="20" name="Group 18"/>
          <p:cNvGrpSpPr>
            <a:grpSpLocks/>
          </p:cNvGrpSpPr>
          <p:nvPr/>
        </p:nvGrpSpPr>
        <p:grpSpPr bwMode="auto">
          <a:xfrm>
            <a:off x="1419450" y="4621560"/>
            <a:ext cx="1035424" cy="287338"/>
            <a:chOff x="288" y="2784"/>
            <a:chExt cx="672" cy="192"/>
          </a:xfrm>
          <a:solidFill>
            <a:schemeClr val="tx1"/>
          </a:solidFill>
        </p:grpSpPr>
        <p:sp>
          <p:nvSpPr>
            <p:cNvPr id="21" name="AutoShape 19"/>
            <p:cNvSpPr>
              <a:spLocks noChangeArrowheads="1"/>
            </p:cNvSpPr>
            <p:nvPr/>
          </p:nvSpPr>
          <p:spPr bwMode="auto">
            <a:xfrm>
              <a:off x="288" y="2784"/>
              <a:ext cx="672" cy="192"/>
            </a:xfrm>
            <a:prstGeom prst="rightArrow">
              <a:avLst>
                <a:gd name="adj1" fmla="val 50000"/>
                <a:gd name="adj2" fmla="val 87500"/>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sp>
          <p:nvSpPr>
            <p:cNvPr id="22" name="Rectangle 20"/>
            <p:cNvSpPr>
              <a:spLocks noChangeArrowheads="1"/>
            </p:cNvSpPr>
            <p:nvPr/>
          </p:nvSpPr>
          <p:spPr bwMode="auto">
            <a:xfrm>
              <a:off x="288" y="2832"/>
              <a:ext cx="96" cy="144"/>
            </a:xfrm>
            <a:prstGeom prst="rect">
              <a:avLst/>
            </a:prstGeom>
            <a:grp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alibri Light" panose="020F0302020204030204" pitchFamily="34" charset="0"/>
                <a:cs typeface="Calibri Light" panose="020F0302020204030204" pitchFamily="34" charset="0"/>
              </a:endParaRPr>
            </a:p>
          </p:txBody>
        </p:sp>
      </p:grpSp>
      <p:sp>
        <p:nvSpPr>
          <p:cNvPr id="23" name="Text Box 21"/>
          <p:cNvSpPr txBox="1">
            <a:spLocks noChangeArrowheads="1"/>
          </p:cNvSpPr>
          <p:nvPr/>
        </p:nvSpPr>
        <p:spPr bwMode="auto">
          <a:xfrm>
            <a:off x="2195736" y="2133022"/>
            <a:ext cx="1996888" cy="737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p>
            <a:pPr algn="ctr">
              <a:spcBef>
                <a:spcPts val="590"/>
              </a:spcBef>
              <a:spcAft>
                <a:spcPts val="590"/>
              </a:spcAft>
            </a:pPr>
            <a:r>
              <a:rPr lang="en-US" altLang="en-US" sz="1400" dirty="0">
                <a:latin typeface="Calibri Light" panose="020F0302020204030204" pitchFamily="34" charset="0"/>
                <a:cs typeface="Calibri Light" panose="020F0302020204030204" pitchFamily="34" charset="0"/>
              </a:rPr>
              <a:t>If unable to</a:t>
            </a:r>
            <a:br>
              <a:rPr lang="en-US" altLang="en-US" sz="1400" dirty="0">
                <a:latin typeface="Calibri Light" panose="020F0302020204030204" pitchFamily="34" charset="0"/>
                <a:cs typeface="Calibri Light" panose="020F0302020204030204" pitchFamily="34" charset="0"/>
              </a:rPr>
            </a:br>
            <a:r>
              <a:rPr lang="en-US" altLang="en-US" sz="1400" dirty="0">
                <a:latin typeface="Calibri Light" panose="020F0302020204030204" pitchFamily="34" charset="0"/>
                <a:cs typeface="Calibri Light" panose="020F0302020204030204" pitchFamily="34" charset="0"/>
              </a:rPr>
              <a:t>obtain credit without</a:t>
            </a:r>
            <a:br>
              <a:rPr lang="en-US" altLang="en-US" sz="1400" dirty="0">
                <a:latin typeface="Calibri Light" panose="020F0302020204030204" pitchFamily="34" charset="0"/>
                <a:cs typeface="Calibri Light" panose="020F0302020204030204" pitchFamily="34" charset="0"/>
              </a:rPr>
            </a:br>
            <a:r>
              <a:rPr lang="en-US" altLang="en-US" sz="1400" dirty="0">
                <a:latin typeface="Calibri Light" panose="020F0302020204030204" pitchFamily="34" charset="0"/>
                <a:cs typeface="Calibri Light" panose="020F0302020204030204" pitchFamily="34" charset="0"/>
              </a:rPr>
              <a:t>priming lien</a:t>
            </a:r>
          </a:p>
        </p:txBody>
      </p:sp>
      <p:sp>
        <p:nvSpPr>
          <p:cNvPr id="24" name="Text Box 23"/>
          <p:cNvSpPr txBox="1">
            <a:spLocks noChangeArrowheads="1"/>
          </p:cNvSpPr>
          <p:nvPr/>
        </p:nvSpPr>
        <p:spPr bwMode="auto">
          <a:xfrm>
            <a:off x="6596871" y="3863718"/>
            <a:ext cx="1719545" cy="737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spAutoFit/>
          </a:bodyPr>
          <a:lstStyle/>
          <a:p>
            <a:pPr algn="ctr">
              <a:spcBef>
                <a:spcPts val="590"/>
              </a:spcBef>
              <a:spcAft>
                <a:spcPts val="590"/>
              </a:spcAft>
            </a:pPr>
            <a:r>
              <a:rPr lang="en-US" altLang="en-US" sz="1400" dirty="0">
                <a:latin typeface="Calibri Light" panose="020F0302020204030204" pitchFamily="34" charset="0"/>
                <a:cs typeface="Calibri Light" panose="020F0302020204030204" pitchFamily="34" charset="0"/>
              </a:rPr>
              <a:t>If unable to </a:t>
            </a:r>
            <a:br>
              <a:rPr lang="en-US" altLang="en-US" sz="1400" dirty="0">
                <a:latin typeface="Calibri Light" panose="020F0302020204030204" pitchFamily="34" charset="0"/>
                <a:cs typeface="Calibri Light" panose="020F0302020204030204" pitchFamily="34" charset="0"/>
              </a:rPr>
            </a:br>
            <a:r>
              <a:rPr lang="en-US" altLang="en-US" sz="1400" dirty="0">
                <a:latin typeface="Calibri Light" panose="020F0302020204030204" pitchFamily="34" charset="0"/>
                <a:cs typeface="Calibri Light" panose="020F0302020204030204" pitchFamily="34" charset="0"/>
              </a:rPr>
              <a:t>obtain unsecured </a:t>
            </a:r>
            <a:br>
              <a:rPr lang="en-US" altLang="en-US" sz="1400" dirty="0">
                <a:latin typeface="Calibri Light" panose="020F0302020204030204" pitchFamily="34" charset="0"/>
                <a:cs typeface="Calibri Light" panose="020F0302020204030204" pitchFamily="34" charset="0"/>
              </a:rPr>
            </a:br>
            <a:r>
              <a:rPr lang="en-US" altLang="en-US" sz="1400" dirty="0">
                <a:latin typeface="Calibri Light" panose="020F0302020204030204" pitchFamily="34" charset="0"/>
                <a:cs typeface="Calibri Light" panose="020F0302020204030204" pitchFamily="34" charset="0"/>
              </a:rPr>
              <a:t>credit   </a:t>
            </a:r>
          </a:p>
        </p:txBody>
      </p:sp>
      <p:sp>
        <p:nvSpPr>
          <p:cNvPr id="25" name="Text Box 24"/>
          <p:cNvSpPr txBox="1">
            <a:spLocks noChangeArrowheads="1"/>
          </p:cNvSpPr>
          <p:nvPr/>
        </p:nvSpPr>
        <p:spPr bwMode="auto">
          <a:xfrm>
            <a:off x="3545271" y="1814860"/>
            <a:ext cx="2514600" cy="82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p>
            <a:pPr algn="ctr">
              <a:spcBef>
                <a:spcPts val="590"/>
              </a:spcBef>
              <a:spcAft>
                <a:spcPts val="590"/>
              </a:spcAft>
            </a:pPr>
            <a:r>
              <a:rPr lang="en-US" altLang="en-US" sz="1600" dirty="0">
                <a:latin typeface="Calibri Light" panose="020F0302020204030204" pitchFamily="34" charset="0"/>
                <a:cs typeface="Calibri Light" panose="020F0302020204030204" pitchFamily="34" charset="0"/>
              </a:rPr>
              <a:t>Credit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Secured by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Priming Lien</a:t>
            </a:r>
          </a:p>
        </p:txBody>
      </p:sp>
      <p:sp>
        <p:nvSpPr>
          <p:cNvPr id="26" name="Text Box 25"/>
          <p:cNvSpPr txBox="1">
            <a:spLocks noChangeArrowheads="1"/>
          </p:cNvSpPr>
          <p:nvPr/>
        </p:nvSpPr>
        <p:spPr bwMode="auto">
          <a:xfrm>
            <a:off x="2463843" y="2942343"/>
            <a:ext cx="4733365" cy="1568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p>
            <a:pPr algn="ctr">
              <a:spcBef>
                <a:spcPts val="590"/>
              </a:spcBef>
              <a:spcAft>
                <a:spcPts val="590"/>
              </a:spcAft>
            </a:pPr>
            <a:r>
              <a:rPr lang="en-US" altLang="en-US" sz="1600" dirty="0">
                <a:latin typeface="Calibri Light" panose="020F0302020204030204" pitchFamily="34" charset="0"/>
                <a:cs typeface="Calibri Light" panose="020F0302020204030204" pitchFamily="34" charset="0"/>
              </a:rPr>
              <a:t>Credit with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Superpriority Status,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Secured by Lien on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Unencumbered Property, or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Secured by Junior Lien on Property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Subject to Existing Lien</a:t>
            </a:r>
          </a:p>
        </p:txBody>
      </p:sp>
      <p:sp>
        <p:nvSpPr>
          <p:cNvPr id="27" name="Text Box 26"/>
          <p:cNvSpPr txBox="1">
            <a:spLocks noChangeArrowheads="1"/>
          </p:cNvSpPr>
          <p:nvPr/>
        </p:nvSpPr>
        <p:spPr bwMode="auto">
          <a:xfrm>
            <a:off x="1955157" y="4573343"/>
            <a:ext cx="5842747" cy="583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p>
            <a:pPr algn="ctr">
              <a:spcBef>
                <a:spcPts val="590"/>
              </a:spcBef>
              <a:spcAft>
                <a:spcPts val="590"/>
              </a:spcAft>
            </a:pPr>
            <a:r>
              <a:rPr lang="en-US" altLang="en-US" sz="1600" dirty="0">
                <a:latin typeface="Calibri Light" panose="020F0302020204030204" pitchFamily="34" charset="0"/>
                <a:cs typeface="Calibri Light" panose="020F0302020204030204" pitchFamily="34" charset="0"/>
              </a:rPr>
              <a:t>Unsecured Credit Allowable</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 as an Administrative Expense</a:t>
            </a:r>
          </a:p>
        </p:txBody>
      </p:sp>
      <p:sp>
        <p:nvSpPr>
          <p:cNvPr id="28" name="Text Box 27"/>
          <p:cNvSpPr txBox="1">
            <a:spLocks noChangeArrowheads="1"/>
          </p:cNvSpPr>
          <p:nvPr/>
        </p:nvSpPr>
        <p:spPr bwMode="auto">
          <a:xfrm>
            <a:off x="1099237" y="5311519"/>
            <a:ext cx="7395882" cy="583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96" tIns="44948" rIns="89896" bIns="44948">
            <a:spAutoFit/>
          </a:bodyPr>
          <a:lstStyle/>
          <a:p>
            <a:pPr algn="ctr">
              <a:spcBef>
                <a:spcPts val="590"/>
              </a:spcBef>
              <a:spcAft>
                <a:spcPts val="590"/>
              </a:spcAft>
            </a:pPr>
            <a:r>
              <a:rPr lang="en-US" altLang="en-US" sz="1600" dirty="0">
                <a:latin typeface="Calibri Light" panose="020F0302020204030204" pitchFamily="34" charset="0"/>
                <a:cs typeface="Calibri Light" panose="020F0302020204030204" pitchFamily="34" charset="0"/>
              </a:rPr>
              <a:t>Without Notice and Hearing, Trustee </a:t>
            </a:r>
            <a:br>
              <a:rPr lang="en-US" altLang="en-US" sz="1600" dirty="0">
                <a:latin typeface="Calibri Light" panose="020F0302020204030204" pitchFamily="34" charset="0"/>
                <a:cs typeface="Calibri Light" panose="020F0302020204030204" pitchFamily="34" charset="0"/>
              </a:rPr>
            </a:br>
            <a:r>
              <a:rPr lang="en-US" altLang="en-US" sz="1600" dirty="0">
                <a:latin typeface="Calibri Light" panose="020F0302020204030204" pitchFamily="34" charset="0"/>
                <a:cs typeface="Calibri Light" panose="020F0302020204030204" pitchFamily="34" charset="0"/>
              </a:rPr>
              <a:t>May Obtain Unsecured Credit in Ordinary Course of Business</a:t>
            </a:r>
          </a:p>
        </p:txBody>
      </p:sp>
      <p:sp>
        <p:nvSpPr>
          <p:cNvPr id="29" name="Line 28"/>
          <p:cNvSpPr>
            <a:spLocks noChangeShapeType="1"/>
          </p:cNvSpPr>
          <p:nvPr/>
        </p:nvSpPr>
        <p:spPr bwMode="auto">
          <a:xfrm>
            <a:off x="3825947" y="2765773"/>
            <a:ext cx="195220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lstStyle/>
          <a:p>
            <a:endParaRPr lang="en-US" sz="1600">
              <a:latin typeface="Calibri Light" panose="020F0302020204030204" pitchFamily="34" charset="0"/>
              <a:cs typeface="Calibri Light" panose="020F0302020204030204" pitchFamily="34" charset="0"/>
            </a:endParaRPr>
          </a:p>
        </p:txBody>
      </p:sp>
      <p:sp>
        <p:nvSpPr>
          <p:cNvPr id="30" name="Line 29"/>
          <p:cNvSpPr>
            <a:spLocks noChangeShapeType="1"/>
          </p:cNvSpPr>
          <p:nvPr/>
        </p:nvSpPr>
        <p:spPr bwMode="auto">
          <a:xfrm>
            <a:off x="2645439" y="4534248"/>
            <a:ext cx="4303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lstStyle/>
          <a:p>
            <a:endParaRPr lang="en-US" sz="1600">
              <a:latin typeface="Calibri Light" panose="020F0302020204030204" pitchFamily="34" charset="0"/>
              <a:cs typeface="Calibri Light" panose="020F0302020204030204" pitchFamily="34" charset="0"/>
            </a:endParaRPr>
          </a:p>
        </p:txBody>
      </p:sp>
      <p:sp>
        <p:nvSpPr>
          <p:cNvPr id="31" name="Line 30"/>
          <p:cNvSpPr>
            <a:spLocks noChangeShapeType="1"/>
          </p:cNvSpPr>
          <p:nvPr/>
        </p:nvSpPr>
        <p:spPr bwMode="auto">
          <a:xfrm>
            <a:off x="2201686" y="5205760"/>
            <a:ext cx="51986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lstStyle/>
          <a:p>
            <a:endParaRPr lang="en-US" sz="1600">
              <a:latin typeface="Calibri Light" panose="020F0302020204030204" pitchFamily="34" charset="0"/>
              <a:cs typeface="Calibri Light" panose="020F0302020204030204" pitchFamily="34" charset="0"/>
            </a:endParaRPr>
          </a:p>
        </p:txBody>
      </p:sp>
      <p:sp>
        <p:nvSpPr>
          <p:cNvPr id="32" name="Text Box 22"/>
          <p:cNvSpPr txBox="1">
            <a:spLocks noChangeArrowheads="1"/>
          </p:cNvSpPr>
          <p:nvPr/>
        </p:nvSpPr>
        <p:spPr bwMode="auto">
          <a:xfrm>
            <a:off x="520279" y="4965296"/>
            <a:ext cx="1750359" cy="1167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spAutoFit/>
          </a:bodyPr>
          <a:lstStyle/>
          <a:p>
            <a:pPr>
              <a:spcBef>
                <a:spcPts val="590"/>
              </a:spcBef>
              <a:spcAft>
                <a:spcPts val="590"/>
              </a:spcAft>
            </a:pPr>
            <a:r>
              <a:rPr lang="en-US" altLang="en-US" sz="1400" dirty="0">
                <a:latin typeface="Calibri Light" panose="020F0302020204030204" pitchFamily="34" charset="0"/>
                <a:cs typeface="Calibri Light" panose="020F0302020204030204" pitchFamily="34" charset="0"/>
              </a:rPr>
              <a:t>If outside ordinary                 course of business &amp; after                                    notice &amp;                          hearing</a:t>
            </a:r>
          </a:p>
        </p:txBody>
      </p:sp>
    </p:spTree>
    <p:extLst>
      <p:ext uri="{BB962C8B-B14F-4D97-AF65-F5344CB8AC3E}">
        <p14:creationId xmlns:p14="http://schemas.microsoft.com/office/powerpoint/2010/main" val="3945714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 Financing:  DIP Orders</a:t>
            </a:r>
          </a:p>
        </p:txBody>
      </p:sp>
      <p:sp>
        <p:nvSpPr>
          <p:cNvPr id="5" name="Content Placeholder 4"/>
          <p:cNvSpPr>
            <a:spLocks noGrp="1"/>
          </p:cNvSpPr>
          <p:nvPr>
            <p:ph sz="quarter" idx="10"/>
          </p:nvPr>
        </p:nvSpPr>
        <p:spPr>
          <a:xfrm>
            <a:off x="280731" y="980728"/>
            <a:ext cx="8488361" cy="5472608"/>
          </a:xfrm>
        </p:spPr>
        <p:txBody>
          <a:bodyPr/>
          <a:lstStyle/>
          <a:p>
            <a:pPr lvl="1" algn="just"/>
            <a:r>
              <a:rPr lang="en-US" sz="1400" dirty="0">
                <a:cs typeface="Calibri Light" panose="020F0302020204030204" pitchFamily="34" charset="0"/>
              </a:rPr>
              <a:t>A debtor typically files a motion requesting court-approval of DIP financing as a part of its “first-day” motions.  Notice is sent to parties in interest, who are given an opportunity to object.</a:t>
            </a:r>
          </a:p>
          <a:p>
            <a:pPr lvl="1" algn="just"/>
            <a:r>
              <a:rPr lang="en-US" sz="1400" dirty="0">
                <a:cs typeface="Calibri Light" panose="020F0302020204030204" pitchFamily="34" charset="0"/>
              </a:rPr>
              <a:t>DIP motion initially requests emergency “interim” approval from the bankruptcy court to borrow amounts necessary to avoid immediate and irreparable harm to the debtor’s estate pending the final DIP hearing.</a:t>
            </a:r>
          </a:p>
          <a:p>
            <a:pPr lvl="2" algn="just"/>
            <a:r>
              <a:rPr lang="en-US" sz="1400" dirty="0">
                <a:solidFill>
                  <a:prstClr val="black"/>
                </a:solidFill>
                <a:cs typeface="Calibri Light" panose="020F0302020204030204" pitchFamily="34" charset="0"/>
              </a:rPr>
              <a:t>This authority to allow for the immediate funding of a portion of the DIP loan is on an interim basis.</a:t>
            </a:r>
          </a:p>
          <a:p>
            <a:pPr lvl="2" algn="just"/>
            <a:r>
              <a:rPr lang="en-US" sz="1400" dirty="0">
                <a:solidFill>
                  <a:prstClr val="black"/>
                </a:solidFill>
                <a:cs typeface="Calibri Light" panose="020F0302020204030204" pitchFamily="34" charset="0"/>
              </a:rPr>
              <a:t>The interim amount is sized to bridge the debtor’s liquidity to a final DIP hearing.</a:t>
            </a:r>
          </a:p>
          <a:p>
            <a:pPr lvl="2" algn="just"/>
            <a:r>
              <a:rPr lang="en-US" sz="1400" dirty="0">
                <a:solidFill>
                  <a:prstClr val="black"/>
                </a:solidFill>
                <a:cs typeface="Calibri Light" panose="020F0302020204030204" pitchFamily="34" charset="0"/>
              </a:rPr>
              <a:t>DIP lender protections in an interim order are less extensive than in the final DIP order.</a:t>
            </a:r>
            <a:endParaRPr lang="en-US" sz="1400" dirty="0">
              <a:cs typeface="Calibri Light" panose="020F0302020204030204" pitchFamily="34" charset="0"/>
            </a:endParaRPr>
          </a:p>
          <a:p>
            <a:pPr lvl="1" algn="just"/>
            <a:r>
              <a:rPr lang="en-US" sz="1400" dirty="0">
                <a:cs typeface="Calibri Light" panose="020F0302020204030204" pitchFamily="34" charset="0"/>
              </a:rPr>
              <a:t>At both the interim and final DIP hearings, to satisfy the applicable standards for obtaining DIP financing, a debtor will present evidence it could not have obtained credit on more favorable terms.  </a:t>
            </a:r>
          </a:p>
          <a:p>
            <a:pPr lvl="2" algn="just"/>
            <a:r>
              <a:rPr lang="en-US" sz="1400" dirty="0">
                <a:cs typeface="Calibri Light" panose="020F0302020204030204" pitchFamily="34" charset="0"/>
              </a:rPr>
              <a:t>For example, if the Company were to file, Jefferies would provide an affidavit and testify at the DIP hearing (if called to do so).</a:t>
            </a:r>
          </a:p>
          <a:p>
            <a:pPr lvl="1" algn="just"/>
            <a:r>
              <a:rPr lang="en-US" sz="1400" dirty="0">
                <a:cs typeface="Calibri Light" panose="020F0302020204030204" pitchFamily="34" charset="0"/>
              </a:rPr>
              <a:t>A final DIP order can be entered as soon as 15 days and as late as 60 days (in highly contested cases) after entry of an interim DIP order.</a:t>
            </a:r>
          </a:p>
          <a:p>
            <a:pPr lvl="2" algn="just"/>
            <a:r>
              <a:rPr lang="en-US" sz="1400" dirty="0">
                <a:cs typeface="Calibri Light" panose="020F0302020204030204" pitchFamily="34" charset="0"/>
              </a:rPr>
              <a:t>Some lenders require the full amount of a delayed-draw term loan to be funded upon entry of the final DIP order (into a controlled account), but then will allow the debtor to access only upon satisfaction of certain conditions.</a:t>
            </a:r>
          </a:p>
          <a:p>
            <a:pPr lvl="1" algn="just"/>
            <a:r>
              <a:rPr lang="en-US" sz="1400" dirty="0">
                <a:cs typeface="Calibri Light" panose="020F0302020204030204" pitchFamily="34" charset="0"/>
              </a:rPr>
              <a:t>DIP orders typically provide that liens granted as part of the DIP financing, including liens on a debtor’s real and personal property, receivables, and other unencumbered assets, are perfected automatically, without the need to file a financing statement or comply with other requirements that might be applicable outside of bankruptcy.</a:t>
            </a:r>
            <a:endParaRPr lang="en-US" sz="1400" dirty="0"/>
          </a:p>
        </p:txBody>
      </p:sp>
    </p:spTree>
    <p:extLst>
      <p:ext uri="{BB962C8B-B14F-4D97-AF65-F5344CB8AC3E}">
        <p14:creationId xmlns:p14="http://schemas.microsoft.com/office/powerpoint/2010/main" val="233530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 Financing:  Budget 	</a:t>
            </a:r>
          </a:p>
        </p:txBody>
      </p:sp>
      <p:sp>
        <p:nvSpPr>
          <p:cNvPr id="7" name="Content Placeholder 6"/>
          <p:cNvSpPr>
            <a:spLocks noGrp="1"/>
          </p:cNvSpPr>
          <p:nvPr>
            <p:ph sz="quarter" idx="10"/>
          </p:nvPr>
        </p:nvSpPr>
        <p:spPr>
          <a:xfrm>
            <a:off x="280731" y="1052736"/>
            <a:ext cx="8488361" cy="5292725"/>
          </a:xfrm>
        </p:spPr>
        <p:txBody>
          <a:bodyPr/>
          <a:lstStyle/>
          <a:p>
            <a:pPr marL="0" lvl="1" indent="0">
              <a:buNone/>
            </a:pPr>
            <a:r>
              <a:rPr lang="en-US" sz="1600" b="1" u="sng" dirty="0">
                <a:cs typeface="Calibri Light" panose="020F0302020204030204" pitchFamily="34" charset="0"/>
              </a:rPr>
              <a:t>Budget</a:t>
            </a:r>
          </a:p>
          <a:p>
            <a:pPr lvl="1" algn="just"/>
            <a:r>
              <a:rPr lang="en-US" sz="1600" dirty="0">
                <a:cs typeface="Calibri Light" panose="020F0302020204030204" pitchFamily="34" charset="0"/>
              </a:rPr>
              <a:t>A DIP budget will be used to “size” the DIP loan ensuring proper cash management during the chapter 11 case. </a:t>
            </a:r>
          </a:p>
          <a:p>
            <a:pPr lvl="2" algn="just"/>
            <a:r>
              <a:rPr lang="en-US" sz="1600" dirty="0">
                <a:cs typeface="Calibri Light" panose="020F0302020204030204" pitchFamily="34" charset="0"/>
              </a:rPr>
              <a:t>The DIP budget is based on the 13-week cash flow prepared by the debtor prior to entering into the DIP loan and updated regularly during the case.</a:t>
            </a:r>
          </a:p>
          <a:p>
            <a:pPr lvl="1" algn="just"/>
            <a:r>
              <a:rPr lang="en-US" sz="1600" dirty="0">
                <a:cs typeface="Calibri Light" panose="020F0302020204030204" pitchFamily="34" charset="0"/>
              </a:rPr>
              <a:t>The DIP credit documents will often require DIP proceeds be used only in accordance with the DIP budget, which will be updated and delivered to the DIP agent / lenders on a rolling basis.</a:t>
            </a:r>
          </a:p>
          <a:p>
            <a:pPr lvl="1" algn="just"/>
            <a:r>
              <a:rPr lang="en-US" sz="1600" dirty="0">
                <a:cs typeface="Calibri Light" panose="020F0302020204030204" pitchFamily="34" charset="0"/>
              </a:rPr>
              <a:t>The DIP credit documents might also include covenant(s) requiring compliance with the DIP budget (often, weekly, bi-weekly or every 4 weeks), subject to permitted variance(s).</a:t>
            </a:r>
          </a:p>
          <a:p>
            <a:pPr lvl="2" algn="just"/>
            <a:r>
              <a:rPr lang="en-US" sz="1600" dirty="0">
                <a:solidFill>
                  <a:prstClr val="black"/>
                </a:solidFill>
                <a:cs typeface="Arial"/>
              </a:rPr>
              <a:t>Variance reporting </a:t>
            </a:r>
            <a:r>
              <a:rPr lang="en-US" sz="1600" dirty="0">
                <a:cs typeface="Calibri Light" panose="020F0302020204030204" pitchFamily="34" charset="0"/>
              </a:rPr>
              <a:t>can be measured on cumulative/aggregate and/or each line-item basis and</a:t>
            </a:r>
            <a:r>
              <a:rPr lang="en-US" sz="1600" dirty="0">
                <a:solidFill>
                  <a:prstClr val="black"/>
                </a:solidFill>
                <a:cs typeface="Arial"/>
              </a:rPr>
              <a:t> is provided on a weekly or bi-weekly basis and sets forth (i) actual cash receipts and disbursements for the prior week(s), all variances as compared to the previously delivered budget, and (ii) an explanation, in reasonable detail, for any material variance. </a:t>
            </a:r>
            <a:endParaRPr lang="en-US" sz="1600" b="1" u="sng" dirty="0">
              <a:solidFill>
                <a:prstClr val="black"/>
              </a:solidFill>
              <a:cs typeface="Arial"/>
            </a:endParaRPr>
          </a:p>
          <a:p>
            <a:endParaRPr lang="en-US" sz="1350" dirty="0"/>
          </a:p>
          <a:p>
            <a:pPr marL="0" lvl="1" indent="0">
              <a:buNone/>
            </a:pPr>
            <a:endParaRPr lang="en-US" sz="1350" b="1" u="sng" dirty="0">
              <a:solidFill>
                <a:prstClr val="black"/>
              </a:solidFill>
              <a:cs typeface="Arial"/>
            </a:endParaRPr>
          </a:p>
          <a:p>
            <a:pPr lvl="2"/>
            <a:endParaRPr lang="en-US" sz="1350" dirty="0">
              <a:cs typeface="Calibri Light" panose="020F0302020204030204" pitchFamily="34" charset="0"/>
            </a:endParaRPr>
          </a:p>
          <a:p>
            <a:endParaRPr lang="en-US" sz="1350" dirty="0"/>
          </a:p>
        </p:txBody>
      </p:sp>
    </p:spTree>
    <p:extLst>
      <p:ext uri="{BB962C8B-B14F-4D97-AF65-F5344CB8AC3E}">
        <p14:creationId xmlns:p14="http://schemas.microsoft.com/office/powerpoint/2010/main" val="2730738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 Financing:  Fees</a:t>
            </a:r>
          </a:p>
        </p:txBody>
      </p:sp>
      <p:sp>
        <p:nvSpPr>
          <p:cNvPr id="5" name="Content Placeholder 4"/>
          <p:cNvSpPr>
            <a:spLocks noGrp="1"/>
          </p:cNvSpPr>
          <p:nvPr>
            <p:ph sz="quarter" idx="10"/>
          </p:nvPr>
        </p:nvSpPr>
        <p:spPr>
          <a:xfrm>
            <a:off x="280731" y="980728"/>
            <a:ext cx="8488361" cy="5544616"/>
          </a:xfrm>
        </p:spPr>
        <p:txBody>
          <a:bodyPr/>
          <a:lstStyle/>
          <a:p>
            <a:pPr lvl="0" algn="just"/>
            <a:r>
              <a:rPr lang="en-US" u="sng" dirty="0">
                <a:solidFill>
                  <a:schemeClr val="tx1"/>
                </a:solidFill>
                <a:cs typeface="Calibri Light" panose="020F0302020204030204" pitchFamily="34" charset="0"/>
              </a:rPr>
              <a:t>Fees</a:t>
            </a:r>
            <a:endParaRPr lang="en-US" dirty="0">
              <a:solidFill>
                <a:schemeClr val="tx1"/>
              </a:solidFill>
              <a:cs typeface="Calibri Light" panose="020F0302020204030204" pitchFamily="34" charset="0"/>
            </a:endParaRPr>
          </a:p>
          <a:p>
            <a:pPr lvl="1" algn="just"/>
            <a:r>
              <a:rPr lang="en-US" dirty="0">
                <a:cs typeface="Calibri Light" panose="020F0302020204030204" pitchFamily="34" charset="0"/>
              </a:rPr>
              <a:t>Prospective DIP lenders (particularly if they are part of an ad hoc group signing an RSA) often require a work fee with evergreen retainer to engage in a DIP bidding / negotiation process.</a:t>
            </a:r>
          </a:p>
          <a:p>
            <a:pPr lvl="1" algn="just"/>
            <a:r>
              <a:rPr lang="en-US" dirty="0">
                <a:cs typeface="Calibri Light" panose="020F0302020204030204" pitchFamily="34" charset="0"/>
              </a:rPr>
              <a:t>Other typical fees sought by DIP lenders as part of DIP financing include: </a:t>
            </a:r>
          </a:p>
          <a:p>
            <a:pPr lvl="2" algn="just"/>
            <a:r>
              <a:rPr lang="en-US" dirty="0">
                <a:cs typeface="Calibri Light" panose="020F0302020204030204" pitchFamily="34" charset="0"/>
              </a:rPr>
              <a:t>Underwriting / backstop fee;</a:t>
            </a:r>
          </a:p>
          <a:p>
            <a:pPr lvl="2" algn="just"/>
            <a:r>
              <a:rPr lang="en-US" dirty="0">
                <a:cs typeface="Calibri Light" panose="020F0302020204030204" pitchFamily="34" charset="0"/>
              </a:rPr>
              <a:t>OID / closing fees;</a:t>
            </a:r>
          </a:p>
          <a:p>
            <a:pPr lvl="2" algn="just"/>
            <a:r>
              <a:rPr lang="en-US" dirty="0">
                <a:cs typeface="Calibri Light" panose="020F0302020204030204" pitchFamily="34" charset="0"/>
              </a:rPr>
              <a:t>Ticking fees;</a:t>
            </a:r>
          </a:p>
          <a:p>
            <a:pPr lvl="2" algn="just"/>
            <a:r>
              <a:rPr lang="en-US" dirty="0">
                <a:cs typeface="Calibri Light" panose="020F0302020204030204" pitchFamily="34" charset="0"/>
              </a:rPr>
              <a:t>Exit / conversion fees; and</a:t>
            </a:r>
          </a:p>
          <a:p>
            <a:pPr lvl="2" algn="just"/>
            <a:r>
              <a:rPr lang="en-US" dirty="0">
                <a:cs typeface="Calibri Light" panose="020F0302020204030204" pitchFamily="34" charset="0"/>
              </a:rPr>
              <a:t>Prepayment fees (sometimes make-whole) may also be included.</a:t>
            </a:r>
          </a:p>
          <a:p>
            <a:pPr marL="0" lvl="1" indent="0" algn="just">
              <a:buNone/>
            </a:pPr>
            <a:r>
              <a:rPr lang="en-US" b="1" u="sng" dirty="0">
                <a:cs typeface="Calibri Light" panose="020F0302020204030204" pitchFamily="34" charset="0"/>
              </a:rPr>
              <a:t>Treatment at Maturity</a:t>
            </a:r>
          </a:p>
          <a:p>
            <a:pPr lvl="1" algn="just"/>
            <a:r>
              <a:rPr lang="en-US" dirty="0">
                <a:cs typeface="Calibri Light" panose="020F0302020204030204" pitchFamily="34" charset="0"/>
              </a:rPr>
              <a:t>Varies with the commercial deal, but DIP financing must be repaid in cash at confirmation of a plan unless another arrangement is consensually reached with DIP lenders (</a:t>
            </a:r>
            <a:r>
              <a:rPr lang="en-US" i="1" dirty="0">
                <a:cs typeface="Calibri Light" panose="020F0302020204030204" pitchFamily="34" charset="0"/>
              </a:rPr>
              <a:t>e.g.</a:t>
            </a:r>
            <a:r>
              <a:rPr lang="en-US" dirty="0">
                <a:cs typeface="Calibri Light" panose="020F0302020204030204" pitchFamily="34" charset="0"/>
              </a:rPr>
              <a:t>, DIP loan is equitized or converted to post-bankruptcy financing).</a:t>
            </a:r>
          </a:p>
        </p:txBody>
      </p:sp>
    </p:spTree>
    <p:extLst>
      <p:ext uri="{BB962C8B-B14F-4D97-AF65-F5344CB8AC3E}">
        <p14:creationId xmlns:p14="http://schemas.microsoft.com/office/powerpoint/2010/main" val="4165903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31" y="404664"/>
            <a:ext cx="8498616" cy="493861"/>
          </a:xfrm>
        </p:spPr>
        <p:txBody>
          <a:bodyPr/>
          <a:lstStyle/>
          <a:p>
            <a:r>
              <a:rPr lang="en-US" dirty="0"/>
              <a:t>DIP Financing:  Representations, Warranties, Covenants, and Conditions</a:t>
            </a:r>
          </a:p>
        </p:txBody>
      </p:sp>
      <p:sp>
        <p:nvSpPr>
          <p:cNvPr id="5" name="Content Placeholder 4"/>
          <p:cNvSpPr>
            <a:spLocks noGrp="1"/>
          </p:cNvSpPr>
          <p:nvPr>
            <p:ph sz="quarter" idx="10"/>
          </p:nvPr>
        </p:nvSpPr>
        <p:spPr>
          <a:xfrm>
            <a:off x="280731" y="980728"/>
            <a:ext cx="8488361" cy="5292725"/>
          </a:xfrm>
        </p:spPr>
        <p:txBody>
          <a:bodyPr/>
          <a:lstStyle/>
          <a:p>
            <a:pPr marL="171446" indent="-171446" algn="just">
              <a:buFont typeface="Wingdings" panose="05000000000000000000" pitchFamily="2" charset="2"/>
              <a:buChar char="§"/>
            </a:pPr>
            <a:r>
              <a:rPr lang="en-US" sz="1600" i="1" dirty="0">
                <a:solidFill>
                  <a:schemeClr val="tx1"/>
                </a:solidFill>
                <a:cs typeface="Calibri Light" panose="020F0302020204030204" pitchFamily="34" charset="0"/>
              </a:rPr>
              <a:t>Reps and Warranties</a:t>
            </a:r>
            <a:r>
              <a:rPr lang="en-US" sz="1600" b="0" dirty="0">
                <a:solidFill>
                  <a:schemeClr val="tx1"/>
                </a:solidFill>
                <a:cs typeface="Calibri Light" panose="020F0302020204030204" pitchFamily="34" charset="0"/>
              </a:rPr>
              <a:t>: representations and warranties customary for form of DIP financing proposed, subject to appropriate exceptions and </a:t>
            </a:r>
            <a:r>
              <a:rPr lang="en-US" sz="1600" b="0" dirty="0" err="1">
                <a:solidFill>
                  <a:schemeClr val="tx1"/>
                </a:solidFill>
                <a:cs typeface="Calibri Light" panose="020F0302020204030204" pitchFamily="34" charset="0"/>
              </a:rPr>
              <a:t>qualifications</a:t>
            </a:r>
            <a:r>
              <a:rPr lang="en-US" sz="1600" b="0" dirty="0" err="1">
                <a:solidFill>
                  <a:schemeClr val="tx1"/>
                </a:solidFill>
                <a:cs typeface="Calibri Light" panose="020F0302020204030204" pitchFamily="34" charset="0"/>
                <a:sym typeface="Symbol" panose="05050102010706020507" pitchFamily="18" charset="2"/>
              </a:rPr>
              <a:t>e.g</a:t>
            </a:r>
            <a:r>
              <a:rPr lang="en-US" sz="1600" b="0" dirty="0">
                <a:solidFill>
                  <a:schemeClr val="tx1"/>
                </a:solidFill>
                <a:cs typeface="Calibri Light" panose="020F0302020204030204" pitchFamily="34" charset="0"/>
                <a:sym typeface="Symbol" panose="05050102010706020507" pitchFamily="18" charset="2"/>
              </a:rPr>
              <a:t>.,</a:t>
            </a:r>
            <a:r>
              <a:rPr lang="en-US" sz="1600" b="0" dirty="0">
                <a:solidFill>
                  <a:schemeClr val="tx1"/>
                </a:solidFill>
                <a:cs typeface="Calibri Light" panose="020F0302020204030204" pitchFamily="34" charset="0"/>
              </a:rPr>
              <a:t> those pertaining to organization, powers, authorization, enforceability, financial statement, ownership of property, licenses and permits, litigation, compliance with laws and regulations, material contractual obligations, etc.</a:t>
            </a:r>
          </a:p>
          <a:p>
            <a:pPr lvl="2" algn="just"/>
            <a:r>
              <a:rPr lang="en-US" sz="1600" dirty="0">
                <a:cs typeface="Calibri Light" panose="020F0302020204030204" pitchFamily="34" charset="0"/>
              </a:rPr>
              <a:t>“MAE” representation typically will carve out chapter 11 cases and the events leading up thereto. </a:t>
            </a:r>
          </a:p>
          <a:p>
            <a:pPr marL="171446" indent="-171446" algn="just">
              <a:buFont typeface="Wingdings" panose="05000000000000000000" pitchFamily="2" charset="2"/>
              <a:buChar char="§"/>
            </a:pPr>
            <a:r>
              <a:rPr lang="en-US" sz="1600" i="1" dirty="0">
                <a:solidFill>
                  <a:schemeClr val="tx1"/>
                </a:solidFill>
                <a:cs typeface="Calibri Light" panose="020F0302020204030204" pitchFamily="34" charset="0"/>
              </a:rPr>
              <a:t>Reporting</a:t>
            </a:r>
            <a:r>
              <a:rPr lang="en-US" sz="1600" b="0" dirty="0">
                <a:solidFill>
                  <a:schemeClr val="tx1"/>
                </a:solidFill>
                <a:cs typeface="Calibri Light" panose="020F0302020204030204" pitchFamily="34" charset="0"/>
              </a:rPr>
              <a:t>: 13-week cash flows; monthly financial statements.</a:t>
            </a:r>
          </a:p>
          <a:p>
            <a:pPr marL="171446" indent="-171446" algn="just">
              <a:buFont typeface="Wingdings" panose="05000000000000000000" pitchFamily="2" charset="2"/>
              <a:buChar char="§"/>
            </a:pPr>
            <a:r>
              <a:rPr lang="en-US" sz="1600" i="1" dirty="0">
                <a:solidFill>
                  <a:schemeClr val="tx1"/>
                </a:solidFill>
                <a:cs typeface="Calibri Light" panose="020F0302020204030204" pitchFamily="34" charset="0"/>
              </a:rPr>
              <a:t>Budgets</a:t>
            </a:r>
            <a:r>
              <a:rPr lang="en-US" sz="1600" b="0" dirty="0">
                <a:solidFill>
                  <a:schemeClr val="tx1"/>
                </a:solidFill>
                <a:cs typeface="Calibri Light" panose="020F0302020204030204" pitchFamily="34" charset="0"/>
              </a:rPr>
              <a:t>: often must be satisfactory to “Required Lenders” (most often DIP lenders holding more than 50% of the loans and commitments) or DIP agent.</a:t>
            </a:r>
          </a:p>
          <a:p>
            <a:pPr marL="171446" indent="-171446" algn="just">
              <a:buFont typeface="Wingdings" panose="05000000000000000000" pitchFamily="2" charset="2"/>
              <a:buChar char="§"/>
            </a:pPr>
            <a:r>
              <a:rPr lang="en-US" sz="1600" i="1" dirty="0">
                <a:solidFill>
                  <a:schemeClr val="tx1"/>
                </a:solidFill>
                <a:cs typeface="Calibri Light" panose="020F0302020204030204" pitchFamily="34" charset="0"/>
              </a:rPr>
              <a:t>Financial Covenants</a:t>
            </a:r>
            <a:r>
              <a:rPr lang="en-US" sz="1600" b="0" dirty="0">
                <a:solidFill>
                  <a:schemeClr val="tx1"/>
                </a:solidFill>
                <a:cs typeface="Calibri Light" panose="020F0302020204030204" pitchFamily="34" charset="0"/>
              </a:rPr>
              <a:t>: generally includes compliance with DIP budget (subject to variance) and other covenants negotiated based on the specific facts, though minimum liquidity or EBITDA are common covenants.</a:t>
            </a:r>
          </a:p>
          <a:p>
            <a:pPr marL="171446" indent="-171446" algn="just">
              <a:buFont typeface="Wingdings" panose="05000000000000000000" pitchFamily="2" charset="2"/>
              <a:buChar char="§"/>
            </a:pPr>
            <a:r>
              <a:rPr lang="en-US" sz="1600" i="1" dirty="0">
                <a:solidFill>
                  <a:schemeClr val="tx1"/>
                </a:solidFill>
                <a:cs typeface="Calibri Light" panose="020F0302020204030204" pitchFamily="34" charset="0"/>
              </a:rPr>
              <a:t>Role of DIP Agent/Lenders</a:t>
            </a:r>
            <a:r>
              <a:rPr lang="en-US" sz="1600" b="0" dirty="0">
                <a:solidFill>
                  <a:schemeClr val="tx1"/>
                </a:solidFill>
                <a:cs typeface="Calibri Light" panose="020F0302020204030204" pitchFamily="34" charset="0"/>
              </a:rPr>
              <a:t>: depending on the dynamics/composition of the lender group, consent/approval rights may be subject to Required Lender consent. </a:t>
            </a:r>
          </a:p>
          <a:p>
            <a:pPr marL="171446" indent="-171446" algn="just">
              <a:buFont typeface="Wingdings" panose="05000000000000000000" pitchFamily="2" charset="2"/>
              <a:buChar char="§"/>
            </a:pPr>
            <a:r>
              <a:rPr lang="en-US" sz="1600" i="1" dirty="0">
                <a:solidFill>
                  <a:schemeClr val="tx1"/>
                </a:solidFill>
                <a:cs typeface="Calibri Light" panose="020F0302020204030204" pitchFamily="34" charset="0"/>
              </a:rPr>
              <a:t>Additional Conditions Precedent to Interim Order</a:t>
            </a:r>
            <a:r>
              <a:rPr lang="en-US" sz="1600" b="0" dirty="0">
                <a:solidFill>
                  <a:schemeClr val="tx1"/>
                </a:solidFill>
                <a:cs typeface="Calibri Light" panose="020F0302020204030204" pitchFamily="34" charset="0"/>
              </a:rPr>
              <a:t>: e.g., entry of satisfactory DIP orders and other “first-day” orders by the bankruptcy court may be included as conditions to funding the DIP financing, among others.</a:t>
            </a:r>
          </a:p>
          <a:p>
            <a:pPr lvl="2" algn="just"/>
            <a:r>
              <a:rPr lang="en-US" sz="1600" dirty="0">
                <a:cs typeface="Calibri Light" panose="020F0302020204030204" pitchFamily="34" charset="0"/>
              </a:rPr>
              <a:t>Conditions to final DIP order (or subsequent draws) may include case-specific additional conditions depending on the particulars of the case, including compliance with any applicable milestones.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58728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 Financing:  Events of Default</a:t>
            </a:r>
          </a:p>
        </p:txBody>
      </p:sp>
      <p:sp>
        <p:nvSpPr>
          <p:cNvPr id="3" name="Content Placeholder 2"/>
          <p:cNvSpPr>
            <a:spLocks noGrp="1"/>
          </p:cNvSpPr>
          <p:nvPr>
            <p:ph sz="quarter" idx="10"/>
          </p:nvPr>
        </p:nvSpPr>
        <p:spPr>
          <a:xfrm>
            <a:off x="280731" y="980728"/>
            <a:ext cx="8488361" cy="5292725"/>
          </a:xfrm>
        </p:spPr>
        <p:txBody>
          <a:bodyPr/>
          <a:lstStyle/>
          <a:p>
            <a:r>
              <a:rPr lang="en-US" sz="1400" u="sng" dirty="0">
                <a:solidFill>
                  <a:schemeClr val="tx1"/>
                </a:solidFill>
                <a:cs typeface="Calibri Light" panose="020F0302020204030204" pitchFamily="34" charset="0"/>
              </a:rPr>
              <a:t>Events of Default</a:t>
            </a:r>
          </a:p>
          <a:p>
            <a:pPr lvl="1" algn="just"/>
            <a:r>
              <a:rPr lang="en-US" sz="1400" dirty="0">
                <a:cs typeface="Calibri Light" panose="020F0302020204030204" pitchFamily="34" charset="0"/>
              </a:rPr>
              <a:t>DIP credit documents will typically set out a series of rights and remedies for DIP lenders following a debtor’s default, along with a series of bankruptcy-specific triggers such as: </a:t>
            </a:r>
          </a:p>
          <a:p>
            <a:pPr lvl="2" algn="just"/>
            <a:r>
              <a:rPr lang="en-US" sz="1400" dirty="0">
                <a:cs typeface="Calibri Light" panose="020F0302020204030204" pitchFamily="34" charset="0"/>
              </a:rPr>
              <a:t>Failure to meet certain chapter 11 case milestones where such failure goes unremedied for a period of time; </a:t>
            </a:r>
          </a:p>
          <a:p>
            <a:pPr lvl="2" algn="just"/>
            <a:r>
              <a:rPr lang="en-US" sz="1400" dirty="0">
                <a:cs typeface="Calibri Light" panose="020F0302020204030204" pitchFamily="34" charset="0"/>
              </a:rPr>
              <a:t>Appointment of a chapter 11 trustee; </a:t>
            </a:r>
          </a:p>
          <a:p>
            <a:pPr lvl="2" algn="just"/>
            <a:r>
              <a:rPr lang="en-US" sz="1400" dirty="0">
                <a:cs typeface="Calibri Light" panose="020F0302020204030204" pitchFamily="34" charset="0"/>
              </a:rPr>
              <a:t>Conversion to a chapter 7 case; </a:t>
            </a:r>
          </a:p>
          <a:p>
            <a:pPr lvl="2" algn="just"/>
            <a:r>
              <a:rPr lang="en-US" sz="1400" dirty="0">
                <a:cs typeface="Calibri Light" panose="020F0302020204030204" pitchFamily="34" charset="0"/>
              </a:rPr>
              <a:t>Dismissal of the chapter 11 case;</a:t>
            </a:r>
          </a:p>
          <a:p>
            <a:pPr lvl="2" algn="just"/>
            <a:r>
              <a:rPr lang="en-US" sz="1400" dirty="0">
                <a:cs typeface="Calibri Light" panose="020F0302020204030204" pitchFamily="34" charset="0"/>
              </a:rPr>
              <a:t>Final DIP order not being entered within a specified time period (typically 30–45 days from the chapter 11 petition date in a traditional chapter 11 case or as few as 15–21 days in a prepackaged or prearranged chapter 11 case);</a:t>
            </a:r>
          </a:p>
          <a:p>
            <a:pPr lvl="2" algn="just"/>
            <a:r>
              <a:rPr lang="en-US" sz="1400" dirty="0">
                <a:cs typeface="Calibri Light" panose="020F0302020204030204" pitchFamily="34" charset="0"/>
              </a:rPr>
              <a:t>Granting of </a:t>
            </a:r>
            <a:r>
              <a:rPr lang="en-US" sz="1400" dirty="0" err="1">
                <a:cs typeface="Calibri Light" panose="020F0302020204030204" pitchFamily="34" charset="0"/>
              </a:rPr>
              <a:t>superpriority</a:t>
            </a:r>
            <a:r>
              <a:rPr lang="en-US" sz="1400" dirty="0">
                <a:cs typeface="Calibri Light" panose="020F0302020204030204" pitchFamily="34" charset="0"/>
              </a:rPr>
              <a:t> liens or claims to any party other than the DIP agent / lenders;</a:t>
            </a:r>
          </a:p>
          <a:p>
            <a:pPr lvl="2" algn="just"/>
            <a:r>
              <a:rPr lang="en-US" sz="1400" dirty="0">
                <a:cs typeface="Calibri Light" panose="020F0302020204030204" pitchFamily="34" charset="0"/>
              </a:rPr>
              <a:t>Entry of an order of the bankruptcy court granting relief from the automatic stay to allow a party to exercise remedies against the debtor, subject to a materiality threshold; and</a:t>
            </a:r>
          </a:p>
          <a:p>
            <a:pPr lvl="2" algn="just"/>
            <a:r>
              <a:rPr lang="en-US" sz="1400" dirty="0">
                <a:cs typeface="Calibri Light" panose="020F0302020204030204" pitchFamily="34" charset="0"/>
              </a:rPr>
              <a:t>Confirmation of a chapter 11 plan that is not an “Acceptable Plan” (an “Acceptable Plan” is typically defined as a chapter 11 plan that contemplates (i) repayment of DIP financing in full in cash or (ii) any other treatment of DIP financing satisfactory to requisite DIP lenders).</a:t>
            </a:r>
          </a:p>
          <a:p>
            <a:pPr marL="171446" indent="-171446" algn="just">
              <a:buFont typeface="Wingdings" panose="05000000000000000000" pitchFamily="2" charset="2"/>
              <a:buChar char="§"/>
            </a:pPr>
            <a:r>
              <a:rPr lang="en-US" sz="1400" b="0" dirty="0">
                <a:solidFill>
                  <a:schemeClr val="tx1"/>
                </a:solidFill>
                <a:cs typeface="Calibri Light" panose="020F0302020204030204" pitchFamily="34" charset="0"/>
              </a:rPr>
              <a:t>DIP orders will usually require DIP lenders to provide five–seven days’ written notice to the debtor (and other parties, such as any official committee appointed) prior to foreclosing on collateral; often bankruptcy courts also require an emergency hearing be held before the DIP Lenders may exercise remedies.  </a:t>
            </a:r>
            <a:endParaRPr lang="en-US" sz="1400" dirty="0"/>
          </a:p>
          <a:p>
            <a:endParaRPr lang="en-US" sz="1400" dirty="0"/>
          </a:p>
        </p:txBody>
      </p:sp>
    </p:spTree>
    <p:extLst>
      <p:ext uri="{BB962C8B-B14F-4D97-AF65-F5344CB8AC3E}">
        <p14:creationId xmlns:p14="http://schemas.microsoft.com/office/powerpoint/2010/main" val="2739355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 Financing:  Milestones</a:t>
            </a:r>
          </a:p>
        </p:txBody>
      </p:sp>
      <p:sp>
        <p:nvSpPr>
          <p:cNvPr id="3" name="Content Placeholder 2"/>
          <p:cNvSpPr>
            <a:spLocks noGrp="1"/>
          </p:cNvSpPr>
          <p:nvPr>
            <p:ph sz="quarter" idx="10"/>
          </p:nvPr>
        </p:nvSpPr>
        <p:spPr>
          <a:xfrm>
            <a:off x="280731" y="980728"/>
            <a:ext cx="8323717" cy="5292725"/>
          </a:xfrm>
        </p:spPr>
        <p:txBody>
          <a:bodyPr/>
          <a:lstStyle/>
          <a:p>
            <a:pPr lvl="0"/>
            <a:r>
              <a:rPr lang="en-US" sz="1600" u="sng" dirty="0">
                <a:solidFill>
                  <a:schemeClr val="tx1"/>
                </a:solidFill>
                <a:cs typeface="Calibri Light" panose="020F0302020204030204" pitchFamily="34" charset="0"/>
              </a:rPr>
              <a:t>DIP Financing Milestones (Generally)</a:t>
            </a:r>
          </a:p>
          <a:p>
            <a:pPr lvl="1" algn="just"/>
            <a:r>
              <a:rPr lang="en-US" sz="1600" dirty="0">
                <a:cs typeface="Calibri Light" panose="020F0302020204030204" pitchFamily="34" charset="0"/>
              </a:rPr>
              <a:t>Although less common and/or less comprehensive in a prepackaged chapter 11 case, DIP lenders may use DIP milestones as a monitoring device in the chapter 11 case. </a:t>
            </a:r>
          </a:p>
          <a:p>
            <a:pPr lvl="2" algn="just"/>
            <a:r>
              <a:rPr lang="en-US" sz="1600" dirty="0">
                <a:cs typeface="Calibri Light" panose="020F0302020204030204" pitchFamily="34" charset="0"/>
              </a:rPr>
              <a:t>However, sometimes milestones are used by DIP lenders as a means to take a controlling role in chapter 11 cases. </a:t>
            </a:r>
          </a:p>
          <a:p>
            <a:pPr lvl="1" algn="just"/>
            <a:r>
              <a:rPr lang="en-US" sz="1600" dirty="0">
                <a:cs typeface="Calibri Light" panose="020F0302020204030204" pitchFamily="34" charset="0"/>
              </a:rPr>
              <a:t>Failure to satisfy a milestone (collectively, the “</a:t>
            </a:r>
            <a:r>
              <a:rPr lang="en-US" sz="1600" b="1" dirty="0">
                <a:cs typeface="Calibri Light" panose="020F0302020204030204" pitchFamily="34" charset="0"/>
              </a:rPr>
              <a:t>Milestones</a:t>
            </a:r>
            <a:r>
              <a:rPr lang="en-US" sz="1600" dirty="0">
                <a:cs typeface="Calibri Light" panose="020F0302020204030204" pitchFamily="34" charset="0"/>
              </a:rPr>
              <a:t>”)</a:t>
            </a:r>
            <a:r>
              <a:rPr lang="en-US" sz="1600" b="1" dirty="0">
                <a:cs typeface="Calibri Light" panose="020F0302020204030204" pitchFamily="34" charset="0"/>
              </a:rPr>
              <a:t> </a:t>
            </a:r>
            <a:r>
              <a:rPr lang="en-US" sz="1600" dirty="0">
                <a:cs typeface="Calibri Light" panose="020F0302020204030204" pitchFamily="34" charset="0"/>
              </a:rPr>
              <a:t>will often constitute an “Event of Default.”</a:t>
            </a:r>
          </a:p>
          <a:p>
            <a:pPr lvl="2" algn="just"/>
            <a:r>
              <a:rPr lang="en-US" sz="1600" dirty="0">
                <a:cs typeface="Calibri Light" panose="020F0302020204030204" pitchFamily="34" charset="0"/>
              </a:rPr>
              <a:t>Timing of Milestones can be the subject of heavy negotiations.</a:t>
            </a:r>
            <a:endParaRPr lang="en-US" sz="1600" b="1" u="sng" dirty="0">
              <a:cs typeface="Calibri Light" panose="020F0302020204030204" pitchFamily="34" charset="0"/>
            </a:endParaRPr>
          </a:p>
          <a:p>
            <a:pPr lvl="0" algn="just"/>
            <a:r>
              <a:rPr lang="en-US" sz="1600" u="sng" dirty="0">
                <a:solidFill>
                  <a:schemeClr val="tx1"/>
                </a:solidFill>
                <a:cs typeface="Calibri Light" panose="020F0302020204030204" pitchFamily="34" charset="0"/>
              </a:rPr>
              <a:t>Sample Milestones</a:t>
            </a:r>
          </a:p>
          <a:p>
            <a:pPr lvl="1" algn="just"/>
            <a:r>
              <a:rPr lang="en-US" sz="1600" dirty="0">
                <a:cs typeface="Calibri Light" panose="020F0302020204030204" pitchFamily="34" charset="0"/>
              </a:rPr>
              <a:t>On or before [___], the Bankruptcy Court shall have entered the Final DIP Order, in form and substance acceptable to the DIP Agent and the DIP lenders.</a:t>
            </a:r>
          </a:p>
          <a:p>
            <a:pPr lvl="1" algn="just"/>
            <a:r>
              <a:rPr lang="en-US" sz="1600" dirty="0">
                <a:cs typeface="Calibri Light" panose="020F0302020204030204" pitchFamily="34" charset="0"/>
              </a:rPr>
              <a:t>On or before [___], the Debtors shall have filed a plan of reorganization accompanied by a disclosure statement, in each case in form and substance acceptable to the DIP Agent and the DIP lenders.</a:t>
            </a:r>
          </a:p>
          <a:p>
            <a:pPr lvl="1" algn="just"/>
            <a:r>
              <a:rPr lang="en-US" sz="1600" dirty="0">
                <a:cs typeface="Calibri Light" panose="020F0302020204030204" pitchFamily="34" charset="0"/>
              </a:rPr>
              <a:t>On or before [___], the Bankruptcy Court shall have entered an order, in form and substance acceptable to the DIP Agent and the DIP lenders, confirming the Plan.</a:t>
            </a:r>
          </a:p>
          <a:p>
            <a:pPr lvl="1" algn="just"/>
            <a:r>
              <a:rPr lang="en-US" sz="1600" dirty="0">
                <a:cs typeface="Calibri Light" panose="020F0302020204030204" pitchFamily="34" charset="0"/>
              </a:rPr>
              <a:t>On or before [___], the effective date of the Plan shall have occurred.</a:t>
            </a:r>
          </a:p>
        </p:txBody>
      </p:sp>
    </p:spTree>
    <p:extLst>
      <p:ext uri="{BB962C8B-B14F-4D97-AF65-F5344CB8AC3E}">
        <p14:creationId xmlns:p14="http://schemas.microsoft.com/office/powerpoint/2010/main" val="1277287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Claims Against the Estate:  Putting Claims in Context</a:t>
            </a:r>
          </a:p>
        </p:txBody>
      </p:sp>
      <p:sp>
        <p:nvSpPr>
          <p:cNvPr id="41987" name="Content Placeholder 2"/>
          <p:cNvSpPr>
            <a:spLocks noGrp="1"/>
          </p:cNvSpPr>
          <p:nvPr>
            <p:ph sz="quarter" idx="10"/>
          </p:nvPr>
        </p:nvSpPr>
        <p:spPr/>
        <p:txBody>
          <a:bodyPr/>
          <a:lstStyle/>
          <a:p>
            <a:pPr lvl="1" algn="just"/>
            <a:r>
              <a:rPr lang="en-US" altLang="en-US" sz="1400" dirty="0"/>
              <a:t>Chapter 11 is an organized way to distribute value to creditors of a debtor.</a:t>
            </a:r>
          </a:p>
          <a:p>
            <a:pPr lvl="1" algn="just"/>
            <a:r>
              <a:rPr lang="en-US" altLang="en-US" sz="1400" dirty="0"/>
              <a:t>A claim is defined in the Bankruptcy Code as – </a:t>
            </a:r>
          </a:p>
          <a:p>
            <a:pPr lvl="2" algn="just">
              <a:lnSpc>
                <a:spcPct val="90000"/>
              </a:lnSpc>
            </a:pPr>
            <a:r>
              <a:rPr lang="en-US" sz="1400" dirty="0"/>
              <a:t>A right to payment, whether or not such right is reduced to judgment, liquidated, unliquidated, fixed, contingent, matured, </a:t>
            </a:r>
            <a:r>
              <a:rPr lang="en-US" sz="1400" dirty="0" err="1"/>
              <a:t>unmatured</a:t>
            </a:r>
            <a:r>
              <a:rPr lang="en-US" sz="1400" dirty="0"/>
              <a:t>, disputed, undisputed, legal, equitable, secured, or unsecured; or</a:t>
            </a:r>
          </a:p>
          <a:p>
            <a:pPr lvl="2" algn="just">
              <a:lnSpc>
                <a:spcPct val="90000"/>
              </a:lnSpc>
            </a:pPr>
            <a:r>
              <a:rPr lang="en-US" sz="1400" dirty="0"/>
              <a:t>A right to an equitable remedy for breach of performance if such breach gives rise to a right to payment, whether or not such right to an equitable remedy is reduced to judgment, fixed, contingent, matured, </a:t>
            </a:r>
            <a:r>
              <a:rPr lang="en-US" sz="1400" dirty="0" err="1"/>
              <a:t>unmatured</a:t>
            </a:r>
            <a:r>
              <a:rPr lang="en-US" sz="1400" dirty="0"/>
              <a:t>, disputed, undisputed, secured, or unsecured.</a:t>
            </a:r>
          </a:p>
          <a:p>
            <a:pPr lvl="1" algn="just"/>
            <a:r>
              <a:rPr lang="en-US" sz="1400" dirty="0"/>
              <a:t>A claim is very broadly defined – something can be a claim even before the cause of action accrues under state law. </a:t>
            </a:r>
            <a:endParaRPr lang="en-US" altLang="en-US" sz="1400" dirty="0"/>
          </a:p>
          <a:p>
            <a:pPr lvl="1" algn="just"/>
            <a:r>
              <a:rPr lang="en-US" altLang="en-US" sz="1400" dirty="0"/>
              <a:t>When the debtor files, every prepetition debt and every prepetition right to payment becomes a claim against the debtor’s estate.</a:t>
            </a:r>
          </a:p>
          <a:p>
            <a:pPr lvl="1" algn="just"/>
            <a:r>
              <a:rPr lang="en-US" altLang="en-US" sz="1400" dirty="0"/>
              <a:t>The estate’s value is distributed to creditors according to the “priority” of their claims.</a:t>
            </a:r>
          </a:p>
          <a:p>
            <a:pPr lvl="2" algn="just"/>
            <a:r>
              <a:rPr lang="en-US" altLang="en-US" sz="1400" dirty="0"/>
              <a:t>Claim – creditor’s rights against the debtor.</a:t>
            </a:r>
          </a:p>
          <a:p>
            <a:pPr lvl="2" algn="just"/>
            <a:r>
              <a:rPr lang="en-US" altLang="en-US" sz="1400" dirty="0"/>
              <a:t>Priority – creditor’s rights vis-á-vis other creditors.</a:t>
            </a:r>
          </a:p>
          <a:p>
            <a:pPr lvl="2" algn="just"/>
            <a:endParaRPr lang="en-US" altLang="en-US" sz="1400" dirty="0"/>
          </a:p>
        </p:txBody>
      </p:sp>
    </p:spTree>
    <p:extLst>
      <p:ext uri="{BB962C8B-B14F-4D97-AF65-F5344CB8AC3E}">
        <p14:creationId xmlns:p14="http://schemas.microsoft.com/office/powerpoint/2010/main" val="124451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31" y="476672"/>
            <a:ext cx="8498616" cy="421853"/>
          </a:xfrm>
        </p:spPr>
        <p:txBody>
          <a:bodyPr/>
          <a:lstStyle/>
          <a:p>
            <a:r>
              <a:rPr lang="en-US" dirty="0"/>
              <a:t>Chapter 11 Basics</a:t>
            </a:r>
          </a:p>
        </p:txBody>
      </p:sp>
      <p:sp>
        <p:nvSpPr>
          <p:cNvPr id="4" name="Content Placeholder 3"/>
          <p:cNvSpPr txBox="1">
            <a:spLocks noGrp="1"/>
          </p:cNvSpPr>
          <p:nvPr>
            <p:ph sz="quarter" idx="10"/>
          </p:nvPr>
        </p:nvSpPr>
        <p:spPr>
          <a:xfrm>
            <a:off x="326119" y="1052736"/>
            <a:ext cx="8494353" cy="5616922"/>
          </a:xfrm>
          <a:prstGeom prst="rect">
            <a:avLst/>
          </a:prstGeom>
          <a:noFill/>
        </p:spPr>
        <p:txBody>
          <a:bodyPr wrap="square" rtlCol="0">
            <a:spAutoFit/>
          </a:bodyPr>
          <a:lstStyle/>
          <a:p>
            <a:pPr lvl="1" algn="just">
              <a:defRPr/>
            </a:pPr>
            <a:r>
              <a:rPr lang="en-US" dirty="0"/>
              <a:t>Chapter 11 of the U.S. Bankruptcy Code provides a company temporary relief from collection and enforcement actions of creditors so it may effect a financial and/or operational reorganization.</a:t>
            </a:r>
          </a:p>
          <a:p>
            <a:pPr lvl="1" algn="just">
              <a:defRPr/>
            </a:pPr>
            <a:r>
              <a:rPr lang="en-US" altLang="en-US" dirty="0"/>
              <a:t>In chapter 11, the existing board of directors generally remains in control and existing management continues to operate the company as a “debtor in possession,” subject to bankruptcy court-approval of any transactions that are “outside the ordinary course of business.”</a:t>
            </a:r>
          </a:p>
          <a:p>
            <a:pPr lvl="2" algn="just">
              <a:defRPr/>
            </a:pPr>
            <a:r>
              <a:rPr lang="en-US" altLang="en-US" dirty="0"/>
              <a:t>Pre-bankruptcy advisors also remain in place (subject to review and approval by the bankruptcy court of such advisors’ retention and fees).</a:t>
            </a:r>
          </a:p>
          <a:p>
            <a:pPr lvl="1" algn="just">
              <a:defRPr/>
            </a:pPr>
            <a:r>
              <a:rPr lang="en-US" dirty="0"/>
              <a:t>Chapter 11 is based on the premise that business rehabilitation maximizes recoveries to stakeholders.  </a:t>
            </a:r>
          </a:p>
          <a:p>
            <a:pPr lvl="2" algn="just">
              <a:defRPr/>
            </a:pPr>
            <a:r>
              <a:rPr lang="en-US" dirty="0"/>
              <a:t>The end result of a chapter 11 case generally is confirmation of a “plan of reorganization.”</a:t>
            </a:r>
          </a:p>
          <a:p>
            <a:pPr lvl="2" algn="just">
              <a:defRPr/>
            </a:pPr>
            <a:r>
              <a:rPr lang="en-US" dirty="0"/>
              <a:t>Thus, chapter 11 promotes reorganization and restructuring of a company’s balance sheet rather than liquidation. </a:t>
            </a:r>
          </a:p>
          <a:p>
            <a:pPr lvl="2" algn="just">
              <a:defRPr/>
            </a:pPr>
            <a:r>
              <a:rPr lang="en-US" dirty="0"/>
              <a:t>The process facilitates equal distribution of value among creditors and equity holders in accordance with their respective legal priorities.</a:t>
            </a:r>
          </a:p>
          <a:p>
            <a:pPr lvl="1" algn="just">
              <a:defRPr/>
            </a:pPr>
            <a:r>
              <a:rPr lang="en-US" dirty="0"/>
              <a:t>The date on which the debtor files its chapter 11 petition is often referred to as the “Petition Date.”</a:t>
            </a:r>
          </a:p>
          <a:p>
            <a:pPr lvl="2" algn="just">
              <a:defRPr/>
            </a:pPr>
            <a:r>
              <a:rPr lang="en-US" dirty="0"/>
              <a:t>A debtor’s obligations are divided into “prepetition” and “postpetition” claims, depending on when such obligations arose (generally focused on the timing of a debtor’s conduct giving rise to the obligation).</a:t>
            </a:r>
          </a:p>
          <a:p>
            <a:pPr lvl="2" algn="just">
              <a:defRPr/>
            </a:pPr>
            <a:r>
              <a:rPr lang="en-US" dirty="0"/>
              <a:t>Postpetition claims generally must be paid in full, often in the ordinary course of business (consistent with prepetition practice) during the chapter 11 cases.</a:t>
            </a:r>
          </a:p>
          <a:p>
            <a:pPr lvl="2" algn="just">
              <a:defRPr/>
            </a:pPr>
            <a:r>
              <a:rPr lang="en-US" dirty="0"/>
              <a:t>A debtor generally cannot pay prepetition claims during the chapter 11 case unless the bankruptcy court authorizes payment (as described in the slides that follow).  Rather, the chapter 11 plan will provide treatment for each class of prepetition claims.</a:t>
            </a:r>
            <a:endParaRPr lang="en-US" sz="1235" dirty="0"/>
          </a:p>
        </p:txBody>
      </p:sp>
    </p:spTree>
    <p:extLst>
      <p:ext uri="{BB962C8B-B14F-4D97-AF65-F5344CB8AC3E}">
        <p14:creationId xmlns:p14="http://schemas.microsoft.com/office/powerpoint/2010/main" val="760826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t>Claims Against the Estate:  The Claims “Waterfall”</a:t>
            </a:r>
          </a:p>
        </p:txBody>
      </p:sp>
      <p:graphicFrame>
        <p:nvGraphicFramePr>
          <p:cNvPr id="3488" name="Diagram 3487"/>
          <p:cNvGraphicFramePr/>
          <p:nvPr/>
        </p:nvGraphicFramePr>
        <p:xfrm>
          <a:off x="1687606" y="1524000"/>
          <a:ext cx="576878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033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Claims Against the Estate:  Secured Claim Basics</a:t>
            </a:r>
            <a:endParaRPr lang="en-US" dirty="0"/>
          </a:p>
        </p:txBody>
      </p:sp>
      <p:sp>
        <p:nvSpPr>
          <p:cNvPr id="4" name="Rectangle 3"/>
          <p:cNvSpPr/>
          <p:nvPr/>
        </p:nvSpPr>
        <p:spPr>
          <a:xfrm>
            <a:off x="406945" y="1015618"/>
            <a:ext cx="7946486" cy="4934171"/>
          </a:xfrm>
          <a:prstGeom prst="rect">
            <a:avLst/>
          </a:prstGeom>
        </p:spPr>
        <p:txBody>
          <a:bodyPr wrap="square">
            <a:spAutoFit/>
          </a:bodyPr>
          <a:lstStyle/>
          <a:p>
            <a:pPr marL="201717" lvl="1" indent="-201717" algn="just">
              <a:spcBef>
                <a:spcPts val="1059"/>
              </a:spcBef>
              <a:spcAft>
                <a:spcPts val="529"/>
              </a:spcAft>
              <a:buClr>
                <a:srgbClr val="34B233"/>
              </a:buClr>
              <a:buFont typeface="Wingdings" panose="05000000000000000000" pitchFamily="2" charset="2"/>
              <a:buChar char="§"/>
            </a:pPr>
            <a:r>
              <a:rPr lang="en-US" altLang="en-US" sz="1200" dirty="0">
                <a:latin typeface="Calibri Light" panose="020F0302020204030204" pitchFamily="34" charset="0"/>
                <a:cs typeface="Arial" panose="020B0604020202020204" pitchFamily="34" charset="0"/>
              </a:rPr>
              <a:t>A secured claim differs from a security interest.</a:t>
            </a:r>
          </a:p>
          <a:p>
            <a:pPr marL="443777" lvl="2" indent="-221888" algn="just" defTabSz="887553">
              <a:spcAft>
                <a:spcPts val="582"/>
              </a:spcAft>
              <a:buClr>
                <a:srgbClr val="BED600"/>
              </a:buClr>
              <a:buFont typeface="Wingdings" panose="05000000000000000000" pitchFamily="2" charset="2"/>
              <a:buChar char="§"/>
            </a:pPr>
            <a:r>
              <a:rPr lang="en-US" sz="1200" dirty="0">
                <a:latin typeface="Calibri Light" panose="020F0302020204030204" pitchFamily="34" charset="0"/>
                <a:cs typeface="Arial" panose="020B0604020202020204" pitchFamily="34" charset="0"/>
              </a:rPr>
              <a:t>A secured claim is a claim by a creditor for repayment of money that is secured by assets of the debtor in the event of non-payment.</a:t>
            </a:r>
          </a:p>
          <a:p>
            <a:pPr marL="443777" lvl="2" indent="-221888" algn="just" defTabSz="887553">
              <a:spcAft>
                <a:spcPts val="582"/>
              </a:spcAft>
              <a:buClr>
                <a:srgbClr val="BED600"/>
              </a:buClr>
              <a:buFont typeface="Wingdings" panose="05000000000000000000" pitchFamily="2" charset="2"/>
              <a:buChar char="§"/>
            </a:pPr>
            <a:r>
              <a:rPr lang="en-US" sz="1200" dirty="0">
                <a:latin typeface="Calibri Light" panose="020F0302020204030204" pitchFamily="34" charset="0"/>
                <a:cs typeface="Arial" panose="020B0604020202020204" pitchFamily="34" charset="0"/>
              </a:rPr>
              <a:t>A security interest is a property interest created by agreement or by operation of law over assets to secure the performance of an obligation (usually repayment of a debt) which gives the beneficiary of the security interest certain preferential rights in relation to the assets.</a:t>
            </a:r>
          </a:p>
          <a:p>
            <a:pPr marL="665665" lvl="3" indent="-221888" algn="just" defTabSz="887553">
              <a:lnSpc>
                <a:spcPct val="90000"/>
              </a:lnSpc>
              <a:spcAft>
                <a:spcPts val="582"/>
              </a:spcAft>
              <a:buClr>
                <a:srgbClr val="666666"/>
              </a:buClr>
              <a:buFont typeface="Wingdings" panose="05000000000000000000" pitchFamily="2" charset="2"/>
              <a:buChar char="§"/>
            </a:pPr>
            <a:r>
              <a:rPr lang="en-US" altLang="en-US" sz="1200" dirty="0">
                <a:latin typeface="Calibri Light" panose="020F0302020204030204" pitchFamily="34" charset="0"/>
                <a:cs typeface="Arial" panose="020B0604020202020204" pitchFamily="34" charset="0"/>
              </a:rPr>
              <a:t>State law generally governs whether a security interest as been properly granted and properly perfected.</a:t>
            </a:r>
          </a:p>
          <a:p>
            <a:pPr marL="201717" lvl="1" indent="-201717" algn="just">
              <a:spcBef>
                <a:spcPts val="1059"/>
              </a:spcBef>
              <a:spcAft>
                <a:spcPts val="529"/>
              </a:spcAft>
              <a:buClr>
                <a:srgbClr val="34B233"/>
              </a:buClr>
              <a:buFont typeface="Wingdings" panose="05000000000000000000" pitchFamily="2" charset="2"/>
              <a:buChar char="§"/>
            </a:pPr>
            <a:r>
              <a:rPr lang="en-US" altLang="en-US" sz="1200" dirty="0">
                <a:latin typeface="Calibri Light" panose="020F0302020204030204" pitchFamily="34" charset="0"/>
                <a:cs typeface="Arial" panose="020B0604020202020204" pitchFamily="34" charset="0"/>
              </a:rPr>
              <a:t>A claim is secured to the extent of the value of the collateral securing the claim, net of debt secured by superior liens on that collateral.</a:t>
            </a:r>
          </a:p>
          <a:p>
            <a:pPr marL="403433" lvl="2" indent="-201717" algn="just">
              <a:spcAft>
                <a:spcPts val="529"/>
              </a:spcAft>
              <a:buClr>
                <a:srgbClr val="BED600"/>
              </a:buClr>
              <a:buFont typeface="Wingdings" panose="05000000000000000000" pitchFamily="2" charset="2"/>
              <a:buChar char="§"/>
            </a:pPr>
            <a:r>
              <a:rPr lang="en-US" altLang="en-US" sz="1200" dirty="0">
                <a:latin typeface="Calibri Light" panose="020F0302020204030204" pitchFamily="34" charset="0"/>
                <a:cs typeface="Arial" panose="020B0604020202020204" pitchFamily="34" charset="0"/>
              </a:rPr>
              <a:t>An </a:t>
            </a:r>
            <a:r>
              <a:rPr lang="en-US" altLang="en-US" sz="1200" dirty="0" err="1">
                <a:latin typeface="Calibri Light" panose="020F0302020204030204" pitchFamily="34" charset="0"/>
                <a:cs typeface="Arial" panose="020B0604020202020204" pitchFamily="34" charset="0"/>
              </a:rPr>
              <a:t>undersecured</a:t>
            </a:r>
            <a:r>
              <a:rPr lang="en-US" altLang="en-US" sz="1200" dirty="0">
                <a:latin typeface="Calibri Light" panose="020F0302020204030204" pitchFamily="34" charset="0"/>
                <a:cs typeface="Arial" panose="020B0604020202020204" pitchFamily="34" charset="0"/>
              </a:rPr>
              <a:t> claim is “bifurcated” into two claims: a secured claim and an unsecured “deficiency” claim.</a:t>
            </a:r>
          </a:p>
          <a:p>
            <a:pPr marL="403433" lvl="2" indent="-201717" algn="just">
              <a:spcAft>
                <a:spcPts val="529"/>
              </a:spcAft>
              <a:buClr>
                <a:srgbClr val="BED600"/>
              </a:buClr>
              <a:buFont typeface="Wingdings" panose="05000000000000000000" pitchFamily="2" charset="2"/>
              <a:buChar char="§"/>
            </a:pPr>
            <a:r>
              <a:rPr lang="en-US" altLang="en-US" sz="1200" dirty="0">
                <a:latin typeface="Calibri Light" panose="020F0302020204030204" pitchFamily="34" charset="0"/>
                <a:cs typeface="Arial" panose="020B0604020202020204" pitchFamily="34" charset="0"/>
              </a:rPr>
              <a:t>An </a:t>
            </a:r>
            <a:r>
              <a:rPr lang="en-US" altLang="en-US" sz="1200" dirty="0" err="1">
                <a:latin typeface="Calibri Light" panose="020F0302020204030204" pitchFamily="34" charset="0"/>
                <a:cs typeface="Arial" panose="020B0604020202020204" pitchFamily="34" charset="0"/>
              </a:rPr>
              <a:t>oversecured</a:t>
            </a:r>
            <a:r>
              <a:rPr lang="en-US" altLang="en-US" sz="1200" dirty="0">
                <a:latin typeface="Calibri Light" panose="020F0302020204030204" pitchFamily="34" charset="0"/>
                <a:cs typeface="Arial" panose="020B0604020202020204" pitchFamily="34" charset="0"/>
              </a:rPr>
              <a:t> claim accrues interest, fees, and other charges up to value of the collateral; an </a:t>
            </a:r>
            <a:r>
              <a:rPr lang="en-US" altLang="en-US" sz="1200" dirty="0" err="1">
                <a:latin typeface="Calibri Light" panose="020F0302020204030204" pitchFamily="34" charset="0"/>
                <a:cs typeface="Arial" panose="020B0604020202020204" pitchFamily="34" charset="0"/>
              </a:rPr>
              <a:t>undersecured</a:t>
            </a:r>
            <a:r>
              <a:rPr lang="en-US" altLang="en-US" sz="1200" dirty="0">
                <a:latin typeface="Calibri Light" panose="020F0302020204030204" pitchFamily="34" charset="0"/>
                <a:cs typeface="Arial" panose="020B0604020202020204" pitchFamily="34" charset="0"/>
              </a:rPr>
              <a:t> claim does not.</a:t>
            </a:r>
          </a:p>
          <a:p>
            <a:pPr marL="201717" lvl="1" indent="-201717" algn="just">
              <a:spcBef>
                <a:spcPts val="1059"/>
              </a:spcBef>
              <a:spcAft>
                <a:spcPts val="529"/>
              </a:spcAft>
              <a:buClr>
                <a:srgbClr val="34B233"/>
              </a:buClr>
              <a:buFont typeface="Wingdings" panose="05000000000000000000" pitchFamily="2" charset="2"/>
              <a:buChar char="§"/>
            </a:pPr>
            <a:r>
              <a:rPr lang="en-US" altLang="en-US" sz="1200" dirty="0">
                <a:latin typeface="Calibri Light" panose="020F0302020204030204" pitchFamily="34" charset="0"/>
                <a:cs typeface="Arial" panose="020B0604020202020204" pitchFamily="34" charset="0"/>
              </a:rPr>
              <a:t>A bankruptcy filing automatically accelerates all debt.</a:t>
            </a:r>
          </a:p>
          <a:p>
            <a:pPr marL="403433" lvl="2" indent="-201717" algn="just">
              <a:spcAft>
                <a:spcPts val="529"/>
              </a:spcAft>
              <a:buClr>
                <a:srgbClr val="BED600"/>
              </a:buClr>
              <a:buFont typeface="Wingdings" panose="05000000000000000000" pitchFamily="2" charset="2"/>
              <a:buChar char="§"/>
            </a:pPr>
            <a:r>
              <a:rPr lang="en-US" altLang="en-US" sz="1200" dirty="0">
                <a:latin typeface="Calibri Light" panose="020F0302020204030204" pitchFamily="34" charset="0"/>
                <a:cs typeface="Arial" panose="020B0604020202020204" pitchFamily="34" charset="0"/>
              </a:rPr>
              <a:t>Regardless of collateral value, a debtor is not required to make scheduled amortization principal payments.  The Bankruptcy Court may, however, authorize such payments as a form of adequate protection.</a:t>
            </a:r>
          </a:p>
          <a:p>
            <a:pPr marL="201717" lvl="1" indent="-201717" algn="just">
              <a:spcBef>
                <a:spcPts val="1059"/>
              </a:spcBef>
              <a:spcAft>
                <a:spcPts val="529"/>
              </a:spcAft>
              <a:buClr>
                <a:srgbClr val="34B233"/>
              </a:buClr>
              <a:buFont typeface="Wingdings" panose="05000000000000000000" pitchFamily="2" charset="2"/>
              <a:buChar char="§"/>
            </a:pPr>
            <a:r>
              <a:rPr lang="en-US" altLang="en-US" sz="1200" dirty="0">
                <a:latin typeface="Calibri Light" panose="020F0302020204030204" pitchFamily="34" charset="0"/>
                <a:cs typeface="Arial" panose="020B0604020202020204" pitchFamily="34" charset="0"/>
              </a:rPr>
              <a:t>The debtor is generally allowed to surcharge collateral for the benefit of the estate in the amount of the costs of preserving collateral for secured creditors.</a:t>
            </a:r>
          </a:p>
          <a:p>
            <a:pPr marL="403433" lvl="2" indent="-201717" algn="just">
              <a:spcAft>
                <a:spcPts val="529"/>
              </a:spcAft>
              <a:buClr>
                <a:srgbClr val="BED600"/>
              </a:buClr>
              <a:buFont typeface="Wingdings" panose="05000000000000000000" pitchFamily="2" charset="2"/>
              <a:buChar char="§"/>
            </a:pPr>
            <a:r>
              <a:rPr lang="en-US" altLang="en-US" sz="1200" i="1" dirty="0">
                <a:latin typeface="Calibri Light" panose="020F0302020204030204" pitchFamily="34" charset="0"/>
                <a:cs typeface="Arial" panose="020B0604020202020204" pitchFamily="34" charset="0"/>
              </a:rPr>
              <a:t>E.g.</a:t>
            </a:r>
            <a:r>
              <a:rPr lang="en-US" altLang="en-US" sz="1200" dirty="0">
                <a:latin typeface="Calibri Light" panose="020F0302020204030204" pitchFamily="34" charset="0"/>
                <a:cs typeface="Arial" panose="020B0604020202020204" pitchFamily="34" charset="0"/>
              </a:rPr>
              <a:t>, fees for appraisal, auctioneers, maintenance, repairs, etc.</a:t>
            </a:r>
          </a:p>
          <a:p>
            <a:pPr marL="403433" lvl="2" indent="-201717" algn="just">
              <a:spcAft>
                <a:spcPts val="529"/>
              </a:spcAft>
              <a:buClr>
                <a:srgbClr val="BED600"/>
              </a:buClr>
              <a:buFont typeface="Wingdings" panose="05000000000000000000" pitchFamily="2" charset="2"/>
              <a:buChar char="§"/>
            </a:pPr>
            <a:r>
              <a:rPr lang="en-US" altLang="en-US" sz="1200" dirty="0">
                <a:latin typeface="Calibri Light" panose="020F0302020204030204" pitchFamily="34" charset="0"/>
                <a:cs typeface="Arial" panose="020B0604020202020204" pitchFamily="34" charset="0"/>
              </a:rPr>
              <a:t>The debtor may waive surcharge rights (often done in </a:t>
            </a:r>
            <a:r>
              <a:rPr lang="en-US" altLang="en-US" sz="1200" dirty="0" err="1">
                <a:latin typeface="Calibri Light" panose="020F0302020204030204" pitchFamily="34" charset="0"/>
                <a:cs typeface="Arial" panose="020B0604020202020204" pitchFamily="34" charset="0"/>
              </a:rPr>
              <a:t>postpetition</a:t>
            </a:r>
            <a:r>
              <a:rPr lang="en-US" altLang="en-US" sz="1200" dirty="0">
                <a:latin typeface="Calibri Light" panose="020F0302020204030204" pitchFamily="34" charset="0"/>
                <a:cs typeface="Arial" panose="020B0604020202020204" pitchFamily="34" charset="0"/>
              </a:rPr>
              <a:t> loan facilities or cash collateral agreements where the secured lender agrees to fund the chapter 11 cases pursuant to a budget).</a:t>
            </a:r>
          </a:p>
        </p:txBody>
      </p:sp>
    </p:spTree>
    <p:extLst>
      <p:ext uri="{BB962C8B-B14F-4D97-AF65-F5344CB8AC3E}">
        <p14:creationId xmlns:p14="http://schemas.microsoft.com/office/powerpoint/2010/main" val="1819688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Claims Against the Estate:  Administrative and Priority Claims</a:t>
            </a:r>
            <a:endParaRPr lang="en-US" dirty="0"/>
          </a:p>
        </p:txBody>
      </p:sp>
      <p:sp>
        <p:nvSpPr>
          <p:cNvPr id="3" name="Rectangle 2"/>
          <p:cNvSpPr/>
          <p:nvPr/>
        </p:nvSpPr>
        <p:spPr>
          <a:xfrm>
            <a:off x="406945" y="1098699"/>
            <a:ext cx="8248657" cy="3044423"/>
          </a:xfrm>
          <a:prstGeom prst="rect">
            <a:avLst/>
          </a:prstGeom>
        </p:spPr>
        <p:txBody>
          <a:bodyPr wrap="square">
            <a:spAutoFit/>
          </a:bodyPr>
          <a:lstStyle/>
          <a:p>
            <a:pPr marL="201717" lvl="1" indent="-201717" algn="just">
              <a:spcBef>
                <a:spcPts val="1059"/>
              </a:spcBef>
              <a:spcAft>
                <a:spcPts val="529"/>
              </a:spcAft>
              <a:buClr>
                <a:srgbClr val="34B233"/>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Administrative expense and priority claims are unsecured claims that are entitled to priority in distribution over prepetition unsecured claims.</a:t>
            </a:r>
          </a:p>
          <a:p>
            <a:pPr marL="201717" lvl="1" indent="-201717" algn="just">
              <a:spcBef>
                <a:spcPts val="1059"/>
              </a:spcBef>
              <a:spcAft>
                <a:spcPts val="529"/>
              </a:spcAft>
              <a:buClr>
                <a:srgbClr val="34B233"/>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Administrative expense claims include:</a:t>
            </a:r>
          </a:p>
          <a:p>
            <a:pPr marL="403433" lvl="2" indent="-201717" algn="just">
              <a:spcAft>
                <a:spcPts val="529"/>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Claims for the actual, necessary expenses of administering the debtor’s estate.</a:t>
            </a:r>
          </a:p>
          <a:p>
            <a:pPr marL="403433" lvl="2" indent="-201717" algn="just">
              <a:spcAft>
                <a:spcPts val="529"/>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Often include claims for providing </a:t>
            </a:r>
            <a:r>
              <a:rPr lang="en-US" altLang="en-US" sz="1400" dirty="0" err="1">
                <a:latin typeface="Calibri Light" panose="020F0302020204030204" pitchFamily="34" charset="0"/>
                <a:cs typeface="Arial" panose="020B0604020202020204" pitchFamily="34" charset="0"/>
              </a:rPr>
              <a:t>postpetition</a:t>
            </a:r>
            <a:r>
              <a:rPr lang="en-US" altLang="en-US" sz="1400" dirty="0">
                <a:latin typeface="Calibri Light" panose="020F0302020204030204" pitchFamily="34" charset="0"/>
                <a:cs typeface="Arial" panose="020B0604020202020204" pitchFamily="34" charset="0"/>
              </a:rPr>
              <a:t> goods or services to the debtor.</a:t>
            </a:r>
          </a:p>
          <a:p>
            <a:pPr marL="201717" lvl="1" indent="-201717" algn="just">
              <a:spcBef>
                <a:spcPts val="1059"/>
              </a:spcBef>
              <a:spcAft>
                <a:spcPts val="529"/>
              </a:spcAft>
              <a:buClr>
                <a:srgbClr val="34B233"/>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Administrative expense claims are generally paid in the ordinary course of business.</a:t>
            </a:r>
          </a:p>
          <a:p>
            <a:pPr marL="201717" lvl="1" indent="-201717" algn="just">
              <a:spcBef>
                <a:spcPts val="1059"/>
              </a:spcBef>
              <a:spcAft>
                <a:spcPts val="529"/>
              </a:spcAft>
              <a:buClr>
                <a:srgbClr val="34B233"/>
              </a:buClr>
              <a:buFont typeface="Wingdings" panose="05000000000000000000" pitchFamily="2" charset="2"/>
              <a:buChar char="§"/>
            </a:pPr>
            <a:r>
              <a:rPr lang="en-US" altLang="en-US" sz="1400" dirty="0" err="1">
                <a:latin typeface="Calibri Light" panose="020F0302020204030204" pitchFamily="34" charset="0"/>
                <a:cs typeface="Arial" panose="020B0604020202020204" pitchFamily="34" charset="0"/>
              </a:rPr>
              <a:t>Superpriority</a:t>
            </a:r>
            <a:r>
              <a:rPr lang="en-US" altLang="en-US" sz="1400" dirty="0">
                <a:latin typeface="Calibri Light" panose="020F0302020204030204" pitchFamily="34" charset="0"/>
                <a:cs typeface="Arial" panose="020B0604020202020204" pitchFamily="34" charset="0"/>
              </a:rPr>
              <a:t> administrative claims have priority over all other administrative claims.</a:t>
            </a:r>
          </a:p>
          <a:p>
            <a:pPr marL="403433" lvl="2" indent="-201717" algn="just">
              <a:spcAft>
                <a:spcPts val="529"/>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Prepetition secured creditors may receive </a:t>
            </a:r>
            <a:r>
              <a:rPr lang="en-US" altLang="en-US" sz="1400" dirty="0" err="1">
                <a:latin typeface="Calibri Light" panose="020F0302020204030204" pitchFamily="34" charset="0"/>
                <a:cs typeface="Arial" panose="020B0604020202020204" pitchFamily="34" charset="0"/>
              </a:rPr>
              <a:t>superpriority</a:t>
            </a:r>
            <a:r>
              <a:rPr lang="en-US" altLang="en-US" sz="1400" dirty="0">
                <a:latin typeface="Calibri Light" panose="020F0302020204030204" pitchFamily="34" charset="0"/>
                <a:cs typeface="Arial" panose="020B0604020202020204" pitchFamily="34" charset="0"/>
              </a:rPr>
              <a:t> claims when adequate protection fails.</a:t>
            </a:r>
          </a:p>
          <a:p>
            <a:pPr marL="201717" lvl="1" indent="-201717" algn="just">
              <a:spcBef>
                <a:spcPts val="1059"/>
              </a:spcBef>
              <a:spcAft>
                <a:spcPts val="529"/>
              </a:spcAft>
              <a:buClr>
                <a:srgbClr val="34B233"/>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Other types of priority claims include tax claims and certain employee claims.</a:t>
            </a:r>
          </a:p>
        </p:txBody>
      </p:sp>
    </p:spTree>
    <p:extLst>
      <p:ext uri="{BB962C8B-B14F-4D97-AF65-F5344CB8AC3E}">
        <p14:creationId xmlns:p14="http://schemas.microsoft.com/office/powerpoint/2010/main" val="3596210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Claims Against the Estate:  General Unsecured Claims</a:t>
            </a:r>
            <a:endParaRPr lang="en-US" dirty="0"/>
          </a:p>
        </p:txBody>
      </p:sp>
      <p:sp>
        <p:nvSpPr>
          <p:cNvPr id="3" name="Rectangle 2"/>
          <p:cNvSpPr/>
          <p:nvPr/>
        </p:nvSpPr>
        <p:spPr>
          <a:xfrm>
            <a:off x="406945" y="1067862"/>
            <a:ext cx="7933026" cy="2621230"/>
          </a:xfrm>
          <a:prstGeom prst="rect">
            <a:avLst/>
          </a:prstGeom>
        </p:spPr>
        <p:txBody>
          <a:bodyPr wrap="square">
            <a:spAutoFit/>
          </a:bodyPr>
          <a:lstStyle/>
          <a:p>
            <a:pPr marL="201717" lvl="1" indent="-201717" algn="just">
              <a:spcBef>
                <a:spcPts val="1059"/>
              </a:spcBef>
              <a:spcAft>
                <a:spcPts val="265"/>
              </a:spcAft>
              <a:buClr>
                <a:srgbClr val="34B233"/>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General unsecured claims include all prepetition unsecured claims.</a:t>
            </a:r>
          </a:p>
          <a:p>
            <a:pPr marL="201717" lvl="1" indent="-201717" algn="just">
              <a:spcBef>
                <a:spcPts val="1059"/>
              </a:spcBef>
              <a:spcAft>
                <a:spcPts val="265"/>
              </a:spcAft>
              <a:buClr>
                <a:srgbClr val="34B233"/>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These claims are “</a:t>
            </a:r>
            <a:r>
              <a:rPr lang="en-US" altLang="en-US" sz="1400" dirty="0" err="1">
                <a:latin typeface="Calibri Light" panose="020F0302020204030204" pitchFamily="34" charset="0"/>
                <a:cs typeface="Arial" panose="020B0604020202020204" pitchFamily="34" charset="0"/>
              </a:rPr>
              <a:t>pari</a:t>
            </a:r>
            <a:r>
              <a:rPr lang="en-US" altLang="en-US" sz="1400" dirty="0">
                <a:latin typeface="Calibri Light" panose="020F0302020204030204" pitchFamily="34" charset="0"/>
                <a:cs typeface="Arial" panose="020B0604020202020204" pitchFamily="34" charset="0"/>
              </a:rPr>
              <a:t> </a:t>
            </a:r>
            <a:r>
              <a:rPr lang="en-US" altLang="en-US" sz="1400" dirty="0" err="1">
                <a:latin typeface="Calibri Light" panose="020F0302020204030204" pitchFamily="34" charset="0"/>
                <a:cs typeface="Arial" panose="020B0604020202020204" pitchFamily="34" charset="0"/>
              </a:rPr>
              <a:t>passu</a:t>
            </a:r>
            <a:r>
              <a:rPr lang="en-US" altLang="en-US" sz="1400" dirty="0">
                <a:latin typeface="Calibri Light" panose="020F0302020204030204" pitchFamily="34" charset="0"/>
                <a:cs typeface="Arial" panose="020B0604020202020204" pitchFamily="34" charset="0"/>
              </a:rPr>
              <a:t>” (equal priority) with one another.</a:t>
            </a:r>
          </a:p>
          <a:p>
            <a:pPr marL="201717" lvl="1" indent="-201717" algn="just">
              <a:spcBef>
                <a:spcPts val="1059"/>
              </a:spcBef>
              <a:spcAft>
                <a:spcPts val="265"/>
              </a:spcAft>
              <a:buClr>
                <a:srgbClr val="34B233"/>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Examples:</a:t>
            </a:r>
          </a:p>
          <a:p>
            <a:pPr marL="403433" lvl="2" indent="-201717" algn="just">
              <a:spcAft>
                <a:spcPts val="265"/>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Unsecured Trade debt;</a:t>
            </a:r>
          </a:p>
          <a:p>
            <a:pPr marL="403433" lvl="2" indent="-201717" algn="just">
              <a:spcAft>
                <a:spcPts val="265"/>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Unsecured notes or loans;</a:t>
            </a:r>
          </a:p>
          <a:p>
            <a:pPr marL="403433" lvl="2" indent="-201717" algn="just">
              <a:spcAft>
                <a:spcPts val="265"/>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Undersecured portion of secured debt (</a:t>
            </a:r>
            <a:r>
              <a:rPr lang="en-US" altLang="en-US" sz="1400" i="1" dirty="0">
                <a:latin typeface="Calibri Light" panose="020F0302020204030204" pitchFamily="34" charset="0"/>
                <a:cs typeface="Arial" panose="020B0604020202020204" pitchFamily="34" charset="0"/>
              </a:rPr>
              <a:t>i.e.</a:t>
            </a:r>
            <a:r>
              <a:rPr lang="en-US" altLang="en-US" sz="1400" dirty="0">
                <a:latin typeface="Calibri Light" panose="020F0302020204030204" pitchFamily="34" charset="0"/>
                <a:cs typeface="Arial" panose="020B0604020202020204" pitchFamily="34" charset="0"/>
              </a:rPr>
              <a:t>, deficiency claim);</a:t>
            </a:r>
          </a:p>
          <a:p>
            <a:pPr marL="403433" lvl="2" indent="-201717" algn="just">
              <a:spcAft>
                <a:spcPts val="265"/>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Tort claims; </a:t>
            </a:r>
          </a:p>
          <a:p>
            <a:pPr marL="403433" lvl="2" indent="-201717" algn="just">
              <a:spcAft>
                <a:spcPts val="265"/>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Other litigation claims; and</a:t>
            </a:r>
          </a:p>
          <a:p>
            <a:pPr marL="403433" lvl="2" indent="-201717" algn="just">
              <a:spcAft>
                <a:spcPts val="265"/>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Claims for damages resulting from rejection of executory contracts.</a:t>
            </a:r>
          </a:p>
        </p:txBody>
      </p:sp>
    </p:spTree>
    <p:extLst>
      <p:ext uri="{BB962C8B-B14F-4D97-AF65-F5344CB8AC3E}">
        <p14:creationId xmlns:p14="http://schemas.microsoft.com/office/powerpoint/2010/main" val="233574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Claims Against the Estate:  </a:t>
            </a:r>
            <a:r>
              <a:rPr lang="en-US" dirty="0"/>
              <a:t>Subordinated Claims</a:t>
            </a:r>
          </a:p>
        </p:txBody>
      </p:sp>
      <p:sp>
        <p:nvSpPr>
          <p:cNvPr id="3" name="Rectangle 2"/>
          <p:cNvSpPr/>
          <p:nvPr/>
        </p:nvSpPr>
        <p:spPr>
          <a:xfrm>
            <a:off x="322726" y="1048993"/>
            <a:ext cx="8417094" cy="2693045"/>
          </a:xfrm>
          <a:prstGeom prst="rect">
            <a:avLst/>
          </a:prstGeom>
        </p:spPr>
        <p:txBody>
          <a:bodyPr wrap="square">
            <a:spAutoFit/>
          </a:bodyPr>
          <a:lstStyle/>
          <a:p>
            <a:pPr marL="201717" lvl="1" indent="-201717" algn="just">
              <a:spcBef>
                <a:spcPts val="1059"/>
              </a:spcBef>
              <a:spcAft>
                <a:spcPts val="265"/>
              </a:spcAft>
              <a:buClr>
                <a:srgbClr val="34B233"/>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The Bankruptcy Code creates three (3) primary types of subordinated claims.</a:t>
            </a:r>
          </a:p>
          <a:p>
            <a:pPr marL="403433" lvl="2" indent="-201717" algn="just">
              <a:spcAft>
                <a:spcPts val="265"/>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Section 510(a).</a:t>
            </a:r>
          </a:p>
          <a:p>
            <a:pPr marL="605150" lvl="3" indent="-201717" algn="just">
              <a:spcAft>
                <a:spcPts val="265"/>
              </a:spcAft>
              <a:buClr>
                <a:srgbClr val="666666"/>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Validates contractual subordination agreements, rendering such agreements enforceable in a bankruptcy to the same extent they would be enforceable in a non-bankruptcy context.  </a:t>
            </a:r>
          </a:p>
          <a:p>
            <a:pPr marL="403433" lvl="2" indent="-201717" algn="just">
              <a:spcAft>
                <a:spcPts val="265"/>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Section 510(b).</a:t>
            </a:r>
          </a:p>
          <a:p>
            <a:pPr marL="605150" lvl="3" indent="-201717" algn="just">
              <a:spcAft>
                <a:spcPts val="265"/>
              </a:spcAft>
              <a:buClr>
                <a:srgbClr val="666666"/>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Automatically subordinates certain types of claims (i) arising from the rescission of a purchase or sale of a security of the debtor or an affiliate; (ii) for damages arising from the purchase or sale of such a security; or (iii) for reimbursement or contribution on account of such a claim.</a:t>
            </a:r>
          </a:p>
          <a:p>
            <a:pPr marL="403433" lvl="2" indent="-201717" algn="just">
              <a:spcAft>
                <a:spcPts val="265"/>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Section 510(c).</a:t>
            </a:r>
          </a:p>
          <a:p>
            <a:pPr marL="605150" lvl="3" indent="-201717" algn="just">
              <a:spcAft>
                <a:spcPts val="265"/>
              </a:spcAft>
              <a:buClr>
                <a:srgbClr val="666666"/>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A creditors’ misconduct (often in the form of overreaching) that prejudices other creditors can warrant the “equitable” subordination of a claim.</a:t>
            </a:r>
          </a:p>
        </p:txBody>
      </p:sp>
    </p:spTree>
    <p:extLst>
      <p:ext uri="{BB962C8B-B14F-4D97-AF65-F5344CB8AC3E}">
        <p14:creationId xmlns:p14="http://schemas.microsoft.com/office/powerpoint/2010/main" val="3168993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Claims Against the Estate:  Equity Interests</a:t>
            </a:r>
            <a:endParaRPr lang="en-US" dirty="0"/>
          </a:p>
        </p:txBody>
      </p:sp>
      <p:sp>
        <p:nvSpPr>
          <p:cNvPr id="3" name="Rectangle 2"/>
          <p:cNvSpPr/>
          <p:nvPr/>
        </p:nvSpPr>
        <p:spPr>
          <a:xfrm>
            <a:off x="339002" y="1048711"/>
            <a:ext cx="8061747" cy="2203167"/>
          </a:xfrm>
          <a:prstGeom prst="rect">
            <a:avLst/>
          </a:prstGeom>
        </p:spPr>
        <p:txBody>
          <a:bodyPr wrap="square">
            <a:spAutoFit/>
          </a:bodyPr>
          <a:lstStyle/>
          <a:p>
            <a:pPr marL="201717" lvl="1" indent="-201717" algn="just">
              <a:spcBef>
                <a:spcPts val="1059"/>
              </a:spcBef>
              <a:spcAft>
                <a:spcPts val="529"/>
              </a:spcAft>
              <a:buClr>
                <a:srgbClr val="34B233"/>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Equity ownership gives rise to an “interest” (versus a “claim”).</a:t>
            </a:r>
          </a:p>
          <a:p>
            <a:pPr marL="201717" lvl="1" indent="-201717" algn="just">
              <a:spcBef>
                <a:spcPts val="1059"/>
              </a:spcBef>
              <a:spcAft>
                <a:spcPts val="529"/>
              </a:spcAft>
              <a:buClr>
                <a:srgbClr val="34B233"/>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Stockholders are called “residual owners” of the company because they are entitled to any value left after all of a company’s debt is paid.</a:t>
            </a:r>
          </a:p>
          <a:p>
            <a:pPr marL="201717" lvl="1" indent="-201717" algn="just">
              <a:spcBef>
                <a:spcPts val="1059"/>
              </a:spcBef>
              <a:spcAft>
                <a:spcPts val="529"/>
              </a:spcAft>
              <a:buClr>
                <a:srgbClr val="34B233"/>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There are different kinds of equity:</a:t>
            </a:r>
          </a:p>
          <a:p>
            <a:pPr marL="403433" lvl="2" indent="-201717" algn="just">
              <a:spcAft>
                <a:spcPts val="529"/>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Preferred; </a:t>
            </a:r>
          </a:p>
          <a:p>
            <a:pPr marL="403433" lvl="2" indent="-201717" algn="just">
              <a:spcAft>
                <a:spcPts val="529"/>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Common; and</a:t>
            </a:r>
          </a:p>
          <a:p>
            <a:pPr marL="403433" lvl="2" indent="-201717" algn="just">
              <a:spcAft>
                <a:spcPts val="529"/>
              </a:spcAft>
              <a:buClr>
                <a:srgbClr val="BED600"/>
              </a:buClr>
              <a:buFont typeface="Wingdings" panose="05000000000000000000" pitchFamily="2" charset="2"/>
              <a:buChar char="§"/>
            </a:pPr>
            <a:r>
              <a:rPr lang="en-US" altLang="en-US" sz="1400" dirty="0">
                <a:latin typeface="Calibri Light" panose="020F0302020204030204" pitchFamily="34" charset="0"/>
                <a:cs typeface="Arial" panose="020B0604020202020204" pitchFamily="34" charset="0"/>
              </a:rPr>
              <a:t>Warrants.</a:t>
            </a:r>
          </a:p>
        </p:txBody>
      </p:sp>
    </p:spTree>
    <p:extLst>
      <p:ext uri="{BB962C8B-B14F-4D97-AF65-F5344CB8AC3E}">
        <p14:creationId xmlns:p14="http://schemas.microsoft.com/office/powerpoint/2010/main" val="2182450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Claims Against the Estate:  </a:t>
            </a:r>
            <a:r>
              <a:rPr lang="en-US" dirty="0"/>
              <a:t>Bar Date</a:t>
            </a:r>
          </a:p>
        </p:txBody>
      </p:sp>
      <p:sp>
        <p:nvSpPr>
          <p:cNvPr id="3" name="Content Placeholder 2"/>
          <p:cNvSpPr>
            <a:spLocks noGrp="1"/>
          </p:cNvSpPr>
          <p:nvPr>
            <p:ph sz="quarter" idx="10"/>
          </p:nvPr>
        </p:nvSpPr>
        <p:spPr/>
        <p:txBody>
          <a:bodyPr/>
          <a:lstStyle/>
          <a:p>
            <a:pPr lvl="1" algn="just"/>
            <a:r>
              <a:rPr lang="en-US" sz="1400" dirty="0"/>
              <a:t>In a traditional chapter 11 filing, the Bankruptcy Court will establish a “bar date” by which all potential claimants must assert a claim.</a:t>
            </a:r>
          </a:p>
          <a:p>
            <a:pPr lvl="2" algn="just"/>
            <a:r>
              <a:rPr lang="en-US" sz="1400" dirty="0"/>
              <a:t>A bar date for government claims may be no earlier than 180 days after the Petition Date.</a:t>
            </a:r>
          </a:p>
          <a:p>
            <a:pPr lvl="1" algn="just"/>
            <a:r>
              <a:rPr lang="en-US" altLang="en-US" sz="1400" dirty="0"/>
              <a:t>A potential creditor asserts its claim against the estate by filing a “proof of claim” in the chapter 11 case:</a:t>
            </a:r>
          </a:p>
          <a:p>
            <a:pPr lvl="2" algn="just"/>
            <a:r>
              <a:rPr lang="en-US" altLang="en-US" sz="1400" dirty="0"/>
              <a:t>Fill out a standard form; and</a:t>
            </a:r>
          </a:p>
          <a:p>
            <a:pPr lvl="2" algn="just"/>
            <a:r>
              <a:rPr lang="en-US" altLang="en-US" sz="1400" dirty="0"/>
              <a:t>Attach documents supporting the claim (</a:t>
            </a:r>
            <a:r>
              <a:rPr lang="en-US" altLang="en-US" sz="1400" i="1" dirty="0"/>
              <a:t>e.g.</a:t>
            </a:r>
            <a:r>
              <a:rPr lang="en-US" altLang="en-US" sz="1400" dirty="0"/>
              <a:t>, a lease agreement).</a:t>
            </a:r>
          </a:p>
          <a:p>
            <a:pPr lvl="1" algn="just"/>
            <a:r>
              <a:rPr lang="en-US" altLang="en-US" sz="1400" dirty="0"/>
              <a:t>If the debtor disagrees with a claim, it will file an objection to the claim and the parties will litigate or settle the claim.</a:t>
            </a:r>
          </a:p>
          <a:p>
            <a:pPr algn="just"/>
            <a:endParaRPr lang="en-US" sz="1400" dirty="0"/>
          </a:p>
        </p:txBody>
      </p:sp>
    </p:spTree>
    <p:extLst>
      <p:ext uri="{BB962C8B-B14F-4D97-AF65-F5344CB8AC3E}">
        <p14:creationId xmlns:p14="http://schemas.microsoft.com/office/powerpoint/2010/main" val="322923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Claims Against the Estate:  Claim Resolution: Estimation and Settlement</a:t>
            </a:r>
            <a:endParaRPr lang="en-US" dirty="0"/>
          </a:p>
        </p:txBody>
      </p:sp>
      <p:sp>
        <p:nvSpPr>
          <p:cNvPr id="3" name="Content Placeholder 2"/>
          <p:cNvSpPr>
            <a:spLocks noGrp="1"/>
          </p:cNvSpPr>
          <p:nvPr>
            <p:ph sz="quarter" idx="10"/>
          </p:nvPr>
        </p:nvSpPr>
        <p:spPr>
          <a:xfrm>
            <a:off x="406945" y="1036886"/>
            <a:ext cx="8238703" cy="5292725"/>
          </a:xfrm>
        </p:spPr>
        <p:txBody>
          <a:bodyPr/>
          <a:lstStyle/>
          <a:p>
            <a:pPr lvl="1" algn="just"/>
            <a:r>
              <a:rPr lang="en-US" altLang="en-US" sz="1400" dirty="0"/>
              <a:t>Typically, claims against the estate are “allowed” or “disallowed” by the Bankruptcy Court through a claims allowance process, which sometimes results in an evidentiary trial.</a:t>
            </a:r>
          </a:p>
          <a:p>
            <a:pPr lvl="1" algn="just"/>
            <a:r>
              <a:rPr lang="en-US" altLang="en-US" sz="1400" dirty="0"/>
              <a:t>The Bankruptcy Code provides for estimation, for purposes of allowance, of any contingent or unliquidated claims, the fixing or liquidation of which would unduly delay the administration of the chapter 11 case. </a:t>
            </a:r>
          </a:p>
          <a:p>
            <a:pPr lvl="2" algn="just"/>
            <a:r>
              <a:rPr lang="en-US" altLang="en-US" sz="1400" dirty="0"/>
              <a:t>The debtor or creditors may seek estimation.</a:t>
            </a:r>
          </a:p>
          <a:p>
            <a:pPr lvl="2" algn="just"/>
            <a:r>
              <a:rPr lang="en-US" altLang="en-US" sz="1400" dirty="0"/>
              <a:t>The Bankruptcy Court may employ whichever method of estimation it finds appropriate in its discretion that is consistent with the twin aims of avoiding undue delay and obtaining a reasonable accurate evaluation of the claim.  The approaches taken vary widely. </a:t>
            </a:r>
          </a:p>
          <a:p>
            <a:pPr lvl="1" algn="just"/>
            <a:r>
              <a:rPr lang="en-US" altLang="en-US" sz="1400" dirty="0"/>
              <a:t>A chapter 11 debtor also has the power to settle a claim in good faith with claimants upon motion and after notice and a hearing.</a:t>
            </a:r>
          </a:p>
          <a:p>
            <a:pPr lvl="2" algn="just"/>
            <a:r>
              <a:rPr lang="en-US" altLang="en-US" sz="1400" dirty="0"/>
              <a:t>The purpose of such compromise is to allow the debtor and creditors to avoid the expenses and burdens associated with litigating sharply contested or dubious claims.</a:t>
            </a:r>
          </a:p>
          <a:p>
            <a:pPr lvl="2" algn="just"/>
            <a:r>
              <a:rPr lang="en-US" altLang="en-US" sz="1400" dirty="0"/>
              <a:t>The standard for approving a debtor’s settlement is whether the compromise is “reasonable,” “fair and equitable,” and “in the best interests of the estate.”</a:t>
            </a:r>
          </a:p>
          <a:p>
            <a:pPr lvl="3" algn="just"/>
            <a:r>
              <a:rPr lang="en-US" altLang="en-US" sz="1400" dirty="0"/>
              <a:t>The debtor must provide the Bankruptcy Court with the facts necessary to evaluate the settlement and make an informed and independent judgment as to whether the compromise is fair and equitable.</a:t>
            </a:r>
          </a:p>
          <a:p>
            <a:pPr lvl="3" algn="just"/>
            <a:r>
              <a:rPr lang="en-US" altLang="en-US" sz="1400" dirty="0"/>
              <a:t>Bankruptcy Courts consider the probabilities of the ultimate success should the claim be litigated and an educated estimate of the complexity, expense, and likely duration of the litigation.</a:t>
            </a:r>
          </a:p>
          <a:p>
            <a:pPr lvl="2" algn="just"/>
            <a:r>
              <a:rPr lang="en-US" altLang="en-US" sz="1400" dirty="0"/>
              <a:t>In reality, Bankruptcy Courts generally apply a relatively deferential standard.</a:t>
            </a:r>
          </a:p>
          <a:p>
            <a:pPr algn="just"/>
            <a:endParaRPr lang="en-US" sz="1400" dirty="0"/>
          </a:p>
        </p:txBody>
      </p:sp>
    </p:spTree>
    <p:extLst>
      <p:ext uri="{BB962C8B-B14F-4D97-AF65-F5344CB8AC3E}">
        <p14:creationId xmlns:p14="http://schemas.microsoft.com/office/powerpoint/2010/main" val="2063570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Restructuring Tools:  Chapter 11 Restructuring Tools</a:t>
            </a:r>
          </a:p>
        </p:txBody>
      </p:sp>
      <p:sp>
        <p:nvSpPr>
          <p:cNvPr id="45059" name="Content Placeholder 2"/>
          <p:cNvSpPr>
            <a:spLocks noGrp="1"/>
          </p:cNvSpPr>
          <p:nvPr>
            <p:ph sz="quarter" idx="10"/>
          </p:nvPr>
        </p:nvSpPr>
        <p:spPr/>
        <p:txBody>
          <a:bodyPr/>
          <a:lstStyle/>
          <a:p>
            <a:pPr lvl="1" algn="just"/>
            <a:r>
              <a:rPr lang="en-US" altLang="en-US" sz="1400" dirty="0"/>
              <a:t>The Bankruptcy Code makes certain powers available to debtors to facilitate their restructuring.</a:t>
            </a:r>
          </a:p>
          <a:p>
            <a:pPr lvl="1" algn="just"/>
            <a:r>
              <a:rPr lang="en-US" altLang="en-US" sz="1400" dirty="0"/>
              <a:t>These powers include:</a:t>
            </a:r>
          </a:p>
          <a:p>
            <a:pPr lvl="2" algn="just"/>
            <a:r>
              <a:rPr lang="en-US" altLang="en-US" sz="1400" dirty="0"/>
              <a:t>Section 544(a) – Avoid unperfected liens</a:t>
            </a:r>
          </a:p>
          <a:p>
            <a:pPr lvl="2" algn="just"/>
            <a:r>
              <a:rPr lang="en-US" altLang="en-US" sz="1400" dirty="0"/>
              <a:t>Section 547 – Avoid preferences</a:t>
            </a:r>
          </a:p>
          <a:p>
            <a:pPr lvl="2" algn="just"/>
            <a:r>
              <a:rPr lang="en-US" altLang="en-US" sz="1400" dirty="0"/>
              <a:t>Sections 548 and 544(b) – Avoid fraudulent transfers</a:t>
            </a:r>
          </a:p>
          <a:p>
            <a:pPr lvl="2" algn="just"/>
            <a:r>
              <a:rPr lang="en-US" altLang="en-US" sz="1400" dirty="0"/>
              <a:t>Section 363 – Use, sell, or lease property of the estate</a:t>
            </a:r>
          </a:p>
          <a:p>
            <a:pPr lvl="2" algn="just"/>
            <a:r>
              <a:rPr lang="en-US" altLang="en-US" sz="1400" dirty="0"/>
              <a:t>Section 365 – Assume, reject, or assume and assign executory contracts and unexpired leases</a:t>
            </a:r>
          </a:p>
          <a:p>
            <a:pPr lvl="2" algn="just"/>
            <a:r>
              <a:rPr lang="en-US" altLang="en-US" sz="1400" dirty="0"/>
              <a:t>Section 1123 – Sale of assets under the Plan </a:t>
            </a:r>
          </a:p>
        </p:txBody>
      </p:sp>
    </p:spTree>
    <p:extLst>
      <p:ext uri="{BB962C8B-B14F-4D97-AF65-F5344CB8AC3E}">
        <p14:creationId xmlns:p14="http://schemas.microsoft.com/office/powerpoint/2010/main" val="1438055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Restructuring Tools:  </a:t>
            </a:r>
            <a:r>
              <a:rPr lang="en-US" dirty="0"/>
              <a:t>Sections 544(a) – Lien Avoidance Powers</a:t>
            </a:r>
          </a:p>
        </p:txBody>
      </p:sp>
      <p:sp>
        <p:nvSpPr>
          <p:cNvPr id="3" name="Content Placeholder 2"/>
          <p:cNvSpPr>
            <a:spLocks noGrp="1"/>
          </p:cNvSpPr>
          <p:nvPr>
            <p:ph sz="quarter" idx="10"/>
          </p:nvPr>
        </p:nvSpPr>
        <p:spPr/>
        <p:txBody>
          <a:bodyPr/>
          <a:lstStyle/>
          <a:p>
            <a:pPr lvl="1" algn="just"/>
            <a:r>
              <a:rPr lang="en-US" altLang="en-US" sz="1400" dirty="0">
                <a:solidFill>
                  <a:prstClr val="black"/>
                </a:solidFill>
              </a:rPr>
              <a:t>Section 544(a) – </a:t>
            </a:r>
            <a:endParaRPr lang="en-US" sz="1400" dirty="0">
              <a:solidFill>
                <a:prstClr val="black"/>
              </a:solidFill>
            </a:endParaRPr>
          </a:p>
          <a:p>
            <a:pPr lvl="2" algn="just">
              <a:lnSpc>
                <a:spcPct val="95000"/>
              </a:lnSpc>
            </a:pPr>
            <a:r>
              <a:rPr lang="en-US" sz="1400" dirty="0">
                <a:solidFill>
                  <a:prstClr val="black"/>
                </a:solidFill>
              </a:rPr>
              <a:t>Provides that the debtor has the power and status of a creditor, whether one exists or not, that: </a:t>
            </a:r>
          </a:p>
          <a:p>
            <a:pPr lvl="3" algn="just">
              <a:lnSpc>
                <a:spcPct val="95000"/>
              </a:lnSpc>
            </a:pPr>
            <a:r>
              <a:rPr lang="en-US" sz="1400" dirty="0">
                <a:solidFill>
                  <a:prstClr val="black"/>
                </a:solidFill>
              </a:rPr>
              <a:t>extends credit to the debtor at the time of commencement of the case and obtains a judicial lien on all the debtor's property; </a:t>
            </a:r>
          </a:p>
          <a:p>
            <a:pPr lvl="3" algn="just">
              <a:lnSpc>
                <a:spcPct val="95000"/>
              </a:lnSpc>
            </a:pPr>
            <a:r>
              <a:rPr lang="en-US" sz="1400" dirty="0">
                <a:solidFill>
                  <a:prstClr val="black"/>
                </a:solidFill>
              </a:rPr>
              <a:t>extends credit to the debtor at the time of commencement of the case and obtains an execution which is returned unsatisfied; or</a:t>
            </a:r>
          </a:p>
          <a:p>
            <a:pPr lvl="3" algn="just">
              <a:lnSpc>
                <a:spcPct val="95000"/>
              </a:lnSpc>
            </a:pPr>
            <a:r>
              <a:rPr lang="en-US" sz="1400" dirty="0">
                <a:solidFill>
                  <a:prstClr val="black"/>
                </a:solidFill>
              </a:rPr>
              <a:t>becomes a bona fide purchaser of real property at the time of commencement of the case.</a:t>
            </a:r>
          </a:p>
          <a:p>
            <a:pPr lvl="1" algn="just">
              <a:lnSpc>
                <a:spcPct val="95000"/>
              </a:lnSpc>
            </a:pPr>
            <a:r>
              <a:rPr lang="en-US" sz="1400" dirty="0">
                <a:solidFill>
                  <a:prstClr val="black"/>
                </a:solidFill>
              </a:rPr>
              <a:t>Under section 544(a), the debtor’s estate is statutorily granted priority over any existing but unperfected liens and can avoid liens that creditors have not properly perfected.</a:t>
            </a:r>
          </a:p>
          <a:p>
            <a:pPr lvl="2" algn="just">
              <a:lnSpc>
                <a:spcPct val="95000"/>
              </a:lnSpc>
            </a:pPr>
            <a:r>
              <a:rPr lang="en-US" sz="1400" i="1" dirty="0">
                <a:solidFill>
                  <a:prstClr val="black"/>
                </a:solidFill>
              </a:rPr>
              <a:t>E.g.</a:t>
            </a:r>
            <a:r>
              <a:rPr lang="en-US" sz="1400" dirty="0">
                <a:solidFill>
                  <a:prstClr val="black"/>
                </a:solidFill>
              </a:rPr>
              <a:t>, liens on personal property for which no proper UCC-1 financing statement has been filed.</a:t>
            </a:r>
          </a:p>
          <a:p>
            <a:pPr lvl="2" algn="just">
              <a:lnSpc>
                <a:spcPct val="95000"/>
              </a:lnSpc>
            </a:pPr>
            <a:r>
              <a:rPr lang="en-US" sz="1400" i="1" dirty="0">
                <a:solidFill>
                  <a:prstClr val="black"/>
                </a:solidFill>
              </a:rPr>
              <a:t>E.g.</a:t>
            </a:r>
            <a:r>
              <a:rPr lang="en-US" sz="1400" dirty="0">
                <a:solidFill>
                  <a:prstClr val="black"/>
                </a:solidFill>
              </a:rPr>
              <a:t>, liens on cash that is held outside of a controlled deposit account.</a:t>
            </a:r>
          </a:p>
          <a:p>
            <a:pPr lvl="1" algn="just">
              <a:lnSpc>
                <a:spcPct val="95000"/>
              </a:lnSpc>
            </a:pPr>
            <a:r>
              <a:rPr lang="en-US" sz="1400" dirty="0">
                <a:solidFill>
                  <a:prstClr val="black"/>
                </a:solidFill>
              </a:rPr>
              <a:t>In many cases, the debtor and, where applicable, the creditors’ committee investigate the validity, priority, and extent of secured creditors’ liens for the purpose of determining the appropriate split of encumbered and unencumbered assets to be applied in negotiating a chapter 11 plan.</a:t>
            </a:r>
          </a:p>
          <a:p>
            <a:pPr lvl="2" algn="just">
              <a:lnSpc>
                <a:spcPct val="95000"/>
              </a:lnSpc>
            </a:pPr>
            <a:r>
              <a:rPr lang="en-US" sz="1400" dirty="0">
                <a:solidFill>
                  <a:prstClr val="black"/>
                </a:solidFill>
              </a:rPr>
              <a:t>Investigation consists of reviewing mortgages, financing statements, deposit account control agreements, and other less standard forms of lien perfection (</a:t>
            </a:r>
            <a:r>
              <a:rPr lang="en-US" sz="1400" i="1" dirty="0">
                <a:solidFill>
                  <a:prstClr val="black"/>
                </a:solidFill>
              </a:rPr>
              <a:t>e.g.</a:t>
            </a:r>
            <a:r>
              <a:rPr lang="en-US" sz="1400" dirty="0">
                <a:solidFill>
                  <a:prstClr val="black"/>
                </a:solidFill>
              </a:rPr>
              <a:t>, filings with the United States Patent and Trademark Office) for technical compliance with applicable law.</a:t>
            </a:r>
          </a:p>
          <a:p>
            <a:pPr lvl="2" algn="just">
              <a:lnSpc>
                <a:spcPct val="95000"/>
              </a:lnSpc>
            </a:pPr>
            <a:r>
              <a:rPr lang="en-US" sz="1400" dirty="0">
                <a:solidFill>
                  <a:prstClr val="black"/>
                </a:solidFill>
              </a:rPr>
              <a:t>Where the priority or extent of a secured claim cannot be determined with certainty from the investigations, the relevant parties either litigate the matter in the Bankruptcy Court or reach a consensual settlement of the dispute.</a:t>
            </a:r>
          </a:p>
        </p:txBody>
      </p:sp>
    </p:spTree>
    <p:extLst>
      <p:ext uri="{BB962C8B-B14F-4D97-AF65-F5344CB8AC3E}">
        <p14:creationId xmlns:p14="http://schemas.microsoft.com/office/powerpoint/2010/main" val="131291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4294967295"/>
          </p:nvPr>
        </p:nvSpPr>
        <p:spPr>
          <a:xfrm>
            <a:off x="180348" y="1052736"/>
            <a:ext cx="8784976" cy="5250871"/>
          </a:xfrm>
          <a:prstGeom prst="rect">
            <a:avLst/>
          </a:prstGeom>
        </p:spPr>
        <p:txBody>
          <a:bodyPr/>
          <a:lstStyle/>
          <a:p>
            <a:pPr marL="285624" lvl="2" indent="-280941">
              <a:lnSpc>
                <a:spcPct val="90000"/>
              </a:lnSpc>
              <a:buClr>
                <a:srgbClr val="00B050"/>
              </a:buClr>
              <a:buSzPct val="100000"/>
              <a:defRPr/>
            </a:pPr>
            <a:r>
              <a:rPr lang="en-US" altLang="en-US" sz="1600" b="1" u="sng" kern="1200" dirty="0">
                <a:cs typeface="Calibri Light" panose="020F0302020204030204" pitchFamily="34" charset="0"/>
              </a:rPr>
              <a:t>Stabilizing the Business</a:t>
            </a:r>
          </a:p>
          <a:p>
            <a:pPr marL="406415" lvl="2" indent="-203208" algn="just" defTabSz="812830">
              <a:lnSpc>
                <a:spcPct val="90000"/>
              </a:lnSpc>
              <a:buSzPct val="100000"/>
              <a:defRPr/>
            </a:pPr>
            <a:r>
              <a:rPr lang="en-US" altLang="en-US" sz="1600" dirty="0">
                <a:cs typeface="Calibri Light" panose="020F0302020204030204" pitchFamily="34" charset="0"/>
              </a:rPr>
              <a:t>Pre-bankruptcy planning (creditor negotiations/DIP financing)</a:t>
            </a:r>
          </a:p>
          <a:p>
            <a:pPr marL="406415" lvl="2" indent="-203208" algn="just" defTabSz="812830">
              <a:lnSpc>
                <a:spcPct val="90000"/>
              </a:lnSpc>
              <a:buSzPct val="100000"/>
              <a:defRPr/>
            </a:pPr>
            <a:r>
              <a:rPr lang="en-US" altLang="en-US" sz="1600" dirty="0">
                <a:cs typeface="Calibri Light" panose="020F0302020204030204" pitchFamily="34" charset="0"/>
              </a:rPr>
              <a:t>Preparation and filing of c</a:t>
            </a:r>
            <a:r>
              <a:rPr lang="en-US" altLang="en-US" sz="1600" kern="1200" dirty="0">
                <a:cs typeface="Calibri Light" panose="020F0302020204030204" pitchFamily="34" charset="0"/>
              </a:rPr>
              <a:t>hapter 11 petitions and first-day pleadings (initial relief to assure smooth transition of business)</a:t>
            </a:r>
          </a:p>
          <a:p>
            <a:pPr marL="406415" lvl="2" indent="-203208" algn="just" defTabSz="812830">
              <a:lnSpc>
                <a:spcPct val="90000"/>
              </a:lnSpc>
              <a:buSzPct val="100000"/>
              <a:defRPr/>
            </a:pPr>
            <a:r>
              <a:rPr lang="en-US" altLang="en-US" sz="1600" kern="1200" dirty="0">
                <a:cs typeface="Calibri Light" panose="020F0302020204030204" pitchFamily="34" charset="0"/>
              </a:rPr>
              <a:t>Automatic stay</a:t>
            </a:r>
          </a:p>
          <a:p>
            <a:pPr marL="406415" lvl="2" indent="-203208" algn="just" defTabSz="812830">
              <a:lnSpc>
                <a:spcPct val="90000"/>
              </a:lnSpc>
              <a:buSzPct val="100000"/>
              <a:defRPr/>
            </a:pPr>
            <a:r>
              <a:rPr lang="en-US" altLang="en-US" sz="1600" kern="1200" dirty="0">
                <a:cs typeface="Calibri Light" panose="020F0302020204030204" pitchFamily="34" charset="0"/>
              </a:rPr>
              <a:t>First-day hearing</a:t>
            </a:r>
          </a:p>
          <a:p>
            <a:pPr marL="285624" lvl="2" indent="-280941">
              <a:lnSpc>
                <a:spcPct val="90000"/>
              </a:lnSpc>
              <a:buClr>
                <a:srgbClr val="00B050"/>
              </a:buClr>
              <a:buSzPct val="100000"/>
              <a:defRPr/>
            </a:pPr>
            <a:r>
              <a:rPr lang="en-US" altLang="en-US" sz="1600" b="1" u="sng" kern="1200" dirty="0">
                <a:cs typeface="Calibri Light" panose="020F0302020204030204" pitchFamily="34" charset="0"/>
              </a:rPr>
              <a:t>Tools &amp; Transactions in Prearranged or Traditional Chapter 11</a:t>
            </a:r>
          </a:p>
          <a:p>
            <a:pPr marL="406415" lvl="2" indent="-203208" algn="just" defTabSz="812830">
              <a:lnSpc>
                <a:spcPct val="90000"/>
              </a:lnSpc>
              <a:buSzPct val="100000"/>
              <a:defRPr/>
            </a:pPr>
            <a:r>
              <a:rPr lang="en-US" altLang="en-US" sz="1600" dirty="0">
                <a:cs typeface="Calibri Light" panose="020F0302020204030204" pitchFamily="34" charset="0"/>
              </a:rPr>
              <a:t>Preparation of schedules and statements of financial affairs </a:t>
            </a:r>
          </a:p>
          <a:p>
            <a:pPr marL="406415" lvl="2" indent="-203208" algn="just" defTabSz="812830">
              <a:lnSpc>
                <a:spcPct val="90000"/>
              </a:lnSpc>
              <a:buSzPct val="100000"/>
              <a:defRPr/>
            </a:pPr>
            <a:r>
              <a:rPr lang="en-US" altLang="en-US" sz="1600" dirty="0">
                <a:cs typeface="Calibri Light" panose="020F0302020204030204" pitchFamily="34" charset="0"/>
              </a:rPr>
              <a:t>Formulation of business plan</a:t>
            </a:r>
          </a:p>
          <a:p>
            <a:pPr marL="406415" lvl="2" indent="-203208" algn="just" defTabSz="812830">
              <a:lnSpc>
                <a:spcPct val="90000"/>
              </a:lnSpc>
              <a:buSzPct val="100000"/>
              <a:defRPr/>
            </a:pPr>
            <a:r>
              <a:rPr lang="en-US" altLang="en-US" sz="1600" dirty="0">
                <a:cs typeface="Calibri Light" panose="020F0302020204030204" pitchFamily="34" charset="0"/>
              </a:rPr>
              <a:t>Asset sales; disposition of contracts</a:t>
            </a:r>
          </a:p>
          <a:p>
            <a:pPr marL="406415" lvl="2" indent="-203208" algn="just" defTabSz="812830">
              <a:lnSpc>
                <a:spcPct val="90000"/>
              </a:lnSpc>
              <a:buSzPct val="100000"/>
              <a:defRPr/>
            </a:pPr>
            <a:r>
              <a:rPr lang="en-US" altLang="en-US" sz="1600" dirty="0">
                <a:cs typeface="Calibri Light" panose="020F0302020204030204" pitchFamily="34" charset="0"/>
              </a:rPr>
              <a:t>Avoidance actions </a:t>
            </a:r>
          </a:p>
          <a:p>
            <a:pPr marL="285624" lvl="2" indent="-280941">
              <a:lnSpc>
                <a:spcPct val="90000"/>
              </a:lnSpc>
              <a:buClr>
                <a:srgbClr val="00B050"/>
              </a:buClr>
              <a:buSzPct val="100000"/>
              <a:defRPr/>
            </a:pPr>
            <a:r>
              <a:rPr lang="en-US" altLang="en-US" sz="1600" b="1" u="sng" kern="1200" dirty="0">
                <a:cs typeface="Calibri Light" panose="020F0302020204030204" pitchFamily="34" charset="0"/>
              </a:rPr>
              <a:t>Emerging from Chapter 11</a:t>
            </a:r>
          </a:p>
          <a:p>
            <a:pPr marL="406415" lvl="2" indent="-203208" algn="just" defTabSz="812830">
              <a:lnSpc>
                <a:spcPct val="90000"/>
              </a:lnSpc>
              <a:buSzPct val="100000"/>
              <a:defRPr/>
            </a:pPr>
            <a:r>
              <a:rPr lang="en-US" altLang="en-US" sz="1600" dirty="0">
                <a:cs typeface="Calibri Light" panose="020F0302020204030204" pitchFamily="34" charset="0"/>
              </a:rPr>
              <a:t>Bar date and claims-reconciliation process (if applicable)</a:t>
            </a:r>
          </a:p>
          <a:p>
            <a:pPr marL="406415" lvl="2" indent="-203208" algn="just" defTabSz="812830">
              <a:lnSpc>
                <a:spcPct val="90000"/>
              </a:lnSpc>
              <a:buSzPct val="100000"/>
              <a:defRPr/>
            </a:pPr>
            <a:r>
              <a:rPr lang="en-US" altLang="en-US" sz="1600" dirty="0">
                <a:cs typeface="Calibri Light" panose="020F0302020204030204" pitchFamily="34" charset="0"/>
              </a:rPr>
              <a:t>Negotiation and solicitation of chapter 11 plan (pre- or postpetition, depending on nature of filing) </a:t>
            </a:r>
          </a:p>
          <a:p>
            <a:pPr marL="406415" lvl="2" indent="-203208" algn="just" defTabSz="812830">
              <a:lnSpc>
                <a:spcPct val="90000"/>
              </a:lnSpc>
              <a:buSzPct val="100000"/>
              <a:defRPr/>
            </a:pPr>
            <a:r>
              <a:rPr lang="en-US" altLang="en-US" sz="1600" dirty="0">
                <a:cs typeface="Calibri Light" panose="020F0302020204030204" pitchFamily="34" charset="0"/>
              </a:rPr>
              <a:t>Confirmation of plan</a:t>
            </a:r>
          </a:p>
          <a:p>
            <a:pPr marL="406415" lvl="2" indent="-203208" algn="just" defTabSz="812830">
              <a:lnSpc>
                <a:spcPct val="90000"/>
              </a:lnSpc>
              <a:buSzPct val="100000"/>
              <a:defRPr/>
            </a:pPr>
            <a:r>
              <a:rPr lang="en-US" altLang="en-US" sz="1600" dirty="0">
                <a:cs typeface="Calibri Light" panose="020F0302020204030204" pitchFamily="34" charset="0"/>
              </a:rPr>
              <a:t>Effective date of plan, including implementation of new capital structure</a:t>
            </a:r>
          </a:p>
        </p:txBody>
      </p:sp>
      <p:sp>
        <p:nvSpPr>
          <p:cNvPr id="5" name="Title 2"/>
          <p:cNvSpPr txBox="1">
            <a:spLocks/>
          </p:cNvSpPr>
          <p:nvPr/>
        </p:nvSpPr>
        <p:spPr>
          <a:xfrm>
            <a:off x="323528" y="188640"/>
            <a:ext cx="8498616" cy="696505"/>
          </a:xfrm>
          <a:prstGeom prst="rect">
            <a:avLst/>
          </a:prstGeom>
        </p:spPr>
        <p:txBody>
          <a:bodyPr vert="horz" lIns="0" tIns="45720" rIns="91440" bIns="45720" rtlCol="0" anchor="b" anchorCtr="0">
            <a:noAutofit/>
          </a:bodyPr>
          <a:lstStyle>
            <a:lvl1pPr algn="l" defTabSz="914400" rtl="0" eaLnBrk="1" latinLnBrk="0" hangingPunct="1">
              <a:spcBef>
                <a:spcPct val="0"/>
              </a:spcBef>
              <a:buNone/>
              <a:defRPr sz="2000" b="1" kern="1200">
                <a:solidFill>
                  <a:srgbClr val="34B233"/>
                </a:solidFill>
                <a:latin typeface="Calibri Light" panose="020F0302020204030204" pitchFamily="34" charset="0"/>
                <a:ea typeface="+mj-ea"/>
                <a:cs typeface="Arial" panose="020B0604020202020204" pitchFamily="34" charset="0"/>
              </a:defRPr>
            </a:lvl1pPr>
          </a:lstStyle>
          <a:p>
            <a:r>
              <a:rPr lang="en-US" dirty="0"/>
              <a:t>Chapter 11 Overview</a:t>
            </a:r>
            <a:endParaRPr lang="en-US" sz="3200" dirty="0">
              <a:solidFill>
                <a:srgbClr val="FF0000"/>
              </a:solidFill>
            </a:endParaRPr>
          </a:p>
        </p:txBody>
      </p:sp>
    </p:spTree>
    <p:extLst>
      <p:ext uri="{BB962C8B-B14F-4D97-AF65-F5344CB8AC3E}">
        <p14:creationId xmlns:p14="http://schemas.microsoft.com/office/powerpoint/2010/main" val="4253553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Restructuring Tools:  </a:t>
            </a:r>
            <a:r>
              <a:rPr lang="en-US" dirty="0"/>
              <a:t>Sections 548 and 544(b) – Avoidance of Fraudulent Transfer</a:t>
            </a:r>
          </a:p>
        </p:txBody>
      </p:sp>
      <p:sp>
        <p:nvSpPr>
          <p:cNvPr id="3" name="Content Placeholder 2"/>
          <p:cNvSpPr>
            <a:spLocks noGrp="1"/>
          </p:cNvSpPr>
          <p:nvPr>
            <p:ph sz="quarter" idx="10"/>
          </p:nvPr>
        </p:nvSpPr>
        <p:spPr/>
        <p:txBody>
          <a:bodyPr/>
          <a:lstStyle/>
          <a:p>
            <a:pPr lvl="1" algn="just">
              <a:lnSpc>
                <a:spcPct val="95000"/>
              </a:lnSpc>
            </a:pPr>
            <a:r>
              <a:rPr lang="en-US" sz="1235" dirty="0">
                <a:solidFill>
                  <a:prstClr val="black"/>
                </a:solidFill>
              </a:rPr>
              <a:t>548(a)(1)(A) – Actual fraudulent transfer.</a:t>
            </a:r>
          </a:p>
          <a:p>
            <a:pPr lvl="2" algn="just">
              <a:lnSpc>
                <a:spcPct val="95000"/>
              </a:lnSpc>
            </a:pPr>
            <a:r>
              <a:rPr lang="en-US" sz="1235" dirty="0">
                <a:solidFill>
                  <a:prstClr val="black"/>
                </a:solidFill>
              </a:rPr>
              <a:t>Permits the debtor to avoid any transfers made, or obligations incurred by, the debtor within two years of the petition date where there was “actual intent to hinder, delay or defraud” any entity to which the debtor was or became, on or after the date that such transfer was made or obligation was incurred, indebted.  </a:t>
            </a:r>
          </a:p>
          <a:p>
            <a:pPr lvl="1" algn="just">
              <a:lnSpc>
                <a:spcPct val="95000"/>
              </a:lnSpc>
            </a:pPr>
            <a:r>
              <a:rPr lang="en-US" sz="1235" dirty="0">
                <a:solidFill>
                  <a:prstClr val="black"/>
                </a:solidFill>
              </a:rPr>
              <a:t>548(a)(1)(B) – Constructive fraudulent transfer.</a:t>
            </a:r>
          </a:p>
          <a:p>
            <a:pPr lvl="2" algn="just">
              <a:lnSpc>
                <a:spcPct val="95000"/>
              </a:lnSpc>
            </a:pPr>
            <a:r>
              <a:rPr lang="en-US" sz="1235" dirty="0">
                <a:solidFill>
                  <a:prstClr val="black"/>
                </a:solidFill>
              </a:rPr>
              <a:t>Permits the debtor to avoid transfers or obligations where the debtor received “less than reasonably equivalent value in exchange” and either:</a:t>
            </a:r>
          </a:p>
          <a:p>
            <a:pPr lvl="3" algn="just">
              <a:lnSpc>
                <a:spcPct val="95000"/>
              </a:lnSpc>
            </a:pPr>
            <a:r>
              <a:rPr lang="en-US" sz="1235" dirty="0">
                <a:solidFill>
                  <a:prstClr val="black"/>
                </a:solidFill>
              </a:rPr>
              <a:t>was insolvent or became insolvent as a result of such transfer or obligation;</a:t>
            </a:r>
          </a:p>
          <a:p>
            <a:pPr lvl="3" algn="just">
              <a:lnSpc>
                <a:spcPct val="95000"/>
              </a:lnSpc>
            </a:pPr>
            <a:r>
              <a:rPr lang="en-US" sz="1235" dirty="0">
                <a:solidFill>
                  <a:prstClr val="black"/>
                </a:solidFill>
              </a:rPr>
              <a:t>was engaged in a transaction, or was about to enter into a transaction, for which property remaining with the debtor was an unreasonably small capital;</a:t>
            </a:r>
          </a:p>
          <a:p>
            <a:pPr lvl="3" algn="just">
              <a:lnSpc>
                <a:spcPct val="95000"/>
              </a:lnSpc>
            </a:pPr>
            <a:r>
              <a:rPr lang="en-US" sz="1235" dirty="0">
                <a:solidFill>
                  <a:prstClr val="black"/>
                </a:solidFill>
              </a:rPr>
              <a:t>intended to incur, or believed that the debtor would incur, debts beyond its ability to pay as such debts matured; or</a:t>
            </a:r>
          </a:p>
          <a:p>
            <a:pPr lvl="3" algn="just">
              <a:lnSpc>
                <a:spcPct val="95000"/>
              </a:lnSpc>
            </a:pPr>
            <a:r>
              <a:rPr lang="en-US" sz="1235" dirty="0">
                <a:solidFill>
                  <a:prstClr val="black"/>
                </a:solidFill>
              </a:rPr>
              <a:t>made the transfer or incurred the obligation to or for the benefit of an insider, under an employment contract and not in the ordinary course of business.</a:t>
            </a:r>
          </a:p>
          <a:p>
            <a:pPr lvl="1" algn="just">
              <a:lnSpc>
                <a:spcPct val="95000"/>
              </a:lnSpc>
            </a:pPr>
            <a:r>
              <a:rPr lang="en-US" sz="1235" dirty="0">
                <a:solidFill>
                  <a:prstClr val="black"/>
                </a:solidFill>
              </a:rPr>
              <a:t>544(b) – State law fraudulent transfer.</a:t>
            </a:r>
          </a:p>
          <a:p>
            <a:pPr lvl="2" algn="just">
              <a:lnSpc>
                <a:spcPct val="95000"/>
              </a:lnSpc>
            </a:pPr>
            <a:r>
              <a:rPr lang="en-US" sz="1235" dirty="0">
                <a:solidFill>
                  <a:prstClr val="black"/>
                </a:solidFill>
              </a:rPr>
              <a:t>Empowers the debtor to utilize a state’s version of the Uniform Fraudulent Transfer Act or the Uniform Fraudulent Conveyance Act.</a:t>
            </a:r>
          </a:p>
          <a:p>
            <a:pPr lvl="3" algn="just">
              <a:lnSpc>
                <a:spcPct val="95000"/>
              </a:lnSpc>
            </a:pPr>
            <a:r>
              <a:rPr lang="en-US" altLang="en-US" sz="1235" dirty="0">
                <a:solidFill>
                  <a:prstClr val="black"/>
                </a:solidFill>
              </a:rPr>
              <a:t>Most state fraudulent transfer statutes are similar to section 548 of the Bankruptcy Code but provide for longer lookback periods.</a:t>
            </a:r>
          </a:p>
          <a:p>
            <a:pPr lvl="3" algn="just">
              <a:lnSpc>
                <a:spcPct val="95000"/>
              </a:lnSpc>
            </a:pPr>
            <a:r>
              <a:rPr lang="en-US" altLang="en-US" sz="1235" dirty="0">
                <a:solidFill>
                  <a:prstClr val="black"/>
                </a:solidFill>
              </a:rPr>
              <a:t>Texas and Delaware laws generally provide for a 4-year statute of limitations to initiate actions to avoid fraudulent transfers.</a:t>
            </a:r>
          </a:p>
          <a:p>
            <a:pPr lvl="3" algn="just">
              <a:lnSpc>
                <a:spcPct val="95000"/>
              </a:lnSpc>
            </a:pPr>
            <a:r>
              <a:rPr lang="en-US" altLang="en-US" sz="1235" dirty="0">
                <a:solidFill>
                  <a:prstClr val="black"/>
                </a:solidFill>
              </a:rPr>
              <a:t>However, the “golden creditor rule”—a technical exception applicable in most Bankruptcy Courts, including those in Texas and Delaware—extends the statue of limitations for fraudulent transfer claims to 10 years if the IRS holds a prepetition claim against the debtor. </a:t>
            </a:r>
          </a:p>
          <a:p>
            <a:pPr lvl="3" algn="just">
              <a:lnSpc>
                <a:spcPct val="95000"/>
              </a:lnSpc>
            </a:pPr>
            <a:endParaRPr lang="en-US" sz="1235" dirty="0">
              <a:solidFill>
                <a:prstClr val="black"/>
              </a:solidFill>
            </a:endParaRPr>
          </a:p>
          <a:p>
            <a:pPr algn="just"/>
            <a:endParaRPr lang="en-US" dirty="0"/>
          </a:p>
        </p:txBody>
      </p:sp>
    </p:spTree>
    <p:extLst>
      <p:ext uri="{BB962C8B-B14F-4D97-AF65-F5344CB8AC3E}">
        <p14:creationId xmlns:p14="http://schemas.microsoft.com/office/powerpoint/2010/main" val="3671241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Restructuring Tools:  </a:t>
            </a:r>
            <a:r>
              <a:rPr lang="en-US" dirty="0"/>
              <a:t>Sections 547 – Avoidance of Preferences</a:t>
            </a:r>
          </a:p>
        </p:txBody>
      </p:sp>
      <p:sp>
        <p:nvSpPr>
          <p:cNvPr id="3" name="Content Placeholder 2"/>
          <p:cNvSpPr>
            <a:spLocks noGrp="1"/>
          </p:cNvSpPr>
          <p:nvPr>
            <p:ph sz="quarter" idx="10"/>
          </p:nvPr>
        </p:nvSpPr>
        <p:spPr/>
        <p:txBody>
          <a:bodyPr/>
          <a:lstStyle/>
          <a:p>
            <a:pPr lvl="1" algn="just"/>
            <a:r>
              <a:rPr lang="en-US" altLang="en-US" sz="1400" dirty="0">
                <a:solidFill>
                  <a:prstClr val="black"/>
                </a:solidFill>
              </a:rPr>
              <a:t>Section 547 Avoidance Powers – </a:t>
            </a:r>
            <a:endParaRPr lang="en-US" sz="1400" dirty="0">
              <a:solidFill>
                <a:prstClr val="black"/>
              </a:solidFill>
            </a:endParaRPr>
          </a:p>
          <a:p>
            <a:pPr lvl="2" algn="just">
              <a:lnSpc>
                <a:spcPct val="95000"/>
              </a:lnSpc>
            </a:pPr>
            <a:r>
              <a:rPr lang="en-US" sz="1400" dirty="0">
                <a:solidFill>
                  <a:prstClr val="black"/>
                </a:solidFill>
              </a:rPr>
              <a:t>Preference actions allow a trustee or debtor to recover payments received by a creditor during the period immediately preceding the bankruptcy filing.  Section 457 defines the elements of a preferential transfer as – </a:t>
            </a:r>
          </a:p>
          <a:p>
            <a:pPr lvl="3" algn="just">
              <a:lnSpc>
                <a:spcPct val="95000"/>
              </a:lnSpc>
            </a:pPr>
            <a:r>
              <a:rPr lang="en-US" sz="1400" dirty="0">
                <a:solidFill>
                  <a:prstClr val="black"/>
                </a:solidFill>
              </a:rPr>
              <a:t>A transfer – broadly defined pursuant to section 101 of the Bankruptcy Code.</a:t>
            </a:r>
          </a:p>
          <a:p>
            <a:pPr lvl="3" algn="just">
              <a:lnSpc>
                <a:spcPct val="95000"/>
              </a:lnSpc>
            </a:pPr>
            <a:r>
              <a:rPr lang="en-US" sz="1400" dirty="0">
                <a:solidFill>
                  <a:prstClr val="black"/>
                </a:solidFill>
              </a:rPr>
              <a:t>Of an interest of the debtors’ property – includes all legal or equitable interests of the debtors’ property as of the commencement of the case. </a:t>
            </a:r>
          </a:p>
          <a:p>
            <a:pPr lvl="3" algn="just">
              <a:lnSpc>
                <a:spcPct val="95000"/>
              </a:lnSpc>
            </a:pPr>
            <a:r>
              <a:rPr lang="en-US" sz="1400" dirty="0">
                <a:solidFill>
                  <a:prstClr val="black"/>
                </a:solidFill>
              </a:rPr>
              <a:t>Made to or for the benefit of the creditor. </a:t>
            </a:r>
          </a:p>
          <a:p>
            <a:pPr lvl="3" algn="just">
              <a:lnSpc>
                <a:spcPct val="95000"/>
              </a:lnSpc>
            </a:pPr>
            <a:r>
              <a:rPr lang="en-US" sz="1400" dirty="0">
                <a:solidFill>
                  <a:prstClr val="black"/>
                </a:solidFill>
              </a:rPr>
              <a:t>For an account of an antecedent debt – the debt must have been incurred prior to the transfer. </a:t>
            </a:r>
          </a:p>
          <a:p>
            <a:pPr lvl="3" algn="just">
              <a:lnSpc>
                <a:spcPct val="95000"/>
              </a:lnSpc>
            </a:pPr>
            <a:r>
              <a:rPr lang="en-US" sz="1400" dirty="0">
                <a:solidFill>
                  <a:prstClr val="black"/>
                </a:solidFill>
              </a:rPr>
              <a:t>Made while debtor was insolvent – generally based on a balance sheet assessment. </a:t>
            </a:r>
          </a:p>
          <a:p>
            <a:pPr lvl="3" algn="just">
              <a:lnSpc>
                <a:spcPct val="95000"/>
              </a:lnSpc>
            </a:pPr>
            <a:r>
              <a:rPr lang="en-US" sz="1400" dirty="0">
                <a:solidFill>
                  <a:prstClr val="black"/>
                </a:solidFill>
              </a:rPr>
              <a:t>Made within 90 days or one year (in the case of an insider) of filing the bankruptcy petition. </a:t>
            </a:r>
          </a:p>
          <a:p>
            <a:pPr lvl="3" algn="just">
              <a:lnSpc>
                <a:spcPct val="95000"/>
              </a:lnSpc>
            </a:pPr>
            <a:r>
              <a:rPr lang="en-US" sz="1400" dirty="0">
                <a:solidFill>
                  <a:prstClr val="black"/>
                </a:solidFill>
              </a:rPr>
              <a:t>Which resulted in the creditor receiving a greater distribution than it otherwise would have in a hypothetical chapter 7 distribution. </a:t>
            </a:r>
          </a:p>
          <a:p>
            <a:pPr lvl="4" algn="just">
              <a:lnSpc>
                <a:spcPct val="95000"/>
              </a:lnSpc>
            </a:pPr>
            <a:r>
              <a:rPr lang="en-US" sz="1400" dirty="0">
                <a:solidFill>
                  <a:prstClr val="black"/>
                </a:solidFill>
              </a:rPr>
              <a:t>The debtor is precluded from avoiding payments to a fully secured creditor since a secured creditor would not be deemed to have received more in a chapter 7 liquidation. </a:t>
            </a:r>
          </a:p>
          <a:p>
            <a:pPr lvl="2" algn="just">
              <a:lnSpc>
                <a:spcPct val="95000"/>
              </a:lnSpc>
            </a:pPr>
            <a:endParaRPr lang="en-US" sz="1400" dirty="0">
              <a:solidFill>
                <a:prstClr val="black"/>
              </a:solidFill>
            </a:endParaRPr>
          </a:p>
          <a:p>
            <a:pPr lvl="2" algn="just">
              <a:lnSpc>
                <a:spcPct val="95000"/>
              </a:lnSpc>
            </a:pPr>
            <a:endParaRPr lang="en-US" altLang="en-US" sz="1400" dirty="0">
              <a:solidFill>
                <a:prstClr val="black"/>
              </a:solidFill>
            </a:endParaRPr>
          </a:p>
          <a:p>
            <a:pPr lvl="2" algn="just">
              <a:lnSpc>
                <a:spcPct val="95000"/>
              </a:lnSpc>
            </a:pPr>
            <a:endParaRPr lang="en-US" sz="1400" dirty="0">
              <a:solidFill>
                <a:prstClr val="black"/>
              </a:solidFill>
            </a:endParaRPr>
          </a:p>
        </p:txBody>
      </p:sp>
    </p:spTree>
    <p:extLst>
      <p:ext uri="{BB962C8B-B14F-4D97-AF65-F5344CB8AC3E}">
        <p14:creationId xmlns:p14="http://schemas.microsoft.com/office/powerpoint/2010/main" val="2802039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a:t>Restructuring Tools:  Section 363 Asset Sales</a:t>
            </a:r>
          </a:p>
        </p:txBody>
      </p:sp>
      <p:sp>
        <p:nvSpPr>
          <p:cNvPr id="52227" name="Rectangle 3"/>
          <p:cNvSpPr>
            <a:spLocks noGrp="1" noChangeArrowheads="1"/>
          </p:cNvSpPr>
          <p:nvPr>
            <p:ph sz="quarter" idx="10"/>
          </p:nvPr>
        </p:nvSpPr>
        <p:spPr/>
        <p:txBody>
          <a:bodyPr/>
          <a:lstStyle/>
          <a:p>
            <a:pPr lvl="1" algn="just"/>
            <a:r>
              <a:rPr lang="en-US" altLang="en-US" sz="1400" b="1" dirty="0"/>
              <a:t>Section 363 of the Bankruptcy Code.</a:t>
            </a:r>
          </a:p>
          <a:p>
            <a:pPr lvl="2" algn="just"/>
            <a:r>
              <a:rPr lang="en-US" altLang="en-US" sz="1400" dirty="0"/>
              <a:t>Gives a debtor the right to sell its property under certain conditions both “in the ordinary course” and “outside of the ordinary course” of business.</a:t>
            </a:r>
          </a:p>
          <a:p>
            <a:pPr lvl="3" algn="just"/>
            <a:r>
              <a:rPr lang="en-US" altLang="en-US" sz="1400" dirty="0"/>
              <a:t>An “outside of the ordinary course” transaction must comply with the notice and hearing requirements outlined in section 363.  Courts will approve a sale where there is a “good business reason” (a flexible standard).</a:t>
            </a:r>
          </a:p>
          <a:p>
            <a:pPr lvl="2" algn="just"/>
            <a:r>
              <a:rPr lang="en-US" altLang="en-US" sz="1400" dirty="0"/>
              <a:t>Section 363 sale processes are designed to solicit higher or better offers even after an agreement has been made with an initial </a:t>
            </a:r>
            <a:r>
              <a:rPr lang="en-US" altLang="en-US" sz="1400" dirty="0" err="1"/>
              <a:t>offeror</a:t>
            </a:r>
            <a:r>
              <a:rPr lang="en-US" altLang="en-US" sz="1400" dirty="0"/>
              <a:t> (the “stalking horse”).</a:t>
            </a:r>
          </a:p>
          <a:p>
            <a:pPr lvl="3" algn="just"/>
            <a:r>
              <a:rPr lang="en-US" altLang="en-US" sz="1400" dirty="0"/>
              <a:t>In a section 363 sale, a secured creditor is typically permitted to credit bid the full amount of debt owed to the secured creditor in a sale of the secured creditor’s collateral. </a:t>
            </a:r>
          </a:p>
          <a:p>
            <a:pPr lvl="1" algn="just"/>
            <a:r>
              <a:rPr lang="en-US" altLang="en-US" sz="1400" b="1" dirty="0"/>
              <a:t>Control of the process.</a:t>
            </a:r>
          </a:p>
          <a:p>
            <a:pPr lvl="2" algn="just"/>
            <a:r>
              <a:rPr lang="en-US" altLang="en-US" sz="1400" dirty="0"/>
              <a:t>Sale process is managed by the debtor in possession.</a:t>
            </a:r>
          </a:p>
          <a:p>
            <a:pPr lvl="2" algn="just"/>
            <a:r>
              <a:rPr lang="en-US" altLang="en-US" sz="1400" dirty="0"/>
              <a:t>The board or governing body of the debtor run the sale process in its business judgment.</a:t>
            </a:r>
          </a:p>
          <a:p>
            <a:pPr lvl="2" algn="just"/>
            <a:r>
              <a:rPr lang="en-US" altLang="en-US" sz="1400" dirty="0"/>
              <a:t>However, the creditors’ committee and other creditor constituencies are often able to influence the process by way of consultation rights and/or an ability to object and appear before the Bankruptcy Court as a fiduciary for all generally unsecured creditors.</a:t>
            </a:r>
          </a:p>
        </p:txBody>
      </p:sp>
    </p:spTree>
    <p:extLst>
      <p:ext uri="{BB962C8B-B14F-4D97-AF65-F5344CB8AC3E}">
        <p14:creationId xmlns:p14="http://schemas.microsoft.com/office/powerpoint/2010/main" val="30343798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a:t>Restructuring Tools:  Section 363 Asset Sales </a:t>
            </a:r>
            <a:r>
              <a:rPr lang="en-US" altLang="en-US" sz="1600" dirty="0"/>
              <a:t>(cont’d.)</a:t>
            </a:r>
            <a:endParaRPr lang="en-US" altLang="en-US" dirty="0"/>
          </a:p>
        </p:txBody>
      </p:sp>
      <p:sp>
        <p:nvSpPr>
          <p:cNvPr id="9220" name="Rectangle 3"/>
          <p:cNvSpPr>
            <a:spLocks noGrp="1" noChangeArrowheads="1"/>
          </p:cNvSpPr>
          <p:nvPr>
            <p:ph sz="half" idx="1"/>
          </p:nvPr>
        </p:nvSpPr>
        <p:spPr>
          <a:xfrm>
            <a:off x="407653" y="1132738"/>
            <a:ext cx="8056084" cy="5032566"/>
          </a:xfrm>
        </p:spPr>
        <p:txBody>
          <a:bodyPr/>
          <a:lstStyle/>
          <a:p>
            <a:pPr lvl="1" algn="just"/>
            <a:r>
              <a:rPr lang="en-US" altLang="en-US" sz="1235" b="1" dirty="0"/>
              <a:t>A section 363 sale provides great benefits to a purchaser of assets that tends to increase the proceeds a debtor can receive for the sale.</a:t>
            </a:r>
          </a:p>
          <a:p>
            <a:pPr lvl="2" algn="just"/>
            <a:r>
              <a:rPr lang="en-US" altLang="en-US" sz="1235" dirty="0"/>
              <a:t>Free of liens and interests in the purchased assets.</a:t>
            </a:r>
          </a:p>
          <a:p>
            <a:pPr lvl="2" algn="just"/>
            <a:r>
              <a:rPr lang="en-US" altLang="en-US" sz="1235" dirty="0"/>
              <a:t>Insulation from successor liability claims.</a:t>
            </a:r>
          </a:p>
          <a:p>
            <a:pPr lvl="2" algn="just"/>
            <a:r>
              <a:rPr lang="en-US" altLang="en-US" sz="1235" dirty="0"/>
              <a:t>Insulation from fraudulent transfer claims.</a:t>
            </a:r>
          </a:p>
          <a:p>
            <a:pPr lvl="2" algn="just"/>
            <a:r>
              <a:rPr lang="en-US" altLang="en-US" sz="1235" dirty="0"/>
              <a:t>Ability to “cherry pick” and buy only desired assets (subject to any defaults being cured and adequate assurance of future performance being provided as to contracts being assigned).</a:t>
            </a:r>
          </a:p>
          <a:p>
            <a:pPr lvl="2" algn="just"/>
            <a:r>
              <a:rPr lang="en-US" altLang="en-US" sz="1235" dirty="0"/>
              <a:t>Potential for favorable renegotiation of executory contracts.</a:t>
            </a:r>
          </a:p>
          <a:p>
            <a:pPr lvl="2" algn="just"/>
            <a:r>
              <a:rPr lang="en-US" altLang="en-US" sz="1235" dirty="0"/>
              <a:t>Ability to override anti-assignment provisions in most contracts/leases with the debtor (but not with non-debtors).</a:t>
            </a:r>
          </a:p>
          <a:p>
            <a:pPr lvl="2" algn="just"/>
            <a:r>
              <a:rPr lang="en-US" altLang="en-US" sz="1235" dirty="0"/>
              <a:t>No need for seller stockholder approval.</a:t>
            </a:r>
          </a:p>
          <a:p>
            <a:pPr lvl="2" algn="just"/>
            <a:r>
              <a:rPr lang="en-US" sz="1235" dirty="0"/>
              <a:t>Generally a shorter closing period.</a:t>
            </a:r>
          </a:p>
          <a:p>
            <a:pPr lvl="1" algn="just"/>
            <a:r>
              <a:rPr lang="en-US" altLang="en-US" sz="1235" b="1" dirty="0"/>
              <a:t>Other Structural Considerations.</a:t>
            </a:r>
          </a:p>
          <a:p>
            <a:pPr lvl="2" algn="just"/>
            <a:r>
              <a:rPr lang="en-US" altLang="en-US" sz="1235" dirty="0"/>
              <a:t>Subject to auction – must allow for “higher or better” offers.</a:t>
            </a:r>
          </a:p>
          <a:p>
            <a:pPr lvl="2" algn="just"/>
            <a:r>
              <a:rPr lang="en-US" altLang="en-US" sz="1235" dirty="0"/>
              <a:t>Secured creditors (including DIP lender) may credit bid – a significant advantage vs. cash bidders. </a:t>
            </a:r>
          </a:p>
          <a:p>
            <a:pPr lvl="2" algn="just"/>
            <a:r>
              <a:rPr lang="en-US" altLang="en-US" sz="1235" dirty="0"/>
              <a:t>“Anti-collusion” rules. </a:t>
            </a:r>
          </a:p>
          <a:p>
            <a:pPr lvl="2" algn="just"/>
            <a:r>
              <a:rPr lang="en-US" altLang="en-US" sz="1235" dirty="0"/>
              <a:t>Multiple negotiations, including with debtor and committees. </a:t>
            </a:r>
          </a:p>
          <a:p>
            <a:pPr lvl="2" algn="just"/>
            <a:r>
              <a:rPr lang="en-US" altLang="en-US" sz="1235" dirty="0"/>
              <a:t>Potentially less ability for purchaser to limit post closing risks (</a:t>
            </a:r>
            <a:r>
              <a:rPr lang="en-US" altLang="en-US" sz="1235" i="1" dirty="0"/>
              <a:t>e.g.</a:t>
            </a:r>
            <a:r>
              <a:rPr lang="en-US" altLang="en-US" sz="1235" dirty="0"/>
              <a:t>, generally, no indemnities or purchase price adjustments). </a:t>
            </a:r>
          </a:p>
          <a:p>
            <a:pPr lvl="2" algn="just"/>
            <a:r>
              <a:rPr lang="en-US" altLang="en-US" sz="1235" dirty="0"/>
              <a:t>Potential for delay due to court process, including in light of objections by interested parties. </a:t>
            </a:r>
          </a:p>
        </p:txBody>
      </p:sp>
    </p:spTree>
    <p:extLst>
      <p:ext uri="{BB962C8B-B14F-4D97-AF65-F5344CB8AC3E}">
        <p14:creationId xmlns:p14="http://schemas.microsoft.com/office/powerpoint/2010/main" val="381652681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Restructuring Tools:  Section 365 – Executory Contracts and Unexpired Leases</a:t>
            </a:r>
            <a:endParaRPr lang="en-US" sz="1059" dirty="0"/>
          </a:p>
        </p:txBody>
      </p:sp>
      <p:sp>
        <p:nvSpPr>
          <p:cNvPr id="3" name="Content Placeholder 2"/>
          <p:cNvSpPr>
            <a:spLocks noGrp="1"/>
          </p:cNvSpPr>
          <p:nvPr>
            <p:ph sz="quarter" idx="10"/>
          </p:nvPr>
        </p:nvSpPr>
        <p:spPr/>
        <p:txBody>
          <a:bodyPr/>
          <a:lstStyle/>
          <a:p>
            <a:pPr lvl="1" algn="just">
              <a:lnSpc>
                <a:spcPct val="120000"/>
              </a:lnSpc>
              <a:buSzPct val="100000"/>
              <a:tabLst>
                <a:tab pos="6754706" algn="l"/>
              </a:tabLst>
              <a:defRPr/>
            </a:pPr>
            <a:r>
              <a:rPr lang="en-US" sz="1235" dirty="0"/>
              <a:t>The Bankruptcy Code does not define the term “executory contract.”  At a minimum, Congress intended the term to refer to contracts “in which performance is due to some extent on both sides.”</a:t>
            </a:r>
          </a:p>
          <a:p>
            <a:pPr lvl="2" algn="just">
              <a:lnSpc>
                <a:spcPct val="120000"/>
              </a:lnSpc>
              <a:tabLst>
                <a:tab pos="6754706" algn="l"/>
              </a:tabLst>
              <a:defRPr/>
            </a:pPr>
            <a:r>
              <a:rPr lang="en-US" sz="1235" dirty="0"/>
              <a:t>Countryman Definition – Under the “Countryman definition,” an executory contract is said to be “a contract under which the obligation of both the bankrupt and the other party to the contract are so far unperformed that the failure of either to complete performance would constitute a material breach excusing the performance of the other.” – Vern Countryman, Executory Contracts in Bankruptcy: Part I, 57 Minn. L. Rev. 439, 460 (1973).</a:t>
            </a:r>
          </a:p>
          <a:p>
            <a:pPr lvl="1" algn="just">
              <a:buSzPct val="100000"/>
              <a:tabLst>
                <a:tab pos="6754706" algn="l"/>
              </a:tabLst>
              <a:defRPr/>
            </a:pPr>
            <a:r>
              <a:rPr lang="en-US" altLang="en-US" sz="1235" dirty="0"/>
              <a:t>The debtor can assume, reject, or assume and assign executory contracts and unexpired leases.  A court will approve such a request if the applicable standards are met and if the debtor demonstrates that the action is in the best interests of the estate, subject to a deferential business judgement standard.</a:t>
            </a:r>
            <a:endParaRPr lang="en-US" sz="1235" dirty="0"/>
          </a:p>
          <a:p>
            <a:pPr lvl="1" algn="just">
              <a:buSzPct val="100000"/>
              <a:tabLst>
                <a:tab pos="6754706" algn="l"/>
              </a:tabLst>
              <a:defRPr/>
            </a:pPr>
            <a:r>
              <a:rPr lang="en-US" sz="1235" dirty="0"/>
              <a:t>Generally, section 365 of the Bankruptcy Code requires the assumption or rejection of a contract in its entirety.  Where a contract contains separate, severable, agreements, a debtor may assume some while rejecting others.  Generally, however, contract rejection is an all-or-nothing proposition — </a:t>
            </a:r>
            <a:r>
              <a:rPr lang="en-US" sz="1235" i="1" dirty="0"/>
              <a:t>See</a:t>
            </a:r>
            <a:r>
              <a:rPr lang="en-US" sz="1235" dirty="0"/>
              <a:t> </a:t>
            </a:r>
            <a:r>
              <a:rPr lang="en-US" sz="1235" i="1" dirty="0"/>
              <a:t>Stewart Title Guar. Co. v. Old Republic Nat’l Title Ins. Co.</a:t>
            </a:r>
            <a:r>
              <a:rPr lang="en-US" sz="1235" dirty="0"/>
              <a:t>, 83 F.3d 735, 741 (5th Cir. 1996).</a:t>
            </a:r>
          </a:p>
          <a:p>
            <a:pPr lvl="2" algn="just">
              <a:spcAft>
                <a:spcPts val="1059"/>
              </a:spcAft>
              <a:buSzPct val="100000"/>
              <a:tabLst>
                <a:tab pos="6754706" algn="l"/>
              </a:tabLst>
              <a:defRPr/>
            </a:pPr>
            <a:r>
              <a:rPr lang="en-US" sz="1235" dirty="0"/>
              <a:t>Whether a particular provision of a contract is severable from the rest of a contract is a question of  applicable non-bankruptcy law (</a:t>
            </a:r>
            <a:r>
              <a:rPr lang="en-US" sz="1235" i="1" dirty="0"/>
              <a:t>e.g.</a:t>
            </a:r>
            <a:r>
              <a:rPr lang="en-US" sz="1235" dirty="0"/>
              <a:t>, the state law governing the contract).</a:t>
            </a:r>
          </a:p>
          <a:p>
            <a:pPr lvl="2" algn="just">
              <a:spcAft>
                <a:spcPts val="1059"/>
              </a:spcAft>
              <a:buSzPct val="100000"/>
              <a:tabLst>
                <a:tab pos="6754706" algn="l"/>
              </a:tabLst>
              <a:defRPr/>
            </a:pPr>
            <a:r>
              <a:rPr lang="en-US" sz="1235" dirty="0"/>
              <a:t>Given the reliance on applicable non-bankruptcy law, otherwise identical executory contracts may be treated differently based only on governing law.</a:t>
            </a:r>
            <a:endParaRPr lang="en-US" altLang="en-US" sz="1235" dirty="0"/>
          </a:p>
          <a:p>
            <a:pPr lvl="1" algn="just"/>
            <a:r>
              <a:rPr lang="en-US" altLang="en-US" sz="1235" dirty="0"/>
              <a:t>Some contracts are not assumable (</a:t>
            </a:r>
            <a:r>
              <a:rPr lang="en-US" altLang="en-US" sz="1235" i="1" dirty="0"/>
              <a:t>e.g.</a:t>
            </a:r>
            <a:r>
              <a:rPr lang="en-US" altLang="en-US" sz="1235" dirty="0"/>
              <a:t>, contracts for “personal services”).</a:t>
            </a:r>
          </a:p>
          <a:p>
            <a:pPr algn="just"/>
            <a:endParaRPr lang="en-US" dirty="0"/>
          </a:p>
        </p:txBody>
      </p:sp>
    </p:spTree>
    <p:extLst>
      <p:ext uri="{BB962C8B-B14F-4D97-AF65-F5344CB8AC3E}">
        <p14:creationId xmlns:p14="http://schemas.microsoft.com/office/powerpoint/2010/main" val="3346201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a:t>Restructuring Tools:  Section 365 – Assumption</a:t>
            </a:r>
          </a:p>
        </p:txBody>
      </p:sp>
      <p:sp>
        <p:nvSpPr>
          <p:cNvPr id="49155" name="Content Placeholder 2"/>
          <p:cNvSpPr>
            <a:spLocks noGrp="1"/>
          </p:cNvSpPr>
          <p:nvPr>
            <p:ph sz="quarter" idx="10"/>
          </p:nvPr>
        </p:nvSpPr>
        <p:spPr>
          <a:xfrm>
            <a:off x="406945" y="1005311"/>
            <a:ext cx="8238703" cy="5292725"/>
          </a:xfrm>
        </p:spPr>
        <p:txBody>
          <a:bodyPr/>
          <a:lstStyle/>
          <a:p>
            <a:pPr lvl="1" algn="just"/>
            <a:r>
              <a:rPr lang="en-US" altLang="en-US" sz="1400" dirty="0"/>
              <a:t>The contract continues; the debtor must cure all defaults; and the debtor’s obligations have administrative expense status. </a:t>
            </a:r>
          </a:p>
          <a:p>
            <a:pPr lvl="2" algn="just"/>
            <a:r>
              <a:rPr lang="en-US" altLang="en-US" sz="1400" dirty="0"/>
              <a:t>Assumption of an executory contract is accomplished by motion of the debtor, subject to creditors’ rights to object and Bankruptcy Court approval. </a:t>
            </a:r>
          </a:p>
          <a:p>
            <a:pPr lvl="2" algn="just"/>
            <a:r>
              <a:rPr lang="en-US" altLang="en-US" sz="1400" dirty="0"/>
              <a:t>The debtor may assume or reject an executory contract or unexpired lease any time before confirmation of the plan, but the Bankruptcy Court may order the debtor to act within a short period of time. </a:t>
            </a:r>
          </a:p>
          <a:p>
            <a:pPr lvl="2" algn="just"/>
            <a:r>
              <a:rPr lang="en-US" altLang="en-US" sz="1400" dirty="0"/>
              <a:t>The assumption of a contract merely allows the contract to continue to operate on its terms and does not change the obligations of the parties, except as provided explicitly in the Code (</a:t>
            </a:r>
            <a:r>
              <a:rPr lang="en-US" altLang="en-US" sz="1400" i="1" dirty="0"/>
              <a:t>i.e.</a:t>
            </a:r>
            <a:r>
              <a:rPr lang="en-US" altLang="en-US" sz="1400" dirty="0"/>
              <a:t>, permit the debtor to cure defaults). </a:t>
            </a:r>
          </a:p>
          <a:p>
            <a:pPr lvl="2" algn="just"/>
            <a:r>
              <a:rPr lang="en-US" altLang="en-US" sz="1400" dirty="0"/>
              <a:t>If a contract is in default, the debtor must cure pre- and </a:t>
            </a:r>
            <a:r>
              <a:rPr lang="en-US" altLang="en-US" sz="1400" dirty="0" err="1"/>
              <a:t>postpetition</a:t>
            </a:r>
            <a:r>
              <a:rPr lang="en-US" altLang="en-US" sz="1400" dirty="0"/>
              <a:t> defaults or provide adequate assurance of prompt cure. </a:t>
            </a:r>
          </a:p>
        </p:txBody>
      </p:sp>
    </p:spTree>
    <p:extLst>
      <p:ext uri="{BB962C8B-B14F-4D97-AF65-F5344CB8AC3E}">
        <p14:creationId xmlns:p14="http://schemas.microsoft.com/office/powerpoint/2010/main" val="785482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Restructuring Tools:  Section 365 – Rejection</a:t>
            </a:r>
            <a:endParaRPr lang="en-US" dirty="0"/>
          </a:p>
        </p:txBody>
      </p:sp>
      <p:sp>
        <p:nvSpPr>
          <p:cNvPr id="3" name="Content Placeholder 2"/>
          <p:cNvSpPr>
            <a:spLocks noGrp="1"/>
          </p:cNvSpPr>
          <p:nvPr>
            <p:ph sz="quarter" idx="10"/>
          </p:nvPr>
        </p:nvSpPr>
        <p:spPr/>
        <p:txBody>
          <a:bodyPr/>
          <a:lstStyle/>
          <a:p>
            <a:pPr lvl="1" algn="just"/>
            <a:r>
              <a:rPr lang="en-US" altLang="en-US" sz="1400" dirty="0"/>
              <a:t>A rejection is treated as if the debtor materially breached the contract just prior to the commencement of the case. </a:t>
            </a:r>
          </a:p>
          <a:p>
            <a:pPr lvl="2" algn="just"/>
            <a:r>
              <a:rPr lang="en-US" altLang="en-US" sz="1400" dirty="0"/>
              <a:t>The debtor may reject the contract through a motion to reject or through a provision in the plan of reorganization. </a:t>
            </a:r>
          </a:p>
          <a:p>
            <a:pPr lvl="2" algn="just"/>
            <a:r>
              <a:rPr lang="en-US" altLang="en-US" sz="1400" dirty="0"/>
              <a:t>Rejection results in a claim (a “rejection damage claim”) for the consequences of breach, which is generally treated as a prepetition general unsecured claim. </a:t>
            </a:r>
          </a:p>
          <a:p>
            <a:pPr lvl="2" algn="just"/>
            <a:r>
              <a:rPr lang="en-GB" sz="1400" dirty="0"/>
              <a:t>Importantly, a debtor’s rejection of an executory contract or unexpired lease does not affect covenants to non-debtors parties that “run with the land” under applicable state and real property laws.  This is because while rejection is a breach, it does not terminate separately granted real property rights, which are frequently subject to recording requirements and are intended to burden real property itself and not just the parties to a contract.</a:t>
            </a:r>
          </a:p>
          <a:p>
            <a:pPr algn="just"/>
            <a:endParaRPr lang="en-US" sz="1400" dirty="0"/>
          </a:p>
        </p:txBody>
      </p:sp>
    </p:spTree>
    <p:extLst>
      <p:ext uri="{BB962C8B-B14F-4D97-AF65-F5344CB8AC3E}">
        <p14:creationId xmlns:p14="http://schemas.microsoft.com/office/powerpoint/2010/main" val="717720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Restructuring Tools:  Section 365 – Assume and Assign</a:t>
            </a:r>
            <a:endParaRPr lang="en-US" dirty="0"/>
          </a:p>
        </p:txBody>
      </p:sp>
      <p:sp>
        <p:nvSpPr>
          <p:cNvPr id="3" name="Content Placeholder 2"/>
          <p:cNvSpPr>
            <a:spLocks noGrp="1"/>
          </p:cNvSpPr>
          <p:nvPr>
            <p:ph sz="quarter" idx="10"/>
          </p:nvPr>
        </p:nvSpPr>
        <p:spPr/>
        <p:txBody>
          <a:bodyPr/>
          <a:lstStyle/>
          <a:p>
            <a:pPr lvl="1" algn="just"/>
            <a:r>
              <a:rPr lang="en-US" altLang="en-US" sz="1400" dirty="0"/>
              <a:t>The debtor assumes the contract and sells it to a third party.</a:t>
            </a:r>
          </a:p>
          <a:p>
            <a:pPr lvl="2" algn="just"/>
            <a:r>
              <a:rPr lang="en-US" altLang="en-US" sz="1400" dirty="0"/>
              <a:t>The debtor cannot assign a contract to a third party without the non-debtor’s consent if the contract could not be assigned outside of bankruptcy without such consent.</a:t>
            </a:r>
          </a:p>
          <a:p>
            <a:pPr lvl="2" algn="just"/>
            <a:r>
              <a:rPr lang="en-US" altLang="en-US" sz="1400" dirty="0"/>
              <a:t>Since a contract must be assumed before it can be assigned, anything that bars assumption also bars assignment. </a:t>
            </a:r>
          </a:p>
          <a:p>
            <a:pPr lvl="2" algn="just"/>
            <a:r>
              <a:rPr lang="en-US" altLang="en-US" sz="1400" dirty="0"/>
              <a:t>The assigned party acquires both the rights of the debtor under the contract and the delegation of its duties. </a:t>
            </a:r>
          </a:p>
        </p:txBody>
      </p:sp>
    </p:spTree>
    <p:extLst>
      <p:ext uri="{BB962C8B-B14F-4D97-AF65-F5344CB8AC3E}">
        <p14:creationId xmlns:p14="http://schemas.microsoft.com/office/powerpoint/2010/main" val="2673051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Restructuring Tools:  </a:t>
            </a:r>
            <a:r>
              <a:rPr lang="en-US" dirty="0"/>
              <a:t>Section 1123 – Plan Sale </a:t>
            </a:r>
          </a:p>
        </p:txBody>
      </p:sp>
      <p:sp>
        <p:nvSpPr>
          <p:cNvPr id="3" name="Content Placeholder 2"/>
          <p:cNvSpPr>
            <a:spLocks noGrp="1"/>
          </p:cNvSpPr>
          <p:nvPr>
            <p:ph sz="quarter" idx="10"/>
          </p:nvPr>
        </p:nvSpPr>
        <p:spPr/>
        <p:txBody>
          <a:bodyPr/>
          <a:lstStyle/>
          <a:p>
            <a:pPr marL="285750" indent="-285750" algn="just">
              <a:buFont typeface="Wingdings" panose="05000000000000000000" pitchFamily="2" charset="2"/>
              <a:buChar char="§"/>
            </a:pPr>
            <a:r>
              <a:rPr lang="en-US" sz="1400" b="0" dirty="0">
                <a:solidFill>
                  <a:schemeClr val="tx1"/>
                </a:solidFill>
              </a:rPr>
              <a:t>Alternative to a Section 363 sale.</a:t>
            </a:r>
          </a:p>
          <a:p>
            <a:pPr marL="285750" indent="-285750" algn="just">
              <a:buFont typeface="Wingdings" panose="05000000000000000000" pitchFamily="2" charset="2"/>
              <a:buChar char="§"/>
            </a:pPr>
            <a:r>
              <a:rPr lang="en-US" sz="1400" b="0" dirty="0">
                <a:solidFill>
                  <a:schemeClr val="tx1"/>
                </a:solidFill>
              </a:rPr>
              <a:t>Section 1123(a)(5)(D) – </a:t>
            </a:r>
          </a:p>
          <a:p>
            <a:pPr marL="514350" lvl="1" indent="-285750" algn="just">
              <a:buClr>
                <a:schemeClr val="accent3"/>
              </a:buClr>
            </a:pPr>
            <a:r>
              <a:rPr lang="en-US" sz="1400" b="0" dirty="0">
                <a:solidFill>
                  <a:schemeClr val="tx1"/>
                </a:solidFill>
              </a:rPr>
              <a:t>Provides that a plan may be adequately implemented by selling all or any part of the property of the estate, either subject to or free of any lien.</a:t>
            </a:r>
          </a:p>
          <a:p>
            <a:pPr marL="514350" lvl="1" indent="-285750" algn="just">
              <a:buClr>
                <a:schemeClr val="accent3"/>
              </a:buClr>
            </a:pPr>
            <a:r>
              <a:rPr lang="en-US" sz="1400" dirty="0"/>
              <a:t>The proceeds from the sale of the debtor’s assets may be used to fund the plan.</a:t>
            </a:r>
            <a:endParaRPr lang="en-US" sz="1400" b="0" dirty="0">
              <a:solidFill>
                <a:schemeClr val="tx1"/>
              </a:solidFill>
            </a:endParaRPr>
          </a:p>
          <a:p>
            <a:pPr marL="285750" indent="-285750" algn="just">
              <a:buFont typeface="Wingdings" panose="05000000000000000000" pitchFamily="2" charset="2"/>
              <a:buChar char="§"/>
            </a:pPr>
            <a:r>
              <a:rPr lang="en-US" sz="1400" b="0" dirty="0">
                <a:solidFill>
                  <a:schemeClr val="tx1"/>
                </a:solidFill>
              </a:rPr>
              <a:t>Section 1123(b)(4) – Liquidating Chapter 11 Plan.</a:t>
            </a:r>
          </a:p>
          <a:p>
            <a:pPr marL="514350" lvl="1" indent="-285750" algn="just">
              <a:buClr>
                <a:schemeClr val="accent3"/>
              </a:buClr>
            </a:pPr>
            <a:r>
              <a:rPr lang="en-US" sz="1400" dirty="0"/>
              <a:t>Provides that a plan may provide for the sale of all or substantially all of the property of the estate, and distribute proceeds of this sale to holders of claims or interests.</a:t>
            </a:r>
          </a:p>
          <a:p>
            <a:pPr marL="285750" indent="-285750" algn="just">
              <a:buClr>
                <a:schemeClr val="accent2"/>
              </a:buClr>
              <a:buFont typeface="Wingdings" panose="05000000000000000000" pitchFamily="2" charset="2"/>
              <a:buChar char="§"/>
            </a:pPr>
            <a:r>
              <a:rPr lang="en-US" sz="1400" b="0" dirty="0">
                <a:solidFill>
                  <a:schemeClr val="tx1"/>
                </a:solidFill>
              </a:rPr>
              <a:t>A sale of assets under a plan must comply with both:</a:t>
            </a:r>
          </a:p>
          <a:p>
            <a:pPr marL="514350" lvl="1" indent="-285750" algn="just">
              <a:buClr>
                <a:schemeClr val="accent3"/>
              </a:buClr>
            </a:pPr>
            <a:r>
              <a:rPr lang="en-US" sz="1400" dirty="0"/>
              <a:t>The auction process or the terms of a private sale, as specified in the plan.</a:t>
            </a:r>
          </a:p>
          <a:p>
            <a:pPr marL="514350" lvl="1" indent="-285750" algn="just">
              <a:buClr>
                <a:schemeClr val="accent3"/>
              </a:buClr>
            </a:pPr>
            <a:r>
              <a:rPr lang="en-US" sz="1400" b="0" dirty="0">
                <a:solidFill>
                  <a:schemeClr val="tx1"/>
                </a:solidFill>
              </a:rPr>
              <a:t>Applicable plan confirmation requirements.</a:t>
            </a:r>
          </a:p>
          <a:p>
            <a:pPr marL="285750" indent="-285750" algn="just">
              <a:buClr>
                <a:schemeClr val="accent2"/>
              </a:buClr>
              <a:buFont typeface="Wingdings" panose="05000000000000000000" pitchFamily="2" charset="2"/>
              <a:buChar char="§"/>
            </a:pPr>
            <a:r>
              <a:rPr lang="en-US" sz="1400" b="0" dirty="0">
                <a:solidFill>
                  <a:schemeClr val="tx1"/>
                </a:solidFill>
              </a:rPr>
              <a:t>A plan alternatively may contemplate future asset sales without specifying a particular transaction.</a:t>
            </a:r>
          </a:p>
          <a:p>
            <a:pPr marL="514350" lvl="1" indent="-285750" algn="just">
              <a:buClr>
                <a:schemeClr val="accent3"/>
              </a:buClr>
            </a:pPr>
            <a:r>
              <a:rPr lang="en-US" sz="1400" dirty="0"/>
              <a:t>Instead, the plan may require a sale of specific assets or specified types of assets by predetermined dates and may include a minimum acceptance price.</a:t>
            </a:r>
            <a:endParaRPr lang="en-US" sz="1400" b="0" dirty="0">
              <a:solidFill>
                <a:schemeClr val="tx1"/>
              </a:solidFill>
            </a:endParaRPr>
          </a:p>
          <a:p>
            <a:pPr marL="285750" indent="-285750" algn="just">
              <a:buClr>
                <a:schemeClr val="accent2"/>
              </a:buClr>
              <a:buFont typeface="Wingdings" panose="05000000000000000000" pitchFamily="2" charset="2"/>
              <a:buChar char="§"/>
            </a:pPr>
            <a:r>
              <a:rPr lang="en-US" sz="1400" b="0" dirty="0">
                <a:solidFill>
                  <a:schemeClr val="tx1"/>
                </a:solidFill>
              </a:rPr>
              <a:t>Asset sales conducted under a plan may be accomplished by either:</a:t>
            </a:r>
          </a:p>
          <a:p>
            <a:pPr marL="514350" lvl="1" indent="-285750" algn="just">
              <a:buClr>
                <a:schemeClr val="accent3"/>
              </a:buClr>
            </a:pPr>
            <a:r>
              <a:rPr lang="en-US" sz="1400" dirty="0"/>
              <a:t>A public sale using an auction process outlined in the plan, or</a:t>
            </a:r>
          </a:p>
          <a:p>
            <a:pPr marL="514350" lvl="1" indent="-285750" algn="just">
              <a:buClr>
                <a:schemeClr val="accent3"/>
              </a:buClr>
            </a:pPr>
            <a:r>
              <a:rPr lang="en-US" sz="1400" b="0" dirty="0">
                <a:solidFill>
                  <a:schemeClr val="tx1"/>
                </a:solidFill>
              </a:rPr>
              <a:t>A private sale in a transaction specifically described in the plan.</a:t>
            </a:r>
          </a:p>
          <a:p>
            <a:pPr marL="514350" lvl="1" indent="-285750" algn="just">
              <a:buClr>
                <a:schemeClr val="accent2"/>
              </a:buClr>
            </a:pPr>
            <a:endParaRPr lang="en-US" sz="1400" b="0" dirty="0">
              <a:solidFill>
                <a:schemeClr val="tx1"/>
              </a:solidFill>
            </a:endParaRPr>
          </a:p>
          <a:p>
            <a:pPr marL="514350" lvl="1" indent="-285750" algn="just">
              <a:buClr>
                <a:schemeClr val="accent4"/>
              </a:buClr>
            </a:pPr>
            <a:endParaRPr lang="en-US" sz="1400" dirty="0"/>
          </a:p>
          <a:p>
            <a:pPr marL="514350" lvl="1" indent="-285750" algn="just">
              <a:buClr>
                <a:schemeClr val="accent4"/>
              </a:buClr>
            </a:pPr>
            <a:endParaRPr lang="en-US" sz="1400" dirty="0"/>
          </a:p>
        </p:txBody>
      </p:sp>
    </p:spTree>
    <p:extLst>
      <p:ext uri="{BB962C8B-B14F-4D97-AF65-F5344CB8AC3E}">
        <p14:creationId xmlns:p14="http://schemas.microsoft.com/office/powerpoint/2010/main" val="803313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83783" y="49211"/>
            <a:ext cx="8248657" cy="880554"/>
          </a:xfrm>
        </p:spPr>
        <p:txBody>
          <a:bodyPr/>
          <a:lstStyle/>
          <a:p>
            <a:pPr eaLnBrk="1" hangingPunct="1"/>
            <a:r>
              <a:rPr lang="en-US" altLang="en-US" dirty="0"/>
              <a:t>The Chapter 11 Plan &amp; Disclosure Statement</a:t>
            </a:r>
          </a:p>
        </p:txBody>
      </p:sp>
      <p:sp>
        <p:nvSpPr>
          <p:cNvPr id="51203" name="Content Placeholder 2"/>
          <p:cNvSpPr>
            <a:spLocks noGrp="1"/>
          </p:cNvSpPr>
          <p:nvPr>
            <p:ph idx="4294967295"/>
          </p:nvPr>
        </p:nvSpPr>
        <p:spPr>
          <a:xfrm>
            <a:off x="323528" y="980728"/>
            <a:ext cx="8379856" cy="5544616"/>
          </a:xfrm>
          <a:prstGeom prst="rect">
            <a:avLst/>
          </a:prstGeom>
        </p:spPr>
        <p:txBody>
          <a:bodyPr/>
          <a:lstStyle/>
          <a:p>
            <a:pPr marL="4683" lvl="2" indent="0" algn="just">
              <a:lnSpc>
                <a:spcPct val="90000"/>
              </a:lnSpc>
              <a:spcBef>
                <a:spcPts val="265"/>
              </a:spcBef>
              <a:spcAft>
                <a:spcPts val="265"/>
              </a:spcAft>
              <a:buClr>
                <a:srgbClr val="00B050"/>
              </a:buClr>
              <a:buSzPct val="100000"/>
              <a:buNone/>
              <a:defRPr/>
            </a:pPr>
            <a:r>
              <a:rPr lang="en-US" altLang="en-US" sz="1200" b="1" u="sng" kern="1200" dirty="0">
                <a:cs typeface="Calibri Light" panose="020F0302020204030204" pitchFamily="34" charset="0"/>
              </a:rPr>
              <a:t>Chapter 11 Plan</a:t>
            </a:r>
            <a:r>
              <a:rPr lang="en-US" altLang="en-US" sz="1200" kern="1200" dirty="0">
                <a:cs typeface="Calibri Light" panose="020F0302020204030204" pitchFamily="34" charset="0"/>
              </a:rPr>
              <a:t>.</a:t>
            </a:r>
            <a:endParaRPr lang="en-US" altLang="en-US" sz="1200" b="1" u="sng" kern="1200" dirty="0">
              <a:cs typeface="Calibri Light" panose="020F0302020204030204" pitchFamily="34" charset="0"/>
            </a:endParaRPr>
          </a:p>
          <a:p>
            <a:pPr marL="285624" lvl="2" algn="just">
              <a:lnSpc>
                <a:spcPct val="90000"/>
              </a:lnSpc>
              <a:buClr>
                <a:srgbClr val="00B050"/>
              </a:buClr>
              <a:buSzPct val="100000"/>
              <a:defRPr/>
            </a:pPr>
            <a:r>
              <a:rPr lang="en-US" altLang="en-US" sz="1200" dirty="0">
                <a:cs typeface="Calibri Light" panose="020F0302020204030204" pitchFamily="34" charset="0"/>
              </a:rPr>
              <a:t>The chapter 11 plan establishes how a debtor’s prepetition creditors and shareholders will be treated, and provides for the reorganization of the business.</a:t>
            </a:r>
          </a:p>
          <a:p>
            <a:pPr marL="285624" lvl="2" algn="just">
              <a:lnSpc>
                <a:spcPct val="90000"/>
              </a:lnSpc>
              <a:buClr>
                <a:srgbClr val="00B050"/>
              </a:buClr>
              <a:buSzPct val="100000"/>
              <a:defRPr/>
            </a:pPr>
            <a:r>
              <a:rPr lang="en-US" altLang="en-US" sz="1200" kern="1200" dirty="0">
                <a:cs typeface="Calibri Light" panose="020F0302020204030204" pitchFamily="34" charset="0"/>
              </a:rPr>
              <a:t>The plan:</a:t>
            </a:r>
          </a:p>
          <a:p>
            <a:pPr lvl="2" algn="just">
              <a:lnSpc>
                <a:spcPts val="1440"/>
              </a:lnSpc>
              <a:buSzPct val="100000"/>
              <a:defRPr/>
            </a:pPr>
            <a:r>
              <a:rPr lang="en-US" altLang="en-US" sz="1200" dirty="0">
                <a:cs typeface="Calibri Light" panose="020F0302020204030204" pitchFamily="34" charset="0"/>
              </a:rPr>
              <a:t>divides claims and interests into classes for distribution and voting purposes; </a:t>
            </a:r>
          </a:p>
          <a:p>
            <a:pPr lvl="3" algn="just">
              <a:lnSpc>
                <a:spcPts val="1440"/>
              </a:lnSpc>
              <a:buSzPct val="100000"/>
              <a:defRPr/>
            </a:pPr>
            <a:r>
              <a:rPr lang="en-US" altLang="en-US" sz="1200" dirty="0">
                <a:cs typeface="Calibri Light" panose="020F0302020204030204" pitchFamily="34" charset="0"/>
              </a:rPr>
              <a:t>Creditors grouped together in a single class must be similarly situated; must be a “rational basis” for such classification.</a:t>
            </a:r>
          </a:p>
          <a:p>
            <a:pPr lvl="3" algn="just">
              <a:lnSpc>
                <a:spcPts val="1440"/>
              </a:lnSpc>
              <a:buSzPct val="100000"/>
              <a:defRPr/>
            </a:pPr>
            <a:r>
              <a:rPr lang="en-US" altLang="en-US" sz="1200" dirty="0">
                <a:cs typeface="Calibri Light" panose="020F0302020204030204" pitchFamily="34" charset="0"/>
              </a:rPr>
              <a:t>An entire class generally must receive same treatment.</a:t>
            </a:r>
          </a:p>
          <a:p>
            <a:pPr lvl="2" algn="just">
              <a:lnSpc>
                <a:spcPts val="1440"/>
              </a:lnSpc>
              <a:buSzPct val="100000"/>
              <a:defRPr/>
            </a:pPr>
            <a:r>
              <a:rPr lang="en-US" altLang="en-US" sz="1200" dirty="0">
                <a:cs typeface="Calibri Light" panose="020F0302020204030204" pitchFamily="34" charset="0"/>
              </a:rPr>
              <a:t>provides treatment of all claims and equity interests; </a:t>
            </a:r>
          </a:p>
          <a:p>
            <a:pPr lvl="3" algn="just">
              <a:lnSpc>
                <a:spcPts val="1440"/>
              </a:lnSpc>
              <a:buSzPct val="100000"/>
              <a:defRPr/>
            </a:pPr>
            <a:r>
              <a:rPr lang="en-US" altLang="en-US" sz="1200" dirty="0">
                <a:cs typeface="Calibri Light" panose="020F0302020204030204" pitchFamily="34" charset="0"/>
              </a:rPr>
              <a:t>cash;</a:t>
            </a:r>
          </a:p>
          <a:p>
            <a:pPr lvl="3" algn="just">
              <a:lnSpc>
                <a:spcPts val="1440"/>
              </a:lnSpc>
              <a:buSzPct val="100000"/>
              <a:defRPr/>
            </a:pPr>
            <a:r>
              <a:rPr lang="en-US" altLang="en-US" sz="1200" dirty="0">
                <a:cs typeface="Calibri Light" panose="020F0302020204030204" pitchFamily="34" charset="0"/>
              </a:rPr>
              <a:t>debt and/or equity in reorganized debtor; and/or</a:t>
            </a:r>
          </a:p>
          <a:p>
            <a:pPr lvl="3" algn="just">
              <a:lnSpc>
                <a:spcPts val="1440"/>
              </a:lnSpc>
              <a:buSzPct val="100000"/>
              <a:defRPr/>
            </a:pPr>
            <a:r>
              <a:rPr lang="en-US" altLang="en-US" sz="1200" dirty="0">
                <a:cs typeface="Calibri Light" panose="020F0302020204030204" pitchFamily="34" charset="0"/>
              </a:rPr>
              <a:t>warrants and/or participation rights in rights offering.</a:t>
            </a:r>
          </a:p>
          <a:p>
            <a:pPr lvl="2" algn="just">
              <a:lnSpc>
                <a:spcPts val="1440"/>
              </a:lnSpc>
              <a:buSzPct val="100000"/>
              <a:defRPr/>
            </a:pPr>
            <a:r>
              <a:rPr lang="en-US" altLang="en-US" sz="1200" dirty="0">
                <a:cs typeface="Calibri Light" panose="020F0302020204030204" pitchFamily="34" charset="0"/>
              </a:rPr>
              <a:t>establishes new capital structure and corporate governance; and </a:t>
            </a:r>
          </a:p>
          <a:p>
            <a:pPr lvl="2" algn="just">
              <a:lnSpc>
                <a:spcPts val="1440"/>
              </a:lnSpc>
              <a:buSzPct val="100000"/>
              <a:defRPr/>
            </a:pPr>
            <a:r>
              <a:rPr lang="en-US" altLang="en-US" sz="1200" dirty="0">
                <a:cs typeface="Calibri Light" panose="020F0302020204030204" pitchFamily="34" charset="0"/>
              </a:rPr>
              <a:t>provides how the transaction embodied in the plan will be implemented.</a:t>
            </a:r>
          </a:p>
          <a:p>
            <a:pPr lvl="3" algn="just">
              <a:lnSpc>
                <a:spcPts val="1440"/>
              </a:lnSpc>
              <a:buSzPct val="100000"/>
              <a:defRPr/>
            </a:pPr>
            <a:r>
              <a:rPr lang="en-US" altLang="en-US" sz="1200" i="1" dirty="0">
                <a:cs typeface="Calibri Light" panose="020F0302020204030204" pitchFamily="34" charset="0"/>
              </a:rPr>
              <a:t>e.g.</a:t>
            </a:r>
            <a:r>
              <a:rPr lang="en-US" altLang="en-US" sz="1200" dirty="0">
                <a:cs typeface="Calibri Light" panose="020F0302020204030204" pitchFamily="34" charset="0"/>
              </a:rPr>
              <a:t>, may be funded by new investment in or a sale of the company.</a:t>
            </a:r>
          </a:p>
          <a:p>
            <a:pPr marL="4683" lvl="2" indent="0" algn="just">
              <a:lnSpc>
                <a:spcPct val="90000"/>
              </a:lnSpc>
              <a:spcBef>
                <a:spcPts val="265"/>
              </a:spcBef>
              <a:spcAft>
                <a:spcPts val="265"/>
              </a:spcAft>
              <a:buClrTx/>
              <a:buSzPct val="100000"/>
              <a:buNone/>
              <a:defRPr/>
            </a:pPr>
            <a:r>
              <a:rPr lang="en-US" altLang="en-US" sz="1200" b="1" u="sng" dirty="0">
                <a:cs typeface="Calibri Light" panose="020F0302020204030204" pitchFamily="34" charset="0"/>
              </a:rPr>
              <a:t>Disclosure Statement</a:t>
            </a:r>
            <a:r>
              <a:rPr lang="en-US" altLang="en-US" sz="1200" dirty="0">
                <a:cs typeface="Calibri Light" panose="020F0302020204030204" pitchFamily="34" charset="0"/>
              </a:rPr>
              <a:t>.</a:t>
            </a:r>
            <a:endParaRPr lang="en-US" altLang="en-US" sz="1200" b="1" u="sng" dirty="0">
              <a:cs typeface="Calibri Light" panose="020F0302020204030204" pitchFamily="34" charset="0"/>
            </a:endParaRPr>
          </a:p>
          <a:p>
            <a:pPr marL="285624" lvl="2" algn="just">
              <a:lnSpc>
                <a:spcPct val="90000"/>
              </a:lnSpc>
              <a:buClr>
                <a:srgbClr val="00B050"/>
              </a:buClr>
              <a:buSzPct val="100000"/>
              <a:defRPr/>
            </a:pPr>
            <a:r>
              <a:rPr lang="en-US" altLang="en-US" sz="1200" dirty="0">
                <a:cs typeface="Calibri Light" panose="020F0302020204030204" pitchFamily="34" charset="0"/>
              </a:rPr>
              <a:t>The debtor may not solicit votes on a plan unless the court has approved a disclosure statement.</a:t>
            </a:r>
          </a:p>
          <a:p>
            <a:pPr lvl="2" algn="just">
              <a:lnSpc>
                <a:spcPts val="1440"/>
              </a:lnSpc>
              <a:buSzPct val="100000"/>
              <a:defRPr/>
            </a:pPr>
            <a:r>
              <a:rPr lang="en-US" altLang="en-US" sz="1200" dirty="0">
                <a:cs typeface="Calibri Light" panose="020F0302020204030204" pitchFamily="34" charset="0"/>
              </a:rPr>
              <a:t>Exception:  Prepackaged chapter 11 cases </a:t>
            </a:r>
          </a:p>
          <a:p>
            <a:pPr lvl="3" algn="just">
              <a:lnSpc>
                <a:spcPts val="1440"/>
              </a:lnSpc>
              <a:buSzPct val="100000"/>
              <a:defRPr/>
            </a:pPr>
            <a:r>
              <a:rPr lang="en-US" altLang="en-US" sz="1200" dirty="0">
                <a:cs typeface="Calibri Light" panose="020F0302020204030204" pitchFamily="34" charset="0"/>
              </a:rPr>
              <a:t>Solicitation usually occurs before the petition date.</a:t>
            </a:r>
          </a:p>
          <a:p>
            <a:pPr lvl="3" algn="just">
              <a:lnSpc>
                <a:spcPts val="1440"/>
              </a:lnSpc>
              <a:buSzPct val="100000"/>
              <a:defRPr/>
            </a:pPr>
            <a:r>
              <a:rPr lang="en-US" altLang="en-US" sz="1200" dirty="0">
                <a:cs typeface="Calibri Light" panose="020F0302020204030204" pitchFamily="34" charset="0"/>
              </a:rPr>
              <a:t>No court-approved of the disclosure statement is necessary, with approval of the disclosure statement sought and granted retroactively at the combined disclosure statement approval / plan confirmation hearing.</a:t>
            </a:r>
          </a:p>
          <a:p>
            <a:pPr marL="285624" lvl="2" algn="just">
              <a:lnSpc>
                <a:spcPct val="90000"/>
              </a:lnSpc>
              <a:buClr>
                <a:srgbClr val="00B050"/>
              </a:buClr>
              <a:buSzPct val="100000"/>
              <a:defRPr/>
            </a:pPr>
            <a:r>
              <a:rPr lang="en-US" altLang="en-US" sz="1200" dirty="0">
                <a:cs typeface="Calibri Light" panose="020F0302020204030204" pitchFamily="34" charset="0"/>
              </a:rPr>
              <a:t>The disclosure statement explains the plan, the history of the case, the cause of the bankruptcy, valuation, liquidation analysis, etc. </a:t>
            </a:r>
          </a:p>
          <a:p>
            <a:pPr marL="285624" lvl="2" algn="just">
              <a:lnSpc>
                <a:spcPct val="90000"/>
              </a:lnSpc>
              <a:buClr>
                <a:srgbClr val="00B050"/>
              </a:buClr>
              <a:buSzPct val="100000"/>
              <a:defRPr/>
            </a:pPr>
            <a:r>
              <a:rPr lang="en-US" altLang="en-US" sz="1200" dirty="0">
                <a:cs typeface="Calibri Light" panose="020F0302020204030204" pitchFamily="34" charset="0"/>
              </a:rPr>
              <a:t>Its purpose is to allow parties to make an informed decision whether to vote to accept the plan.</a:t>
            </a:r>
          </a:p>
        </p:txBody>
      </p:sp>
    </p:spTree>
    <p:extLst>
      <p:ext uri="{BB962C8B-B14F-4D97-AF65-F5344CB8AC3E}">
        <p14:creationId xmlns:p14="http://schemas.microsoft.com/office/powerpoint/2010/main" val="1415790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&amp; Burdens of Chapter 11 </a:t>
            </a:r>
          </a:p>
        </p:txBody>
      </p:sp>
      <p:sp>
        <p:nvSpPr>
          <p:cNvPr id="3" name="Content Placeholder 2"/>
          <p:cNvSpPr>
            <a:spLocks noGrp="1"/>
          </p:cNvSpPr>
          <p:nvPr>
            <p:ph sz="quarter" idx="10"/>
          </p:nvPr>
        </p:nvSpPr>
        <p:spPr/>
        <p:txBody>
          <a:bodyPr/>
          <a:lstStyle/>
          <a:p>
            <a:pPr lvl="1" algn="just"/>
            <a:r>
              <a:rPr lang="en-US" b="1" dirty="0"/>
              <a:t>Advantages</a:t>
            </a:r>
          </a:p>
          <a:p>
            <a:pPr lvl="2" algn="just"/>
            <a:r>
              <a:rPr lang="en-US" dirty="0"/>
              <a:t>A debtor obtains a “breathing spell” (</a:t>
            </a:r>
            <a:r>
              <a:rPr lang="en-US" i="1" dirty="0"/>
              <a:t>i.e.</a:t>
            </a:r>
            <a:r>
              <a:rPr lang="en-US" dirty="0"/>
              <a:t>, creditor actions to collect prepetition debts or exercise remedies against the debtor’s estate are prohibited by the automatic stay).</a:t>
            </a:r>
          </a:p>
          <a:p>
            <a:pPr lvl="2" algn="just"/>
            <a:r>
              <a:rPr lang="en-US" dirty="0"/>
              <a:t>A debtor has the opportunity to “reject” unprofitable contracts and leases, and the counterparties to a debtor’s contracts and leases must continue to perform while the debtor makes that decision.</a:t>
            </a:r>
          </a:p>
          <a:p>
            <a:pPr lvl="2" algn="just"/>
            <a:r>
              <a:rPr lang="en-US" dirty="0"/>
              <a:t>A debtor is able to bind creditor holdouts to plan terms, even if requisite consent thresholds in the debt documents otherwise would not be met.</a:t>
            </a:r>
          </a:p>
          <a:p>
            <a:pPr lvl="2" algn="just"/>
            <a:r>
              <a:rPr lang="en-US" dirty="0"/>
              <a:t>At the end of the case, a debtor obtains a “fresh start” (</a:t>
            </a:r>
            <a:r>
              <a:rPr lang="en-US" i="1" dirty="0"/>
              <a:t>i.e.</a:t>
            </a:r>
            <a:r>
              <a:rPr lang="en-US" dirty="0"/>
              <a:t>, a restructuring, reduction, or cancellation of prepetition obligations following confirmation of the plan and emergence form chapter 11).</a:t>
            </a:r>
          </a:p>
          <a:p>
            <a:pPr lvl="1" algn="just"/>
            <a:r>
              <a:rPr lang="en-US" b="1" dirty="0"/>
              <a:t>Burdens</a:t>
            </a:r>
          </a:p>
          <a:p>
            <a:pPr lvl="2" algn="just"/>
            <a:r>
              <a:rPr lang="en-US" dirty="0"/>
              <a:t>A debtor’s ability to pay prepetition debts is limited.</a:t>
            </a:r>
          </a:p>
          <a:p>
            <a:pPr lvl="2" algn="just"/>
            <a:r>
              <a:rPr lang="en-US" dirty="0"/>
              <a:t>A debtor’s disclosure obligations are heightened.</a:t>
            </a:r>
          </a:p>
          <a:p>
            <a:pPr lvl="2" algn="just"/>
            <a:r>
              <a:rPr lang="en-US" dirty="0"/>
              <a:t>A debtor’s activities are highly scrutinized, including by creditors and the bankruptcy court.</a:t>
            </a:r>
          </a:p>
          <a:p>
            <a:pPr lvl="2" algn="just"/>
            <a:r>
              <a:rPr lang="en-US" dirty="0"/>
              <a:t>A debtor must obtain bankruptcy court-approval to consummate business transactions outside of the ordinary course of business.</a:t>
            </a:r>
          </a:p>
          <a:p>
            <a:pPr lvl="2" algn="just"/>
            <a:r>
              <a:rPr lang="en-US" dirty="0"/>
              <a:t>The administrative costs of chapter 11 can be significant.</a:t>
            </a:r>
          </a:p>
          <a:p>
            <a:pPr lvl="1"/>
            <a:endParaRPr lang="en-US" dirty="0"/>
          </a:p>
          <a:p>
            <a:pPr marL="457200" lvl="3" indent="0">
              <a:buNone/>
            </a:pPr>
            <a:endParaRPr lang="en-US" dirty="0"/>
          </a:p>
        </p:txBody>
      </p:sp>
    </p:spTree>
    <p:extLst>
      <p:ext uri="{BB962C8B-B14F-4D97-AF65-F5344CB8AC3E}">
        <p14:creationId xmlns:p14="http://schemas.microsoft.com/office/powerpoint/2010/main" val="1947065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83783" y="620688"/>
            <a:ext cx="8248657" cy="304490"/>
          </a:xfrm>
        </p:spPr>
        <p:txBody>
          <a:bodyPr/>
          <a:lstStyle/>
          <a:p>
            <a:pPr eaLnBrk="1" hangingPunct="1"/>
            <a:r>
              <a:rPr lang="en-US" altLang="en-US" dirty="0"/>
              <a:t>Solicitation of Votes on Chapter 11 Plan</a:t>
            </a:r>
          </a:p>
        </p:txBody>
      </p:sp>
      <p:sp>
        <p:nvSpPr>
          <p:cNvPr id="55299" name="Content Placeholder 2"/>
          <p:cNvSpPr>
            <a:spLocks noGrp="1"/>
          </p:cNvSpPr>
          <p:nvPr>
            <p:ph idx="4294967295"/>
          </p:nvPr>
        </p:nvSpPr>
        <p:spPr>
          <a:xfrm>
            <a:off x="251520" y="1052736"/>
            <a:ext cx="8438401" cy="4752432"/>
          </a:xfrm>
          <a:prstGeom prst="rect">
            <a:avLst/>
          </a:prstGeom>
        </p:spPr>
        <p:txBody>
          <a:bodyPr/>
          <a:lstStyle/>
          <a:p>
            <a:pPr marL="285624" lvl="2" algn="just">
              <a:lnSpc>
                <a:spcPct val="90000"/>
              </a:lnSpc>
              <a:buClr>
                <a:srgbClr val="00B050"/>
              </a:buClr>
              <a:buSzPct val="100000"/>
              <a:defRPr/>
            </a:pPr>
            <a:r>
              <a:rPr lang="en-US" altLang="en-US" sz="1400" dirty="0">
                <a:cs typeface="Calibri Light" panose="020F0302020204030204" pitchFamily="34" charset="0"/>
              </a:rPr>
              <a:t>Following court approval of the disclosure statement (or prior to the commencement of the chapter 11 cases, if in prepackaged scenario), the debtor prepares a solicitation package:</a:t>
            </a:r>
          </a:p>
          <a:p>
            <a:pPr lvl="2" algn="just">
              <a:lnSpc>
                <a:spcPts val="1440"/>
              </a:lnSpc>
              <a:buSzPct val="100000"/>
              <a:defRPr/>
            </a:pPr>
            <a:r>
              <a:rPr lang="en-US" altLang="en-US" sz="1400" dirty="0">
                <a:cs typeface="Calibri Light" panose="020F0302020204030204" pitchFamily="34" charset="0"/>
              </a:rPr>
              <a:t>plan</a:t>
            </a:r>
          </a:p>
          <a:p>
            <a:pPr lvl="2" algn="just">
              <a:lnSpc>
                <a:spcPts val="1440"/>
              </a:lnSpc>
              <a:buSzPct val="100000"/>
              <a:defRPr/>
            </a:pPr>
            <a:r>
              <a:rPr lang="en-US" altLang="en-US" sz="1400" dirty="0">
                <a:cs typeface="Calibri Light" panose="020F0302020204030204" pitchFamily="34" charset="0"/>
              </a:rPr>
              <a:t>disclosure statement</a:t>
            </a:r>
          </a:p>
          <a:p>
            <a:pPr lvl="2" algn="just">
              <a:lnSpc>
                <a:spcPts val="1440"/>
              </a:lnSpc>
              <a:buSzPct val="100000"/>
              <a:defRPr/>
            </a:pPr>
            <a:r>
              <a:rPr lang="en-US" altLang="en-US" sz="1400" dirty="0">
                <a:cs typeface="Calibri Light" panose="020F0302020204030204" pitchFamily="34" charset="0"/>
              </a:rPr>
              <a:t>ballots and other forms</a:t>
            </a:r>
          </a:p>
          <a:p>
            <a:pPr marL="285624" lvl="2" algn="just">
              <a:lnSpc>
                <a:spcPct val="90000"/>
              </a:lnSpc>
              <a:buClr>
                <a:srgbClr val="00B050"/>
              </a:buClr>
              <a:buSzPct val="100000"/>
              <a:defRPr/>
            </a:pPr>
            <a:r>
              <a:rPr lang="en-US" altLang="en-US" sz="1400" dirty="0">
                <a:cs typeface="Calibri Light" panose="020F0302020204030204" pitchFamily="34" charset="0"/>
              </a:rPr>
              <a:t>The debtor mails the solicitation package to all parties entitled to vote on the plan.</a:t>
            </a:r>
          </a:p>
          <a:p>
            <a:pPr lvl="2" algn="just">
              <a:lnSpc>
                <a:spcPts val="1440"/>
              </a:lnSpc>
              <a:buSzPct val="100000"/>
              <a:defRPr/>
            </a:pPr>
            <a:r>
              <a:rPr lang="en-US" altLang="en-US" sz="1400" dirty="0">
                <a:cs typeface="Calibri Light" panose="020F0302020204030204" pitchFamily="34" charset="0"/>
              </a:rPr>
              <a:t>Creditors whose claims are impaired (</a:t>
            </a:r>
            <a:r>
              <a:rPr lang="en-US" altLang="en-US" sz="1400" i="1" dirty="0">
                <a:cs typeface="Calibri Light" panose="020F0302020204030204" pitchFamily="34" charset="0"/>
              </a:rPr>
              <a:t>i.e.</a:t>
            </a:r>
            <a:r>
              <a:rPr lang="en-US" altLang="en-US" sz="1400" dirty="0">
                <a:cs typeface="Calibri Light" panose="020F0302020204030204" pitchFamily="34" charset="0"/>
              </a:rPr>
              <a:t>, not paid in full in cash) are entitled to vote.</a:t>
            </a:r>
          </a:p>
          <a:p>
            <a:pPr lvl="2" algn="just">
              <a:lnSpc>
                <a:spcPts val="1440"/>
              </a:lnSpc>
              <a:buSzPct val="100000"/>
              <a:defRPr/>
            </a:pPr>
            <a:r>
              <a:rPr lang="en-US" altLang="en-US" sz="1400" dirty="0">
                <a:cs typeface="Calibri Light" panose="020F0302020204030204" pitchFamily="34" charset="0"/>
              </a:rPr>
              <a:t>Creditors whose claims are unimpaired are deemed to accept and thus not entitled to vote.</a:t>
            </a:r>
          </a:p>
          <a:p>
            <a:pPr lvl="2" algn="just">
              <a:lnSpc>
                <a:spcPts val="1440"/>
              </a:lnSpc>
              <a:buSzPct val="100000"/>
              <a:defRPr/>
            </a:pPr>
            <a:r>
              <a:rPr lang="en-US" altLang="en-US" sz="1400" dirty="0">
                <a:cs typeface="Calibri Light" panose="020F0302020204030204" pitchFamily="34" charset="0"/>
              </a:rPr>
              <a:t>Creditors and shareholders whose claims or interests receive no distribution are deemed to reject and are thus not entitled to vote.</a:t>
            </a:r>
          </a:p>
          <a:p>
            <a:pPr lvl="3" algn="just">
              <a:lnSpc>
                <a:spcPts val="1440"/>
              </a:lnSpc>
              <a:buSzPct val="100000"/>
              <a:defRPr/>
            </a:pPr>
            <a:r>
              <a:rPr lang="en-US" altLang="en-US" sz="1400" kern="1200" dirty="0">
                <a:cs typeface="Calibri Light" panose="020F0302020204030204" pitchFamily="34" charset="0"/>
              </a:rPr>
              <a:t>Note:  Any creditor, shareholder, or other party in interest (including the U.S. Trustee) may still object to confirmation of plan, even if the person is not entitled to vote.</a:t>
            </a:r>
          </a:p>
          <a:p>
            <a:pPr marL="285624" lvl="2" algn="just">
              <a:lnSpc>
                <a:spcPct val="90000"/>
              </a:lnSpc>
              <a:buClr>
                <a:srgbClr val="00B050"/>
              </a:buClr>
              <a:buSzPct val="100000"/>
              <a:defRPr/>
            </a:pPr>
            <a:r>
              <a:rPr lang="en-US" altLang="en-US" sz="1400" dirty="0">
                <a:cs typeface="Calibri Light" panose="020F0302020204030204" pitchFamily="34" charset="0"/>
              </a:rPr>
              <a:t>A plan is accepted by a class if:</a:t>
            </a:r>
          </a:p>
          <a:p>
            <a:pPr lvl="2" algn="just">
              <a:lnSpc>
                <a:spcPts val="1440"/>
              </a:lnSpc>
              <a:buSzPct val="100000"/>
              <a:defRPr/>
            </a:pPr>
            <a:r>
              <a:rPr lang="en-US" altLang="en-US" sz="1400" dirty="0">
                <a:cs typeface="Calibri Light" panose="020F0302020204030204" pitchFamily="34" charset="0"/>
              </a:rPr>
              <a:t>For creditors:  More than 1/2 in number of voters and at least 2/3 in amount of voters’ claims have accepted.</a:t>
            </a:r>
          </a:p>
          <a:p>
            <a:pPr lvl="2" algn="just">
              <a:lnSpc>
                <a:spcPts val="1440"/>
              </a:lnSpc>
              <a:buSzPct val="100000"/>
              <a:defRPr/>
            </a:pPr>
            <a:r>
              <a:rPr lang="en-US" altLang="en-US" sz="1400" dirty="0">
                <a:cs typeface="Calibri Light" panose="020F0302020204030204" pitchFamily="34" charset="0"/>
              </a:rPr>
              <a:t>For shareholders: At least 2/3 in amount of shares entitled to vote have accepted.</a:t>
            </a:r>
          </a:p>
          <a:p>
            <a:pPr lvl="2" algn="just">
              <a:lnSpc>
                <a:spcPts val="1440"/>
              </a:lnSpc>
              <a:buSzPct val="100000"/>
              <a:defRPr/>
            </a:pPr>
            <a:r>
              <a:rPr lang="en-US" altLang="en-US" sz="1400" dirty="0">
                <a:cs typeface="Calibri Light" panose="020F0302020204030204" pitchFamily="34" charset="0"/>
              </a:rPr>
              <a:t>The thresholds are calculated based on the votes received, not based on the actual amounts outstanding or numbers of creditors or shares.</a:t>
            </a:r>
          </a:p>
        </p:txBody>
      </p:sp>
    </p:spTree>
    <p:extLst>
      <p:ext uri="{BB962C8B-B14F-4D97-AF65-F5344CB8AC3E}">
        <p14:creationId xmlns:p14="http://schemas.microsoft.com/office/powerpoint/2010/main" val="190643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83783" y="404664"/>
            <a:ext cx="8248657" cy="475890"/>
          </a:xfrm>
        </p:spPr>
        <p:txBody>
          <a:bodyPr/>
          <a:lstStyle/>
          <a:p>
            <a:pPr eaLnBrk="1" hangingPunct="1"/>
            <a:r>
              <a:rPr lang="en-US" altLang="en-US" dirty="0"/>
              <a:t>Confirmation of Chapter 11 Plan </a:t>
            </a:r>
          </a:p>
        </p:txBody>
      </p:sp>
      <p:sp>
        <p:nvSpPr>
          <p:cNvPr id="27651" name="Content Placeholder 2"/>
          <p:cNvSpPr>
            <a:spLocks noGrp="1"/>
          </p:cNvSpPr>
          <p:nvPr>
            <p:ph idx="4294967295"/>
          </p:nvPr>
        </p:nvSpPr>
        <p:spPr>
          <a:xfrm>
            <a:off x="251520" y="980728"/>
            <a:ext cx="8366393" cy="5616624"/>
          </a:xfrm>
          <a:prstGeom prst="rect">
            <a:avLst/>
          </a:prstGeom>
        </p:spPr>
        <p:txBody>
          <a:bodyPr/>
          <a:lstStyle/>
          <a:p>
            <a:pPr marL="285624" lvl="2" algn="just">
              <a:lnSpc>
                <a:spcPct val="90000"/>
              </a:lnSpc>
              <a:buClr>
                <a:srgbClr val="00B050"/>
              </a:buClr>
              <a:buSzPct val="100000"/>
              <a:defRPr/>
            </a:pPr>
            <a:r>
              <a:rPr lang="en-US" altLang="en-US" sz="1400" dirty="0">
                <a:cs typeface="Calibri Light" panose="020F0302020204030204" pitchFamily="34" charset="0"/>
              </a:rPr>
              <a:t>Requirements of confirmation for consensual plan:</a:t>
            </a:r>
          </a:p>
          <a:p>
            <a:pPr lvl="2" algn="just">
              <a:lnSpc>
                <a:spcPts val="1440"/>
              </a:lnSpc>
              <a:buSzPct val="100000"/>
              <a:defRPr/>
            </a:pPr>
            <a:r>
              <a:rPr lang="en-US" altLang="en-US" sz="1400" dirty="0">
                <a:cs typeface="Calibri Light" panose="020F0302020204030204" pitchFamily="34" charset="0"/>
              </a:rPr>
              <a:t>Each class of creditors either (i) is unimpaired (and thus is deemed to accept the plan) or (ii) votes to accept the plan; </a:t>
            </a:r>
          </a:p>
          <a:p>
            <a:pPr lvl="2" algn="just">
              <a:lnSpc>
                <a:spcPts val="1440"/>
              </a:lnSpc>
              <a:buSzPct val="100000"/>
              <a:defRPr/>
            </a:pPr>
            <a:r>
              <a:rPr lang="en-US" altLang="en-US" sz="1400" dirty="0">
                <a:cs typeface="Calibri Light" panose="020F0302020204030204" pitchFamily="34" charset="0"/>
              </a:rPr>
              <a:t>The plan satisfies the “best interests” test (liquidation analysis); and</a:t>
            </a:r>
          </a:p>
          <a:p>
            <a:pPr lvl="3" algn="just">
              <a:lnSpc>
                <a:spcPts val="1440"/>
              </a:lnSpc>
              <a:buSzPct val="100000"/>
              <a:defRPr/>
            </a:pPr>
            <a:r>
              <a:rPr lang="en-US" altLang="en-US" sz="1400" dirty="0"/>
              <a:t>Impaired creditors must receive at least us much under the plan as they would have received in a chapter 7 liquidation of the company.</a:t>
            </a:r>
            <a:endParaRPr lang="en-US" altLang="en-US" sz="1400" dirty="0">
              <a:cs typeface="Calibri Light" panose="020F0302020204030204" pitchFamily="34" charset="0"/>
            </a:endParaRPr>
          </a:p>
          <a:p>
            <a:pPr lvl="2" algn="just">
              <a:lnSpc>
                <a:spcPts val="1440"/>
              </a:lnSpc>
              <a:buSzPct val="100000"/>
              <a:defRPr/>
            </a:pPr>
            <a:r>
              <a:rPr lang="en-US" altLang="en-US" sz="1400" dirty="0">
                <a:cs typeface="Calibri Light" panose="020F0302020204030204" pitchFamily="34" charset="0"/>
              </a:rPr>
              <a:t>The plan is “feasible” (business plan).</a:t>
            </a:r>
          </a:p>
          <a:p>
            <a:pPr lvl="3" algn="just">
              <a:lnSpc>
                <a:spcPts val="1440"/>
              </a:lnSpc>
              <a:buSzPct val="100000"/>
              <a:defRPr/>
            </a:pPr>
            <a:r>
              <a:rPr lang="en-US" altLang="en-US" sz="1400" dirty="0"/>
              <a:t>The feasibility analysis examines a number of factors (and often relies on a debtor’s business plan) to determine whether there is a “reasonable assurance of success” for the debtor to perform under the plan.  </a:t>
            </a:r>
          </a:p>
          <a:p>
            <a:pPr lvl="3" algn="just">
              <a:lnSpc>
                <a:spcPts val="1440"/>
              </a:lnSpc>
              <a:buSzPct val="100000"/>
              <a:defRPr/>
            </a:pPr>
            <a:r>
              <a:rPr lang="en-US" altLang="en-US" sz="1400" dirty="0"/>
              <a:t>These factors can include:  (i) the viability of the debtor’s post-bankruptcy capital structure; (ii) the earning power of its business; (iii) economic conditions and their effect on the business; and (iv) the ability of the debtor’s management.</a:t>
            </a:r>
            <a:endParaRPr lang="en-US" altLang="en-US" sz="1400" dirty="0">
              <a:cs typeface="Calibri Light" panose="020F0302020204030204" pitchFamily="34" charset="0"/>
            </a:endParaRPr>
          </a:p>
          <a:p>
            <a:pPr marL="285624" lvl="2" indent="-280941" algn="just">
              <a:lnSpc>
                <a:spcPct val="90000"/>
              </a:lnSpc>
              <a:buClr>
                <a:srgbClr val="00B050"/>
              </a:buClr>
              <a:buSzPct val="100000"/>
              <a:defRPr/>
            </a:pPr>
            <a:r>
              <a:rPr lang="en-US" altLang="en-US" sz="1400" kern="1200" dirty="0">
                <a:cs typeface="Calibri Light" panose="020F0302020204030204" pitchFamily="34" charset="0"/>
              </a:rPr>
              <a:t>Even if the plan is not consensual (and thus not every class accepts or is deemed to accept), the plan nevertheless can be confirmed and “crammed down” on dissenting classes if:</a:t>
            </a:r>
          </a:p>
          <a:p>
            <a:pPr lvl="2" algn="just">
              <a:lnSpc>
                <a:spcPts val="1440"/>
              </a:lnSpc>
              <a:buSzPct val="100000"/>
              <a:defRPr/>
            </a:pPr>
            <a:r>
              <a:rPr lang="en-US" altLang="en-US" sz="1400" dirty="0">
                <a:cs typeface="Calibri Light" panose="020F0302020204030204" pitchFamily="34" charset="0"/>
              </a:rPr>
              <a:t>At least one impaired class votes to accept the plan, without including acceptances cast by “insiders”; </a:t>
            </a:r>
          </a:p>
          <a:p>
            <a:pPr lvl="2" algn="just">
              <a:lnSpc>
                <a:spcPts val="1440"/>
              </a:lnSpc>
              <a:buSzPct val="100000"/>
              <a:defRPr/>
            </a:pPr>
            <a:r>
              <a:rPr lang="en-US" altLang="en-US" sz="1400" dirty="0">
                <a:cs typeface="Calibri Light" panose="020F0302020204030204" pitchFamily="34" charset="0"/>
              </a:rPr>
              <a:t>The plan does not unfairly discriminate; and</a:t>
            </a:r>
          </a:p>
          <a:p>
            <a:pPr lvl="3" algn="just">
              <a:lnSpc>
                <a:spcPts val="1440"/>
              </a:lnSpc>
              <a:buSzPct val="100000"/>
              <a:defRPr/>
            </a:pPr>
            <a:r>
              <a:rPr lang="en-US" sz="1400" dirty="0"/>
              <a:t>A plan may not provide for different treatment of classes of equal rank and priority unless there is a contractual, economic, or business justification for such differing treatment (</a:t>
            </a:r>
            <a:r>
              <a:rPr lang="en-US" sz="1400" i="1" dirty="0"/>
              <a:t>e.g.</a:t>
            </a:r>
            <a:r>
              <a:rPr lang="en-US" sz="1400" dirty="0"/>
              <a:t>, trade claims may receive different treatment from other unsecured claims because such creditors are critical to business operations).</a:t>
            </a:r>
            <a:endParaRPr lang="en-US" altLang="en-US" sz="1400" dirty="0">
              <a:cs typeface="Calibri Light" panose="020F0302020204030204" pitchFamily="34" charset="0"/>
            </a:endParaRPr>
          </a:p>
          <a:p>
            <a:pPr lvl="2" algn="just">
              <a:lnSpc>
                <a:spcPts val="1440"/>
              </a:lnSpc>
              <a:buSzPct val="100000"/>
              <a:defRPr/>
            </a:pPr>
            <a:r>
              <a:rPr lang="en-US" altLang="en-US" sz="1400" dirty="0">
                <a:cs typeface="Calibri Light" panose="020F0302020204030204" pitchFamily="34" charset="0"/>
              </a:rPr>
              <a:t>The plan is “fair and equitable.”</a:t>
            </a:r>
          </a:p>
          <a:p>
            <a:pPr lvl="3"/>
            <a:r>
              <a:rPr lang="en-US" sz="1400" dirty="0"/>
              <a:t>A dissenting class of creditors or interest holders cannot be compelled to accept less than full compensation while a more junior creditor or equity holder receives anything or retains its interest in the debtor under the plan.  This is known as the “absolute priority rule.”</a:t>
            </a:r>
          </a:p>
          <a:p>
            <a:pPr lvl="3"/>
            <a:r>
              <a:rPr lang="en-US" sz="1400" dirty="0"/>
              <a:t>Claimants cannot receive payments under the plan in excess of their allowed claims.</a:t>
            </a:r>
          </a:p>
        </p:txBody>
      </p:sp>
    </p:spTree>
    <p:extLst>
      <p:ext uri="{BB962C8B-B14F-4D97-AF65-F5344CB8AC3E}">
        <p14:creationId xmlns:p14="http://schemas.microsoft.com/office/powerpoint/2010/main" val="3895238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83783" y="74860"/>
            <a:ext cx="8248657" cy="880554"/>
          </a:xfrm>
        </p:spPr>
        <p:txBody>
          <a:bodyPr/>
          <a:lstStyle/>
          <a:p>
            <a:pPr eaLnBrk="1" hangingPunct="1"/>
            <a:r>
              <a:rPr lang="en-US" altLang="en-US" dirty="0"/>
              <a:t>Potential Next Steps </a:t>
            </a:r>
          </a:p>
        </p:txBody>
      </p:sp>
      <p:sp>
        <p:nvSpPr>
          <p:cNvPr id="27651" name="Content Placeholder 2"/>
          <p:cNvSpPr>
            <a:spLocks noGrp="1"/>
          </p:cNvSpPr>
          <p:nvPr>
            <p:ph idx="4294967295"/>
          </p:nvPr>
        </p:nvSpPr>
        <p:spPr>
          <a:xfrm>
            <a:off x="300942" y="1052736"/>
            <a:ext cx="8519530" cy="5255503"/>
          </a:xfrm>
          <a:prstGeom prst="rect">
            <a:avLst/>
          </a:prstGeom>
        </p:spPr>
        <p:txBody>
          <a:bodyPr/>
          <a:lstStyle/>
          <a:p>
            <a:pPr marL="4683" lvl="2" indent="0" algn="just">
              <a:lnSpc>
                <a:spcPct val="90000"/>
              </a:lnSpc>
              <a:spcBef>
                <a:spcPts val="265"/>
              </a:spcBef>
              <a:spcAft>
                <a:spcPts val="265"/>
              </a:spcAft>
              <a:buClr>
                <a:srgbClr val="00B050"/>
              </a:buClr>
              <a:buSzPct val="100000"/>
              <a:buNone/>
              <a:defRPr/>
            </a:pPr>
            <a:r>
              <a:rPr lang="en-US" altLang="en-US" b="1" u="sng" kern="1200" dirty="0">
                <a:cs typeface="Calibri Light" panose="020F0302020204030204" pitchFamily="34" charset="0"/>
              </a:rPr>
              <a:t>General Pre-Filing Contingency Planning</a:t>
            </a:r>
          </a:p>
          <a:p>
            <a:pPr marL="408116" lvl="3" algn="just">
              <a:lnSpc>
                <a:spcPct val="90000"/>
              </a:lnSpc>
              <a:spcBef>
                <a:spcPts val="265"/>
              </a:spcBef>
              <a:spcAft>
                <a:spcPts val="265"/>
              </a:spcAft>
              <a:buClrTx/>
              <a:buSzPct val="100000"/>
              <a:buFont typeface="+mj-lt"/>
              <a:buAutoNum type="arabicPeriod"/>
              <a:defRPr/>
            </a:pPr>
            <a:r>
              <a:rPr lang="en-US" altLang="en-US" kern="1200" dirty="0">
                <a:cs typeface="Calibri Light" panose="020F0302020204030204" pitchFamily="34" charset="0"/>
              </a:rPr>
              <a:t>Conduct review of corporate organizational documents and domino analysis to determine what entities </a:t>
            </a:r>
            <a:r>
              <a:rPr lang="en-US" altLang="en-US" dirty="0">
                <a:cs typeface="Calibri Light" panose="020F0302020204030204" pitchFamily="34" charset="0"/>
              </a:rPr>
              <a:t>should file, what </a:t>
            </a:r>
            <a:r>
              <a:rPr lang="en-US" altLang="en-US" kern="1200" dirty="0">
                <a:cs typeface="Calibri Light" panose="020F0302020204030204" pitchFamily="34" charset="0"/>
              </a:rPr>
              <a:t>authorizations are needed to commence a filing, as well as what amendments may be needed to avoid negative implications (</a:t>
            </a:r>
            <a:r>
              <a:rPr lang="en-US" altLang="en-US" i="1" kern="1200" dirty="0">
                <a:cs typeface="Calibri Light" panose="020F0302020204030204" pitchFamily="34" charset="0"/>
              </a:rPr>
              <a:t>e.g.</a:t>
            </a:r>
            <a:r>
              <a:rPr lang="en-US" altLang="en-US" kern="1200" dirty="0">
                <a:cs typeface="Calibri Light" panose="020F0302020204030204" pitchFamily="34" charset="0"/>
              </a:rPr>
              <a:t>, unintended dissolution of entity).</a:t>
            </a:r>
          </a:p>
          <a:p>
            <a:pPr marL="408116" lvl="3" algn="just">
              <a:lnSpc>
                <a:spcPct val="90000"/>
              </a:lnSpc>
              <a:spcBef>
                <a:spcPts val="265"/>
              </a:spcBef>
              <a:spcAft>
                <a:spcPts val="265"/>
              </a:spcAft>
              <a:buClrTx/>
              <a:buSzPct val="100000"/>
              <a:buFont typeface="+mj-lt"/>
              <a:buAutoNum type="arabicPeriod"/>
              <a:defRPr/>
            </a:pPr>
            <a:r>
              <a:rPr lang="en-US" altLang="en-US" kern="1200" dirty="0">
                <a:cs typeface="Calibri Light" panose="020F0302020204030204" pitchFamily="34" charset="0"/>
              </a:rPr>
              <a:t>Evaluate and determine venue for chapter 11 filing.</a:t>
            </a:r>
          </a:p>
          <a:p>
            <a:pPr marL="408116" lvl="3" algn="just">
              <a:lnSpc>
                <a:spcPct val="90000"/>
              </a:lnSpc>
              <a:spcBef>
                <a:spcPts val="265"/>
              </a:spcBef>
              <a:spcAft>
                <a:spcPts val="265"/>
              </a:spcAft>
              <a:buClrTx/>
              <a:buSzPct val="100000"/>
              <a:buFont typeface="+mj-lt"/>
              <a:buAutoNum type="arabicPeriod"/>
              <a:defRPr/>
            </a:pPr>
            <a:r>
              <a:rPr lang="en-US" altLang="en-US" kern="1200" dirty="0">
                <a:cs typeface="Calibri Light" panose="020F0302020204030204" pitchFamily="34" charset="0"/>
              </a:rPr>
              <a:t>Engage with brokers for amendments and runoff coverage under the Company’s D&amp;O policies.</a:t>
            </a:r>
          </a:p>
          <a:p>
            <a:pPr marL="4683" lvl="2" indent="0" algn="just">
              <a:lnSpc>
                <a:spcPct val="90000"/>
              </a:lnSpc>
              <a:spcBef>
                <a:spcPts val="265"/>
              </a:spcBef>
              <a:spcAft>
                <a:spcPts val="265"/>
              </a:spcAft>
              <a:buClr>
                <a:srgbClr val="00B050"/>
              </a:buClr>
              <a:buSzPct val="100000"/>
              <a:buNone/>
              <a:defRPr/>
            </a:pPr>
            <a:r>
              <a:rPr lang="en-US" altLang="en-US" b="1" u="sng" kern="1200" dirty="0">
                <a:cs typeface="Calibri Light" panose="020F0302020204030204" pitchFamily="34" charset="0"/>
              </a:rPr>
              <a:t>Transaction Financing </a:t>
            </a:r>
          </a:p>
          <a:p>
            <a:pPr marL="408116" lvl="3" algn="just">
              <a:lnSpc>
                <a:spcPct val="90000"/>
              </a:lnSpc>
              <a:spcBef>
                <a:spcPts val="265"/>
              </a:spcBef>
              <a:spcAft>
                <a:spcPts val="265"/>
              </a:spcAft>
              <a:buClrTx/>
              <a:buSzPct val="100000"/>
              <a:buFont typeface="+mj-lt"/>
              <a:buAutoNum type="arabicPeriod"/>
              <a:defRPr/>
            </a:pPr>
            <a:r>
              <a:rPr lang="en-US" altLang="en-US" kern="1200" dirty="0">
                <a:cs typeface="Calibri Light" panose="020F0302020204030204" pitchFamily="34" charset="0"/>
              </a:rPr>
              <a:t>Finalize views on the Company’s financing needs.</a:t>
            </a:r>
          </a:p>
          <a:p>
            <a:pPr marL="408116" lvl="3" algn="just">
              <a:lnSpc>
                <a:spcPct val="90000"/>
              </a:lnSpc>
              <a:spcBef>
                <a:spcPts val="265"/>
              </a:spcBef>
              <a:spcAft>
                <a:spcPts val="265"/>
              </a:spcAft>
              <a:buClrTx/>
              <a:buSzPct val="100000"/>
              <a:buFont typeface="+mj-lt"/>
              <a:buAutoNum type="arabicPeriod"/>
              <a:defRPr/>
            </a:pPr>
            <a:r>
              <a:rPr lang="en-US" altLang="en-US" kern="1200" dirty="0">
                <a:cs typeface="Calibri Light" panose="020F0302020204030204" pitchFamily="34" charset="0"/>
              </a:rPr>
              <a:t>Work with </a:t>
            </a:r>
            <a:r>
              <a:rPr lang="en-US" altLang="en-US" dirty="0">
                <a:cs typeface="Calibri Light" panose="020F0302020204030204" pitchFamily="34" charset="0"/>
              </a:rPr>
              <a:t>Jefferies</a:t>
            </a:r>
            <a:r>
              <a:rPr lang="en-US" altLang="en-US" kern="1200" dirty="0">
                <a:cs typeface="Calibri Light" panose="020F0302020204030204" pitchFamily="34" charset="0"/>
              </a:rPr>
              <a:t> to propose and secure DIP financing (if necessary).</a:t>
            </a:r>
          </a:p>
          <a:p>
            <a:pPr marL="4683" lvl="2" indent="0" algn="just">
              <a:lnSpc>
                <a:spcPct val="90000"/>
              </a:lnSpc>
              <a:spcBef>
                <a:spcPts val="265"/>
              </a:spcBef>
              <a:spcAft>
                <a:spcPts val="265"/>
              </a:spcAft>
              <a:buClr>
                <a:srgbClr val="00B050"/>
              </a:buClr>
              <a:buSzPct val="100000"/>
              <a:buNone/>
              <a:defRPr/>
            </a:pPr>
            <a:r>
              <a:rPr lang="en-US" altLang="en-US" b="1" u="sng" kern="1200" dirty="0">
                <a:cs typeface="Calibri Light" panose="020F0302020204030204" pitchFamily="34" charset="0"/>
              </a:rPr>
              <a:t>Prepare First-Day Motions</a:t>
            </a:r>
          </a:p>
          <a:p>
            <a:pPr marL="487341" lvl="3" indent="-280941" algn="just">
              <a:lnSpc>
                <a:spcPct val="90000"/>
              </a:lnSpc>
              <a:spcBef>
                <a:spcPts val="265"/>
              </a:spcBef>
              <a:spcAft>
                <a:spcPts val="265"/>
              </a:spcAft>
              <a:buClrTx/>
              <a:buSzPct val="100000"/>
              <a:buFont typeface="+mj-lt"/>
              <a:buAutoNum type="arabicPeriod"/>
              <a:defRPr/>
            </a:pPr>
            <a:r>
              <a:rPr lang="en-US" altLang="en-US" kern="1200" dirty="0">
                <a:cs typeface="Calibri Light" panose="020F0302020204030204" pitchFamily="34" charset="0"/>
              </a:rPr>
              <a:t>Identify which substantive first-day motions would be </a:t>
            </a:r>
            <a:r>
              <a:rPr lang="en-US" altLang="en-US" dirty="0">
                <a:cs typeface="Calibri Light" panose="020F0302020204030204" pitchFamily="34" charset="0"/>
              </a:rPr>
              <a:t>ne</a:t>
            </a:r>
            <a:r>
              <a:rPr lang="en-US" altLang="en-US" kern="1200" dirty="0">
                <a:cs typeface="Calibri Light" panose="020F0302020204030204" pitchFamily="34" charset="0"/>
              </a:rPr>
              <a:t>cessary in the Company’s chapter 11 cases.</a:t>
            </a:r>
          </a:p>
          <a:p>
            <a:pPr marL="487341" lvl="3" indent="-280941" algn="just">
              <a:lnSpc>
                <a:spcPct val="90000"/>
              </a:lnSpc>
              <a:spcBef>
                <a:spcPts val="265"/>
              </a:spcBef>
              <a:spcAft>
                <a:spcPts val="265"/>
              </a:spcAft>
              <a:buClrTx/>
              <a:buSzPct val="100000"/>
              <a:buFont typeface="+mj-lt"/>
              <a:buAutoNum type="arabicPeriod"/>
              <a:defRPr/>
            </a:pPr>
            <a:r>
              <a:rPr lang="en-US" altLang="en-US" kern="1200" dirty="0">
                <a:cs typeface="Calibri Light" panose="020F0302020204030204" pitchFamily="34" charset="0"/>
              </a:rPr>
              <a:t>Assign point persons at the Company, Weil, and A&amp;M</a:t>
            </a:r>
            <a:r>
              <a:rPr lang="en-US" altLang="en-US" dirty="0">
                <a:cs typeface="Calibri Light" panose="020F0302020204030204" pitchFamily="34" charset="0"/>
              </a:rPr>
              <a:t> </a:t>
            </a:r>
            <a:r>
              <a:rPr lang="en-US" altLang="en-US" kern="1200" dirty="0">
                <a:cs typeface="Calibri Light" panose="020F0302020204030204" pitchFamily="34" charset="0"/>
              </a:rPr>
              <a:t>for each first-day motion.</a:t>
            </a:r>
          </a:p>
          <a:p>
            <a:pPr marL="487341" lvl="3" indent="-280941" algn="just">
              <a:lnSpc>
                <a:spcPct val="90000"/>
              </a:lnSpc>
              <a:spcBef>
                <a:spcPts val="265"/>
              </a:spcBef>
              <a:spcAft>
                <a:spcPts val="265"/>
              </a:spcAft>
              <a:buClrTx/>
              <a:buSzPct val="100000"/>
              <a:buFont typeface="+mj-lt"/>
              <a:buAutoNum type="arabicPeriod"/>
              <a:defRPr/>
            </a:pPr>
            <a:r>
              <a:rPr lang="en-US" altLang="en-US" kern="1200" dirty="0">
                <a:cs typeface="Calibri Light" panose="020F0302020204030204" pitchFamily="34" charset="0"/>
              </a:rPr>
              <a:t>Establish process and timeline for collecting data needed to populate and draft each motion.</a:t>
            </a:r>
          </a:p>
          <a:p>
            <a:pPr marL="4683" lvl="2" indent="0" algn="just">
              <a:lnSpc>
                <a:spcPct val="90000"/>
              </a:lnSpc>
              <a:spcBef>
                <a:spcPts val="265"/>
              </a:spcBef>
              <a:spcAft>
                <a:spcPts val="265"/>
              </a:spcAft>
              <a:buClr>
                <a:srgbClr val="00B050"/>
              </a:buClr>
              <a:buSzPct val="100000"/>
              <a:buNone/>
              <a:defRPr/>
            </a:pPr>
            <a:r>
              <a:rPr lang="en-US" altLang="en-US" b="1" u="sng" kern="1200" dirty="0">
                <a:cs typeface="Calibri Light" panose="020F0302020204030204" pitchFamily="34" charset="0"/>
              </a:rPr>
              <a:t>Communications Strategy </a:t>
            </a:r>
          </a:p>
          <a:p>
            <a:pPr marL="487341" lvl="3" indent="-280941" algn="just">
              <a:lnSpc>
                <a:spcPct val="90000"/>
              </a:lnSpc>
              <a:spcBef>
                <a:spcPts val="265"/>
              </a:spcBef>
              <a:spcAft>
                <a:spcPts val="265"/>
              </a:spcAft>
              <a:buClr>
                <a:prstClr val="black"/>
              </a:buClr>
              <a:buSzPct val="100000"/>
              <a:buFont typeface="+mj-lt"/>
              <a:buAutoNum type="arabicPeriod"/>
              <a:defRPr/>
            </a:pPr>
            <a:r>
              <a:rPr lang="en-US" altLang="en-US" kern="1200" dirty="0">
                <a:solidFill>
                  <a:prstClr val="black"/>
                </a:solidFill>
                <a:cs typeface="Calibri Light" panose="020F0302020204030204" pitchFamily="34" charset="0"/>
              </a:rPr>
              <a:t>Prepare communications strategy and related materials for customers, vendors, and employees.</a:t>
            </a:r>
          </a:p>
          <a:p>
            <a:pPr marL="487341" lvl="3" indent="-280941" algn="just">
              <a:lnSpc>
                <a:spcPct val="90000"/>
              </a:lnSpc>
              <a:spcBef>
                <a:spcPts val="265"/>
              </a:spcBef>
              <a:spcAft>
                <a:spcPts val="265"/>
              </a:spcAft>
              <a:buClr>
                <a:prstClr val="black"/>
              </a:buClr>
              <a:buSzPct val="100000"/>
              <a:buFont typeface="+mj-lt"/>
              <a:buAutoNum type="arabicPeriod"/>
              <a:defRPr/>
            </a:pPr>
            <a:r>
              <a:rPr lang="en-US" altLang="en-US" kern="1200" dirty="0">
                <a:solidFill>
                  <a:prstClr val="black"/>
                </a:solidFill>
                <a:cs typeface="Calibri Light" panose="020F0302020204030204" pitchFamily="34" charset="0"/>
              </a:rPr>
              <a:t>Prepare press releases in connection with commencement of chapter 11 process.</a:t>
            </a:r>
          </a:p>
          <a:p>
            <a:pPr marL="487341" lvl="3" indent="-280941" algn="just">
              <a:lnSpc>
                <a:spcPct val="90000"/>
              </a:lnSpc>
              <a:spcBef>
                <a:spcPts val="265"/>
              </a:spcBef>
              <a:spcAft>
                <a:spcPts val="265"/>
              </a:spcAft>
              <a:buClrTx/>
              <a:buSzPct val="100000"/>
              <a:buFont typeface="+mj-lt"/>
              <a:buAutoNum type="arabicPeriod"/>
              <a:defRPr/>
            </a:pPr>
            <a:endParaRPr lang="en-US" altLang="en-US" sz="1400" kern="1200" dirty="0">
              <a:cs typeface="Calibri Light" panose="020F0302020204030204" pitchFamily="34" charset="0"/>
            </a:endParaRPr>
          </a:p>
          <a:p>
            <a:pPr marL="252146" lvl="1" indent="0">
              <a:spcBef>
                <a:spcPts val="265"/>
              </a:spcBef>
              <a:spcAft>
                <a:spcPts val="265"/>
              </a:spcAft>
              <a:buNone/>
              <a:defRPr/>
            </a:pPr>
            <a:endParaRPr lang="en-US" altLang="en-US" sz="1400" dirty="0">
              <a:cs typeface="Calibri Light" panose="020F0302020204030204" pitchFamily="34" charset="0"/>
            </a:endParaRPr>
          </a:p>
          <a:p>
            <a:pPr marL="223192" lvl="1" indent="0">
              <a:spcBef>
                <a:spcPts val="265"/>
              </a:spcBef>
              <a:spcAft>
                <a:spcPts val="265"/>
              </a:spcAft>
              <a:buNone/>
              <a:defRPr/>
            </a:pPr>
            <a:endParaRPr lang="en-US" altLang="en-US" sz="1400" dirty="0">
              <a:cs typeface="Calibri Light" panose="020F0302020204030204" pitchFamily="34" charset="0"/>
            </a:endParaRPr>
          </a:p>
        </p:txBody>
      </p:sp>
    </p:spTree>
    <p:extLst>
      <p:ext uri="{BB962C8B-B14F-4D97-AF65-F5344CB8AC3E}">
        <p14:creationId xmlns:p14="http://schemas.microsoft.com/office/powerpoint/2010/main" val="382167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Chapter 11 Case Types </a:t>
            </a:r>
          </a:p>
        </p:txBody>
      </p:sp>
      <p:sp>
        <p:nvSpPr>
          <p:cNvPr id="3" name="Content Placeholder 2"/>
          <p:cNvSpPr>
            <a:spLocks noGrp="1"/>
          </p:cNvSpPr>
          <p:nvPr>
            <p:ph sz="quarter" idx="10"/>
          </p:nvPr>
        </p:nvSpPr>
        <p:spPr>
          <a:xfrm>
            <a:off x="290986" y="1131851"/>
            <a:ext cx="8488361" cy="5390846"/>
          </a:xfrm>
        </p:spPr>
        <p:txBody>
          <a:bodyPr/>
          <a:lstStyle/>
          <a:p>
            <a:pPr lvl="1" algn="just">
              <a:buSzPct val="125000"/>
            </a:pPr>
            <a:r>
              <a:rPr lang="en-US" sz="1200" dirty="0">
                <a:cs typeface="Calibri Light" panose="020F0302020204030204" pitchFamily="34" charset="0"/>
              </a:rPr>
              <a:t>In a “</a:t>
            </a:r>
            <a:r>
              <a:rPr lang="en-US" sz="1200" b="1" u="sng" dirty="0">
                <a:cs typeface="Calibri Light" panose="020F0302020204030204" pitchFamily="34" charset="0"/>
              </a:rPr>
              <a:t>traditional</a:t>
            </a:r>
            <a:r>
              <a:rPr lang="en-US" sz="1200" dirty="0">
                <a:cs typeface="Calibri Light" panose="020F0302020204030204" pitchFamily="34" charset="0"/>
              </a:rPr>
              <a:t>” (non-“prepackaged,” non-“prearranged”) chapter 11 bankruptcy case:</a:t>
            </a:r>
          </a:p>
          <a:p>
            <a:pPr lvl="2" algn="just">
              <a:lnSpc>
                <a:spcPts val="1440"/>
              </a:lnSpc>
            </a:pPr>
            <a:r>
              <a:rPr lang="en-US" sz="1200" dirty="0">
                <a:cs typeface="Calibri Light" panose="020F0302020204030204" pitchFamily="34" charset="0"/>
              </a:rPr>
              <a:t>A debtor files for bankruptcy and negotiates a restructuring with its stakeholders </a:t>
            </a:r>
            <a:r>
              <a:rPr lang="en-US" sz="1200" b="1" i="1" dirty="0">
                <a:cs typeface="Calibri Light" panose="020F0302020204030204" pitchFamily="34" charset="0"/>
              </a:rPr>
              <a:t>during </a:t>
            </a:r>
            <a:r>
              <a:rPr lang="en-US" sz="1200" dirty="0">
                <a:cs typeface="Calibri Light" panose="020F0302020204030204" pitchFamily="34" charset="0"/>
              </a:rPr>
              <a:t>the</a:t>
            </a:r>
            <a:r>
              <a:rPr lang="en-US" sz="1200" b="1" i="1" dirty="0">
                <a:cs typeface="Calibri Light" panose="020F0302020204030204" pitchFamily="34" charset="0"/>
              </a:rPr>
              <a:t> </a:t>
            </a:r>
            <a:r>
              <a:rPr lang="en-US" sz="1200" dirty="0">
                <a:cs typeface="Calibri Light" panose="020F0302020204030204" pitchFamily="34" charset="0"/>
              </a:rPr>
              <a:t>chapter 11 case.</a:t>
            </a:r>
          </a:p>
          <a:p>
            <a:pPr lvl="2" algn="just">
              <a:lnSpc>
                <a:spcPts val="1440"/>
              </a:lnSpc>
            </a:pPr>
            <a:r>
              <a:rPr lang="en-US" sz="1200" dirty="0">
                <a:cs typeface="Calibri Light" panose="020F0302020204030204" pitchFamily="34" charset="0"/>
              </a:rPr>
              <a:t>After the bankruptcy court approves a “disclosure statement” as containing adequate information, debtor solicits stakeholders’ vote to accept or reject the plan.</a:t>
            </a:r>
          </a:p>
          <a:p>
            <a:pPr lvl="2" algn="just">
              <a:lnSpc>
                <a:spcPts val="1440"/>
              </a:lnSpc>
            </a:pPr>
            <a:r>
              <a:rPr lang="en-US" sz="1200" dirty="0">
                <a:cs typeface="Calibri Light" panose="020F0302020204030204" pitchFamily="34" charset="0"/>
              </a:rPr>
              <a:t>If the plan is accepted, company seeks bankruptcy court approval of the plan (“plan confirmation”).</a:t>
            </a:r>
          </a:p>
          <a:p>
            <a:pPr lvl="2" algn="just">
              <a:lnSpc>
                <a:spcPts val="1440"/>
              </a:lnSpc>
            </a:pPr>
            <a:r>
              <a:rPr lang="en-US" sz="1200" dirty="0">
                <a:cs typeface="Calibri Light" panose="020F0302020204030204" pitchFamily="34" charset="0"/>
              </a:rPr>
              <a:t>If bankruptcy court confirms the plan, the parties close the transaction and the reorganized company emerges from bankruptcy.</a:t>
            </a:r>
          </a:p>
          <a:p>
            <a:pPr marL="228600" lvl="2" indent="0" algn="just">
              <a:lnSpc>
                <a:spcPts val="1440"/>
              </a:lnSpc>
              <a:buNone/>
            </a:pPr>
            <a:endParaRPr lang="en-US" sz="1200" dirty="0">
              <a:cs typeface="Calibri Light" panose="020F0302020204030204" pitchFamily="34" charset="0"/>
            </a:endParaRPr>
          </a:p>
          <a:p>
            <a:pPr lvl="2" algn="just">
              <a:lnSpc>
                <a:spcPts val="1440"/>
              </a:lnSpc>
            </a:pPr>
            <a:endParaRPr lang="en-US" sz="1200" dirty="0">
              <a:cs typeface="Calibri Light" panose="020F0302020204030204" pitchFamily="34" charset="0"/>
            </a:endParaRPr>
          </a:p>
          <a:p>
            <a:pPr lvl="2" algn="just">
              <a:lnSpc>
                <a:spcPts val="1440"/>
              </a:lnSpc>
            </a:pPr>
            <a:endParaRPr lang="en-US" sz="1200" dirty="0">
              <a:cs typeface="Calibri Light" panose="020F0302020204030204" pitchFamily="34" charset="0"/>
            </a:endParaRPr>
          </a:p>
          <a:p>
            <a:pPr marL="0" lvl="1" indent="0" algn="just">
              <a:lnSpc>
                <a:spcPts val="1440"/>
              </a:lnSpc>
              <a:buNone/>
            </a:pPr>
            <a:endParaRPr lang="en-US" sz="1100" dirty="0">
              <a:cs typeface="Calibri Light" panose="020F0302020204030204" pitchFamily="34" charset="0"/>
            </a:endParaRPr>
          </a:p>
          <a:p>
            <a:pPr marL="0" lvl="1" indent="0" algn="just">
              <a:lnSpc>
                <a:spcPts val="1440"/>
              </a:lnSpc>
              <a:buNone/>
            </a:pPr>
            <a:endParaRPr lang="en-US" sz="1200" dirty="0">
              <a:cs typeface="Calibri Light" panose="020F0302020204030204" pitchFamily="34" charset="0"/>
            </a:endParaRPr>
          </a:p>
          <a:p>
            <a:pPr lvl="1" algn="just">
              <a:lnSpc>
                <a:spcPts val="1440"/>
              </a:lnSpc>
            </a:pPr>
            <a:r>
              <a:rPr lang="en-US" sz="1200" dirty="0">
                <a:cs typeface="Calibri Light" panose="020F0302020204030204" pitchFamily="34" charset="0"/>
              </a:rPr>
              <a:t>As noted earlier, in a “</a:t>
            </a:r>
            <a:r>
              <a:rPr lang="en-US" sz="1200" b="1" u="sng" dirty="0">
                <a:cs typeface="Calibri Light" panose="020F0302020204030204" pitchFamily="34" charset="0"/>
              </a:rPr>
              <a:t>prepackaged</a:t>
            </a:r>
            <a:r>
              <a:rPr lang="en-US" sz="1200" dirty="0">
                <a:cs typeface="Calibri Light" panose="020F0302020204030204" pitchFamily="34" charset="0"/>
              </a:rPr>
              <a:t>” chapter 11 case, a debtor negotiates the plan and commences solicitation of votes </a:t>
            </a:r>
            <a:r>
              <a:rPr lang="en-US" sz="1200" b="1" i="1" dirty="0">
                <a:cs typeface="Calibri Light" panose="020F0302020204030204" pitchFamily="34" charset="0"/>
              </a:rPr>
              <a:t>prior to </a:t>
            </a:r>
            <a:r>
              <a:rPr lang="en-US" sz="1200" dirty="0">
                <a:cs typeface="Calibri Light" panose="020F0302020204030204" pitchFamily="34" charset="0"/>
              </a:rPr>
              <a:t>filing for bankruptcy such that the main purpose of the filing is to achieve quick confirmation of the plan by the bankruptcy court.</a:t>
            </a:r>
          </a:p>
          <a:p>
            <a:pPr lvl="2" algn="just">
              <a:lnSpc>
                <a:spcPts val="1440"/>
              </a:lnSpc>
            </a:pPr>
            <a:r>
              <a:rPr lang="en-US" sz="1200" dirty="0">
                <a:cs typeface="Calibri Light" panose="020F0302020204030204" pitchFamily="34" charset="0"/>
              </a:rPr>
              <a:t>As a result, successful “prepack” cases are typically much shorter than “typical” chapter 11 cases and have reduced costs and less complexity. </a:t>
            </a:r>
          </a:p>
          <a:p>
            <a:pPr lvl="2" algn="just">
              <a:lnSpc>
                <a:spcPts val="1440"/>
              </a:lnSpc>
            </a:pPr>
            <a:endParaRPr lang="en-US" sz="1200" dirty="0">
              <a:cs typeface="Calibri Light" panose="020F0302020204030204" pitchFamily="34" charset="0"/>
            </a:endParaRPr>
          </a:p>
        </p:txBody>
      </p:sp>
      <p:grpSp>
        <p:nvGrpSpPr>
          <p:cNvPr id="14" name="Group 13"/>
          <p:cNvGrpSpPr/>
          <p:nvPr/>
        </p:nvGrpSpPr>
        <p:grpSpPr>
          <a:xfrm>
            <a:off x="290986" y="2564904"/>
            <a:ext cx="8321041" cy="974338"/>
            <a:chOff x="356010" y="1417439"/>
            <a:chExt cx="8321041" cy="1345302"/>
          </a:xfrm>
        </p:grpSpPr>
        <p:grpSp>
          <p:nvGrpSpPr>
            <p:cNvPr id="4" name="Group 3"/>
            <p:cNvGrpSpPr/>
            <p:nvPr/>
          </p:nvGrpSpPr>
          <p:grpSpPr>
            <a:xfrm>
              <a:off x="676050" y="1417439"/>
              <a:ext cx="7493636" cy="1345302"/>
              <a:chOff x="10241752" y="1401626"/>
              <a:chExt cx="8394429" cy="1544249"/>
            </a:xfrm>
          </p:grpSpPr>
          <p:sp>
            <p:nvSpPr>
              <p:cNvPr id="5" name="Right Brace 4"/>
              <p:cNvSpPr/>
              <p:nvPr/>
            </p:nvSpPr>
            <p:spPr>
              <a:xfrm rot="16200000">
                <a:off x="14308087" y="-2211675"/>
                <a:ext cx="261760" cy="8394429"/>
              </a:xfrm>
              <a:prstGeom prst="rightBrace">
                <a:avLst>
                  <a:gd name="adj1" fmla="val 617658"/>
                  <a:gd name="adj2" fmla="val 50028"/>
                </a:avLst>
              </a:prstGeom>
              <a:noFill/>
              <a:ln w="12700" cap="flat" cmpd="sng" algn="ctr">
                <a:solidFill>
                  <a:srgbClr val="000000"/>
                </a:solidFill>
                <a:prstDash val="solid"/>
              </a:ln>
              <a:effectLst/>
            </p:spPr>
            <p:txBody>
              <a:bodyPr rtlCol="0" anchor="ctr"/>
              <a:lstStyle/>
              <a:p>
                <a:pPr algn="ctr">
                  <a:defRPr/>
                </a:pPr>
                <a:endParaRPr lang="en-US" kern="0" dirty="0">
                  <a:solidFill>
                    <a:srgbClr val="000000"/>
                  </a:solidFill>
                  <a:cs typeface="Calibri" panose="020F0502020204030204" pitchFamily="34" charset="0"/>
                </a:endParaRPr>
              </a:p>
            </p:txBody>
          </p:sp>
          <p:sp>
            <p:nvSpPr>
              <p:cNvPr id="6" name="Right Brace 5"/>
              <p:cNvSpPr/>
              <p:nvPr/>
            </p:nvSpPr>
            <p:spPr>
              <a:xfrm rot="5400000" flipV="1">
                <a:off x="14362261" y="-1654399"/>
                <a:ext cx="154615" cy="8378680"/>
              </a:xfrm>
              <a:prstGeom prst="rightBrace">
                <a:avLst>
                  <a:gd name="adj1" fmla="val 617658"/>
                  <a:gd name="adj2" fmla="val 50028"/>
                </a:avLst>
              </a:prstGeom>
              <a:noFill/>
              <a:ln w="12700" cap="flat" cmpd="sng" algn="ctr">
                <a:solidFill>
                  <a:srgbClr val="000000"/>
                </a:solidFill>
                <a:prstDash val="solid"/>
              </a:ln>
              <a:effectLst/>
            </p:spPr>
            <p:txBody>
              <a:bodyPr rtlCol="0" anchor="ctr"/>
              <a:lstStyle/>
              <a:p>
                <a:pPr algn="ctr">
                  <a:defRPr/>
                </a:pPr>
                <a:endParaRPr lang="en-US" kern="0" dirty="0">
                  <a:solidFill>
                    <a:srgbClr val="000000"/>
                  </a:solidFill>
                  <a:cs typeface="Calibri" panose="020F0502020204030204" pitchFamily="34" charset="0"/>
                </a:endParaRPr>
              </a:p>
            </p:txBody>
          </p:sp>
          <p:sp>
            <p:nvSpPr>
              <p:cNvPr id="7" name="TextBox 6"/>
              <p:cNvSpPr txBox="1"/>
              <p:nvPr/>
            </p:nvSpPr>
            <p:spPr>
              <a:xfrm>
                <a:off x="12415508" y="1401626"/>
                <a:ext cx="4182977" cy="317962"/>
              </a:xfrm>
              <a:prstGeom prst="rect">
                <a:avLst/>
              </a:prstGeom>
              <a:noFill/>
            </p:spPr>
            <p:txBody>
              <a:bodyPr wrap="square" rtlCol="0">
                <a:spAutoFit/>
              </a:bodyPr>
              <a:lstStyle/>
              <a:p>
                <a:pPr algn="ctr">
                  <a:defRPr/>
                </a:pPr>
                <a:r>
                  <a:rPr lang="en-US" sz="1200" b="1" i="1" kern="0" dirty="0">
                    <a:solidFill>
                      <a:srgbClr val="009B48"/>
                    </a:solidFill>
                    <a:cs typeface="Calibri" panose="020F0502020204030204" pitchFamily="34" charset="0"/>
                  </a:rPr>
                  <a:t>Negotiation, Drafting, and Solicitation</a:t>
                </a:r>
              </a:p>
            </p:txBody>
          </p:sp>
          <p:sp>
            <p:nvSpPr>
              <p:cNvPr id="8" name="TextBox 7"/>
              <p:cNvSpPr txBox="1"/>
              <p:nvPr/>
            </p:nvSpPr>
            <p:spPr>
              <a:xfrm>
                <a:off x="13710868" y="2645578"/>
                <a:ext cx="1456195" cy="300297"/>
              </a:xfrm>
              <a:prstGeom prst="rect">
                <a:avLst/>
              </a:prstGeom>
              <a:noFill/>
            </p:spPr>
            <p:txBody>
              <a:bodyPr wrap="square" rtlCol="0">
                <a:spAutoFit/>
              </a:bodyPr>
              <a:lstStyle/>
              <a:p>
                <a:pPr algn="ctr">
                  <a:defRPr/>
                </a:pPr>
                <a:r>
                  <a:rPr lang="en-US" sz="1100" b="1" i="1" kern="0" dirty="0">
                    <a:solidFill>
                      <a:srgbClr val="009B48"/>
                    </a:solidFill>
                    <a:cs typeface="Calibri" panose="020F0502020204030204" pitchFamily="34" charset="0"/>
                  </a:rPr>
                  <a:t>12 to 24 Months</a:t>
                </a:r>
              </a:p>
            </p:txBody>
          </p:sp>
        </p:grpSp>
        <p:sp>
          <p:nvSpPr>
            <p:cNvPr id="9" name="Right Arrow 8"/>
            <p:cNvSpPr/>
            <p:nvPr/>
          </p:nvSpPr>
          <p:spPr>
            <a:xfrm>
              <a:off x="676051" y="1812110"/>
              <a:ext cx="8001000" cy="718886"/>
            </a:xfrm>
            <a:prstGeom prst="rightArrow">
              <a:avLst>
                <a:gd name="adj1" fmla="val 38487"/>
                <a:gd name="adj2" fmla="val 55336"/>
              </a:avLst>
            </a:prstGeom>
            <a:gradFill flip="none" rotWithShape="1">
              <a:gsLst>
                <a:gs pos="0">
                  <a:srgbClr val="69BE28">
                    <a:lumMod val="60000"/>
                    <a:lumOff val="40000"/>
                  </a:srgbClr>
                </a:gs>
                <a:gs pos="100000">
                  <a:srgbClr val="009B48"/>
                </a:gs>
              </a:gsLst>
              <a:lin ang="0" scaled="1"/>
              <a:tileRect/>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ea typeface="+mn-ea"/>
                  <a:cs typeface="Calibri" panose="020F0502020204030204" pitchFamily="34" charset="0"/>
                </a:rPr>
                <a:t>Traditional Chapter 11</a:t>
              </a:r>
            </a:p>
          </p:txBody>
        </p:sp>
        <p:sp>
          <p:nvSpPr>
            <p:cNvPr id="10" name="Rounded Rectangle 9"/>
            <p:cNvSpPr/>
            <p:nvPr/>
          </p:nvSpPr>
          <p:spPr>
            <a:xfrm>
              <a:off x="356010" y="1467442"/>
              <a:ext cx="640080" cy="274320"/>
            </a:xfrm>
            <a:prstGeom prst="roundRect">
              <a:avLst/>
            </a:prstGeom>
            <a:solidFill>
              <a:srgbClr val="34B233">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small" spc="0" normalizeH="0" baseline="0" noProof="0" dirty="0">
                  <a:ln>
                    <a:noFill/>
                  </a:ln>
                  <a:solidFill>
                    <a:prstClr val="black"/>
                  </a:solidFill>
                  <a:effectLst/>
                  <a:uLnTx/>
                  <a:uFillTx/>
                  <a:ea typeface="+mn-ea"/>
                  <a:cs typeface="Calibri" panose="020F0502020204030204" pitchFamily="34" charset="0"/>
                </a:rPr>
                <a:t>Filing</a:t>
              </a:r>
            </a:p>
          </p:txBody>
        </p:sp>
        <p:cxnSp>
          <p:nvCxnSpPr>
            <p:cNvPr id="11" name="Straight Arrow Connector 10"/>
            <p:cNvCxnSpPr/>
            <p:nvPr/>
          </p:nvCxnSpPr>
          <p:spPr>
            <a:xfrm flipH="1" flipV="1">
              <a:off x="679288" y="1735294"/>
              <a:ext cx="4329" cy="298383"/>
            </a:xfrm>
            <a:prstGeom prst="straightConnector1">
              <a:avLst/>
            </a:prstGeom>
            <a:noFill/>
            <a:ln w="12700" cap="flat" cmpd="sng" algn="ctr">
              <a:solidFill>
                <a:sysClr val="windowText" lastClr="000000"/>
              </a:solidFill>
              <a:prstDash val="solid"/>
              <a:tailEnd type="triangle"/>
            </a:ln>
            <a:effectLst/>
          </p:spPr>
        </p:cxnSp>
        <p:sp>
          <p:nvSpPr>
            <p:cNvPr id="12" name="Rounded Rectangle 11"/>
            <p:cNvSpPr/>
            <p:nvPr/>
          </p:nvSpPr>
          <p:spPr>
            <a:xfrm>
              <a:off x="7849646" y="1457055"/>
              <a:ext cx="640080" cy="274320"/>
            </a:xfrm>
            <a:prstGeom prst="roundRect">
              <a:avLst/>
            </a:prstGeom>
            <a:solidFill>
              <a:srgbClr val="34B233">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small" spc="0" normalizeH="0" baseline="0" noProof="0" dirty="0">
                  <a:ln>
                    <a:noFill/>
                  </a:ln>
                  <a:solidFill>
                    <a:srgbClr val="FF0000"/>
                  </a:solidFill>
                  <a:effectLst/>
                  <a:uLnTx/>
                  <a:uFillTx/>
                  <a:ea typeface="+mn-ea"/>
                  <a:cs typeface="Calibri" panose="020F0502020204030204" pitchFamily="34" charset="0"/>
                </a:rPr>
                <a:t>Exit</a:t>
              </a:r>
            </a:p>
          </p:txBody>
        </p:sp>
        <p:cxnSp>
          <p:nvCxnSpPr>
            <p:cNvPr id="13" name="Straight Arrow Connector 12"/>
            <p:cNvCxnSpPr/>
            <p:nvPr/>
          </p:nvCxnSpPr>
          <p:spPr>
            <a:xfrm flipH="1" flipV="1">
              <a:off x="8163194" y="1741762"/>
              <a:ext cx="4329" cy="298383"/>
            </a:xfrm>
            <a:prstGeom prst="straightConnector1">
              <a:avLst/>
            </a:prstGeom>
            <a:noFill/>
            <a:ln w="12700" cap="flat" cmpd="sng" algn="ctr">
              <a:solidFill>
                <a:sysClr val="windowText" lastClr="000000"/>
              </a:solidFill>
              <a:prstDash val="solid"/>
              <a:tailEnd type="triangle"/>
            </a:ln>
            <a:effectLst/>
          </p:spPr>
        </p:cxnSp>
      </p:grpSp>
      <p:grpSp>
        <p:nvGrpSpPr>
          <p:cNvPr id="15" name="Group 14"/>
          <p:cNvGrpSpPr/>
          <p:nvPr/>
        </p:nvGrpSpPr>
        <p:grpSpPr>
          <a:xfrm>
            <a:off x="570282" y="4730110"/>
            <a:ext cx="8082489" cy="974319"/>
            <a:chOff x="533400" y="5086304"/>
            <a:chExt cx="8001000" cy="1264717"/>
          </a:xfrm>
        </p:grpSpPr>
        <p:cxnSp>
          <p:nvCxnSpPr>
            <p:cNvPr id="16" name="Straight Arrow Connector 15"/>
            <p:cNvCxnSpPr>
              <a:stCxn id="22" idx="2"/>
            </p:cNvCxnSpPr>
            <p:nvPr/>
          </p:nvCxnSpPr>
          <p:spPr>
            <a:xfrm flipH="1" flipV="1">
              <a:off x="7147910" y="5379879"/>
              <a:ext cx="4329" cy="298383"/>
            </a:xfrm>
            <a:prstGeom prst="straightConnector1">
              <a:avLst/>
            </a:prstGeom>
            <a:noFill/>
            <a:ln w="12700" cap="flat" cmpd="sng" algn="ctr">
              <a:solidFill>
                <a:sysClr val="windowText" lastClr="000000"/>
              </a:solidFill>
              <a:prstDash val="solid"/>
              <a:tailEnd type="triangle"/>
            </a:ln>
            <a:effectLst/>
          </p:spPr>
        </p:cxnSp>
        <p:cxnSp>
          <p:nvCxnSpPr>
            <p:cNvPr id="17" name="Straight Arrow Connector 16"/>
            <p:cNvCxnSpPr/>
            <p:nvPr/>
          </p:nvCxnSpPr>
          <p:spPr>
            <a:xfrm flipH="1" flipV="1">
              <a:off x="8027035" y="5379879"/>
              <a:ext cx="4329" cy="298383"/>
            </a:xfrm>
            <a:prstGeom prst="straightConnector1">
              <a:avLst/>
            </a:prstGeom>
            <a:noFill/>
            <a:ln w="12700" cap="flat" cmpd="sng" algn="ctr">
              <a:solidFill>
                <a:sysClr val="windowText" lastClr="000000"/>
              </a:solidFill>
              <a:prstDash val="solid"/>
              <a:tailEnd type="triangle"/>
            </a:ln>
            <a:effectLst/>
          </p:spPr>
        </p:cxnSp>
        <p:sp>
          <p:nvSpPr>
            <p:cNvPr id="18" name="Right Arrow 17"/>
            <p:cNvSpPr/>
            <p:nvPr/>
          </p:nvSpPr>
          <p:spPr>
            <a:xfrm>
              <a:off x="533400" y="5457001"/>
              <a:ext cx="8001000" cy="718886"/>
            </a:xfrm>
            <a:prstGeom prst="rightArrow">
              <a:avLst>
                <a:gd name="adj1" fmla="val 38487"/>
                <a:gd name="adj2" fmla="val 55336"/>
              </a:avLst>
            </a:prstGeom>
            <a:gradFill flip="none" rotWithShape="1">
              <a:gsLst>
                <a:gs pos="0">
                  <a:srgbClr val="69BE28">
                    <a:lumMod val="60000"/>
                    <a:lumOff val="40000"/>
                  </a:srgbClr>
                </a:gs>
                <a:gs pos="100000">
                  <a:srgbClr val="009B48"/>
                </a:gs>
              </a:gsLst>
              <a:lin ang="0" scaled="1"/>
              <a:tileRect/>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ea typeface="+mn-ea"/>
                  <a:cs typeface="Calibri" panose="020F0502020204030204" pitchFamily="34" charset="0"/>
                </a:rPr>
                <a:t>Prepackaged Chapter 11</a:t>
              </a:r>
            </a:p>
          </p:txBody>
        </p:sp>
        <p:sp>
          <p:nvSpPr>
            <p:cNvPr id="19" name="Rounded Rectangle 18"/>
            <p:cNvSpPr/>
            <p:nvPr/>
          </p:nvSpPr>
          <p:spPr>
            <a:xfrm>
              <a:off x="6827870" y="5086304"/>
              <a:ext cx="640080" cy="274320"/>
            </a:xfrm>
            <a:prstGeom prst="roundRect">
              <a:avLst/>
            </a:prstGeom>
            <a:solidFill>
              <a:srgbClr val="34B233">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small" spc="0" normalizeH="0" baseline="0" noProof="0" dirty="0">
                  <a:ln>
                    <a:noFill/>
                  </a:ln>
                  <a:solidFill>
                    <a:prstClr val="black"/>
                  </a:solidFill>
                  <a:effectLst/>
                  <a:uLnTx/>
                  <a:uFillTx/>
                  <a:ea typeface="+mn-ea"/>
                  <a:cs typeface="Calibri" panose="020F0502020204030204" pitchFamily="34" charset="0"/>
                </a:rPr>
                <a:t>Filing</a:t>
              </a:r>
            </a:p>
          </p:txBody>
        </p:sp>
        <p:sp>
          <p:nvSpPr>
            <p:cNvPr id="20" name="Rounded Rectangle 19"/>
            <p:cNvSpPr/>
            <p:nvPr/>
          </p:nvSpPr>
          <p:spPr>
            <a:xfrm>
              <a:off x="7709159" y="5086304"/>
              <a:ext cx="640080" cy="274320"/>
            </a:xfrm>
            <a:prstGeom prst="roundRect">
              <a:avLst/>
            </a:prstGeom>
            <a:solidFill>
              <a:srgbClr val="34B233">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lIns="45720" tIns="45720" rIns="4572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small" spc="0" normalizeH="0" baseline="0" noProof="0" dirty="0">
                  <a:ln>
                    <a:noFill/>
                  </a:ln>
                  <a:solidFill>
                    <a:srgbClr val="FF0000"/>
                  </a:solidFill>
                  <a:effectLst/>
                  <a:uLnTx/>
                  <a:uFillTx/>
                  <a:ea typeface="+mn-ea"/>
                  <a:cs typeface="Calibri" panose="020F0502020204030204" pitchFamily="34" charset="0"/>
                </a:rPr>
                <a:t>Exit</a:t>
              </a:r>
            </a:p>
          </p:txBody>
        </p:sp>
        <p:sp>
          <p:nvSpPr>
            <p:cNvPr id="21" name="Right Brace 20"/>
            <p:cNvSpPr/>
            <p:nvPr/>
          </p:nvSpPr>
          <p:spPr>
            <a:xfrm rot="5400000" flipV="1">
              <a:off x="7558283" y="5568797"/>
              <a:ext cx="154011" cy="972382"/>
            </a:xfrm>
            <a:prstGeom prst="rightBrace">
              <a:avLst>
                <a:gd name="adj1" fmla="val 96939"/>
                <a:gd name="adj2" fmla="val 50028"/>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Calibri" panose="020F0502020204030204" pitchFamily="34" charset="0"/>
              </a:endParaRPr>
            </a:p>
          </p:txBody>
        </p:sp>
        <p:sp>
          <p:nvSpPr>
            <p:cNvPr id="22" name="Right Brace 21"/>
            <p:cNvSpPr/>
            <p:nvPr/>
          </p:nvSpPr>
          <p:spPr>
            <a:xfrm rot="16200000">
              <a:off x="3756336" y="2282359"/>
              <a:ext cx="177679" cy="6614127"/>
            </a:xfrm>
            <a:prstGeom prst="rightBrace">
              <a:avLst>
                <a:gd name="adj1" fmla="val 513342"/>
                <a:gd name="adj2" fmla="val 50028"/>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Calibri" panose="020F0502020204030204" pitchFamily="34" charset="0"/>
              </a:endParaRPr>
            </a:p>
          </p:txBody>
        </p:sp>
        <p:sp>
          <p:nvSpPr>
            <p:cNvPr id="23" name="TextBox 22"/>
            <p:cNvSpPr txBox="1"/>
            <p:nvPr/>
          </p:nvSpPr>
          <p:spPr>
            <a:xfrm>
              <a:off x="2140003" y="5218534"/>
              <a:ext cx="342412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009B48"/>
                  </a:solidFill>
                  <a:effectLst/>
                  <a:uLnTx/>
                  <a:uFillTx/>
                  <a:cs typeface="Calibri" panose="020F0502020204030204" pitchFamily="34" charset="0"/>
                </a:rPr>
                <a:t>Negotiation, Drafting and Solicitation</a:t>
              </a:r>
            </a:p>
          </p:txBody>
        </p:sp>
        <p:sp>
          <p:nvSpPr>
            <p:cNvPr id="24" name="TextBox 23"/>
            <p:cNvSpPr txBox="1"/>
            <p:nvPr/>
          </p:nvSpPr>
          <p:spPr>
            <a:xfrm>
              <a:off x="6981182" y="6089411"/>
              <a:ext cx="1365183"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i="1" kern="0" dirty="0">
                  <a:solidFill>
                    <a:srgbClr val="009B48"/>
                  </a:solidFill>
                  <a:cs typeface="Calibri" panose="020F0502020204030204" pitchFamily="34" charset="0"/>
                </a:rPr>
                <a:t>30</a:t>
              </a:r>
              <a:r>
                <a:rPr kumimoji="0" lang="en-US" sz="1100" b="1" i="1" u="none" strike="noStrike" kern="0" cap="none" spc="0" normalizeH="0" baseline="0" noProof="0" dirty="0">
                  <a:ln>
                    <a:noFill/>
                  </a:ln>
                  <a:solidFill>
                    <a:srgbClr val="009B48"/>
                  </a:solidFill>
                  <a:effectLst/>
                  <a:uLnTx/>
                  <a:uFillTx/>
                  <a:cs typeface="Calibri" panose="020F0502020204030204" pitchFamily="34" charset="0"/>
                </a:rPr>
                <a:t> to </a:t>
              </a:r>
              <a:r>
                <a:rPr lang="en-US" sz="1100" b="1" i="1" kern="0" dirty="0">
                  <a:solidFill>
                    <a:srgbClr val="009B48"/>
                  </a:solidFill>
                  <a:cs typeface="Calibri" panose="020F0502020204030204" pitchFamily="34" charset="0"/>
                </a:rPr>
                <a:t>45</a:t>
              </a:r>
              <a:r>
                <a:rPr kumimoji="0" lang="en-US" sz="1100" b="1" i="1" u="none" strike="noStrike" kern="0" cap="none" spc="0" normalizeH="0" baseline="0" noProof="0" dirty="0">
                  <a:ln>
                    <a:noFill/>
                  </a:ln>
                  <a:solidFill>
                    <a:srgbClr val="009B48"/>
                  </a:solidFill>
                  <a:effectLst/>
                  <a:uLnTx/>
                  <a:uFillTx/>
                  <a:cs typeface="Calibri" panose="020F0502020204030204" pitchFamily="34" charset="0"/>
                </a:rPr>
                <a:t> Days</a:t>
              </a:r>
            </a:p>
          </p:txBody>
        </p:sp>
      </p:grpSp>
    </p:spTree>
    <p:extLst>
      <p:ext uri="{BB962C8B-B14F-4D97-AF65-F5344CB8AC3E}">
        <p14:creationId xmlns:p14="http://schemas.microsoft.com/office/powerpoint/2010/main" val="239649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Chapter 11 Case Types (cont’d)</a:t>
            </a:r>
          </a:p>
        </p:txBody>
      </p:sp>
      <p:sp>
        <p:nvSpPr>
          <p:cNvPr id="3" name="Content Placeholder 2"/>
          <p:cNvSpPr>
            <a:spLocks noGrp="1"/>
          </p:cNvSpPr>
          <p:nvPr>
            <p:ph sz="quarter" idx="10"/>
          </p:nvPr>
        </p:nvSpPr>
        <p:spPr>
          <a:xfrm>
            <a:off x="266155" y="1012220"/>
            <a:ext cx="8488361" cy="3877549"/>
          </a:xfrm>
        </p:spPr>
        <p:txBody>
          <a:bodyPr/>
          <a:lstStyle/>
          <a:p>
            <a:pPr marL="285624" lvl="2" algn="just">
              <a:lnSpc>
                <a:spcPct val="90000"/>
              </a:lnSpc>
              <a:buClr>
                <a:srgbClr val="00B050"/>
              </a:buClr>
              <a:defRPr/>
            </a:pPr>
            <a:r>
              <a:rPr lang="en-US" altLang="en-US" sz="1200" b="1" u="sng" dirty="0">
                <a:cs typeface="Calibri Light" panose="020F0302020204030204" pitchFamily="34" charset="0"/>
              </a:rPr>
              <a:t>Pre-negotiated</a:t>
            </a:r>
            <a:r>
              <a:rPr lang="en-US" altLang="en-US" sz="1200" dirty="0">
                <a:cs typeface="Calibri Light" panose="020F0302020204030204" pitchFamily="34" charset="0"/>
              </a:rPr>
              <a:t> or </a:t>
            </a:r>
            <a:r>
              <a:rPr lang="en-US" altLang="en-US" sz="1200" b="1" u="sng" dirty="0">
                <a:cs typeface="Calibri Light" panose="020F0302020204030204" pitchFamily="34" charset="0"/>
              </a:rPr>
              <a:t>prearranged</a:t>
            </a:r>
            <a:r>
              <a:rPr lang="en-US" altLang="en-US" sz="1200" dirty="0">
                <a:cs typeface="Calibri Light" panose="020F0302020204030204" pitchFamily="34" charset="0"/>
              </a:rPr>
              <a:t> in-court restructuring combines elements of traditional and prepackaged chapter 11 cases.</a:t>
            </a:r>
          </a:p>
          <a:p>
            <a:pPr marL="285624" lvl="2" algn="just">
              <a:lnSpc>
                <a:spcPct val="90000"/>
              </a:lnSpc>
              <a:buClr>
                <a:srgbClr val="00B050"/>
              </a:buClr>
              <a:defRPr/>
            </a:pPr>
            <a:r>
              <a:rPr lang="en-US" altLang="en-US" sz="1200" dirty="0">
                <a:cs typeface="Calibri Light" panose="020F0302020204030204" pitchFamily="34" charset="0"/>
              </a:rPr>
              <a:t>In a prearranged reorganization, prior to the commencement of chapter 11, a debtor:</a:t>
            </a:r>
          </a:p>
          <a:p>
            <a:pPr lvl="2" algn="just">
              <a:lnSpc>
                <a:spcPts val="1440"/>
              </a:lnSpc>
              <a:defRPr/>
            </a:pPr>
            <a:r>
              <a:rPr lang="en-US" altLang="en-US" sz="1200" dirty="0">
                <a:cs typeface="Calibri Light" panose="020F0302020204030204" pitchFamily="34" charset="0"/>
              </a:rPr>
              <a:t>Negotiates with representatives of the most significant creditors whose acceptance is sought or needed for confirmation;</a:t>
            </a:r>
          </a:p>
          <a:p>
            <a:pPr lvl="2" algn="just">
              <a:lnSpc>
                <a:spcPts val="1440"/>
              </a:lnSpc>
              <a:defRPr/>
            </a:pPr>
            <a:r>
              <a:rPr lang="en-US" altLang="en-US" sz="1200" dirty="0">
                <a:cs typeface="Calibri Light" panose="020F0302020204030204" pitchFamily="34" charset="0"/>
              </a:rPr>
              <a:t>Seeks and obtain agreement among those representatives as to the terms of the restructuring;</a:t>
            </a:r>
          </a:p>
          <a:p>
            <a:pPr lvl="2" algn="just">
              <a:lnSpc>
                <a:spcPts val="1440"/>
              </a:lnSpc>
              <a:defRPr/>
            </a:pPr>
            <a:r>
              <a:rPr lang="en-US" altLang="en-US" sz="1200" dirty="0">
                <a:cs typeface="Calibri Light" panose="020F0302020204030204" pitchFamily="34" charset="0"/>
              </a:rPr>
              <a:t>Memorializes the restructuring in written agreements containing the basic terms of the reorganization plan; but </a:t>
            </a:r>
          </a:p>
          <a:p>
            <a:pPr lvl="2" algn="just">
              <a:lnSpc>
                <a:spcPts val="1440"/>
              </a:lnSpc>
              <a:defRPr/>
            </a:pPr>
            <a:r>
              <a:rPr lang="en-US" altLang="en-US" sz="1200" dirty="0">
                <a:cs typeface="Calibri Light" panose="020F0302020204030204" pitchFamily="34" charset="0"/>
              </a:rPr>
              <a:t>Solicits votes to support the reorganization after filing the chapter 11 cases.</a:t>
            </a:r>
          </a:p>
          <a:p>
            <a:pPr marL="285624" lvl="2" algn="just">
              <a:lnSpc>
                <a:spcPct val="90000"/>
              </a:lnSpc>
              <a:buClr>
                <a:srgbClr val="00B050"/>
              </a:buClr>
              <a:defRPr/>
            </a:pPr>
            <a:r>
              <a:rPr lang="en-US" altLang="en-US" sz="1200" dirty="0">
                <a:cs typeface="Calibri Light" panose="020F0302020204030204" pitchFamily="34" charset="0"/>
              </a:rPr>
              <a:t>A prearranged chapter 11 case shares many advantages with a prepackaged restructuring but provides additional advantages, including an option for the debtor to restructure operations, if desired, and ability to raise new capital through a rights offering.</a:t>
            </a:r>
          </a:p>
          <a:p>
            <a:pPr lvl="2" algn="just">
              <a:lnSpc>
                <a:spcPts val="1440"/>
              </a:lnSpc>
              <a:defRPr/>
            </a:pPr>
            <a:r>
              <a:rPr lang="en-US" sz="1200" dirty="0">
                <a:cs typeface="Calibri Light" panose="020F0302020204030204" pitchFamily="34" charset="0"/>
              </a:rPr>
              <a:t>For instance, if certain contracts or leases must be rejected, a prearranged case may be necessary / desired.</a:t>
            </a:r>
          </a:p>
          <a:p>
            <a:pPr lvl="2" algn="just">
              <a:lnSpc>
                <a:spcPts val="1440"/>
              </a:lnSpc>
              <a:defRPr/>
            </a:pPr>
            <a:r>
              <a:rPr lang="en-US" sz="1200" dirty="0">
                <a:cs typeface="Calibri Light" panose="020F0302020204030204" pitchFamily="34" charset="0"/>
              </a:rPr>
              <a:t>In this type of case, an official unsecured creditors’ committee may be (and often is) appointed.</a:t>
            </a:r>
            <a:endParaRPr lang="en-US" altLang="en-US" sz="1200" dirty="0">
              <a:cs typeface="Calibri Light" panose="020F0302020204030204" pitchFamily="34" charset="0"/>
            </a:endParaRPr>
          </a:p>
          <a:p>
            <a:pPr marL="256829" lvl="2" algn="just">
              <a:lnSpc>
                <a:spcPct val="90000"/>
              </a:lnSpc>
              <a:buClr>
                <a:srgbClr val="00B050"/>
              </a:buClr>
              <a:defRPr/>
            </a:pPr>
            <a:r>
              <a:rPr lang="en-US" altLang="en-US" sz="1200" dirty="0">
                <a:cs typeface="Calibri Light" panose="020F0302020204030204" pitchFamily="34" charset="0"/>
              </a:rPr>
              <a:t>Total time chapter 11:  Approx. 5–8 months.</a:t>
            </a:r>
          </a:p>
          <a:p>
            <a:pPr marL="256829" lvl="2" algn="just">
              <a:lnSpc>
                <a:spcPct val="90000"/>
              </a:lnSpc>
              <a:buClr>
                <a:srgbClr val="00B050"/>
              </a:buClr>
              <a:defRPr/>
            </a:pPr>
            <a:r>
              <a:rPr lang="en-US" altLang="en-US" sz="1200" dirty="0">
                <a:cs typeface="Calibri Light" panose="020F0302020204030204" pitchFamily="34" charset="0"/>
              </a:rPr>
              <a:t>Total lead time before chapter 11 filing:  Approx. 1–3 months.</a:t>
            </a:r>
          </a:p>
          <a:p>
            <a:pPr lvl="2" algn="just">
              <a:lnSpc>
                <a:spcPts val="1440"/>
              </a:lnSpc>
            </a:pPr>
            <a:endParaRPr lang="en-US" sz="1200" dirty="0">
              <a:cs typeface="Calibri Light" panose="020F0302020204030204" pitchFamily="34" charset="0"/>
            </a:endParaRPr>
          </a:p>
          <a:p>
            <a:pPr lvl="2" algn="just">
              <a:lnSpc>
                <a:spcPts val="1440"/>
              </a:lnSpc>
            </a:pPr>
            <a:endParaRPr lang="en-US" sz="1200" dirty="0">
              <a:cs typeface="Calibri Light" panose="020F0302020204030204" pitchFamily="34" charset="0"/>
            </a:endParaRPr>
          </a:p>
          <a:p>
            <a:pPr lvl="2" algn="just">
              <a:lnSpc>
                <a:spcPts val="1440"/>
              </a:lnSpc>
            </a:pPr>
            <a:endParaRPr lang="en-US" sz="1200" dirty="0">
              <a:cs typeface="Calibri Light" panose="020F0302020204030204" pitchFamily="34" charset="0"/>
            </a:endParaRPr>
          </a:p>
          <a:p>
            <a:pPr marL="0" lvl="1" indent="0" algn="just">
              <a:lnSpc>
                <a:spcPts val="1440"/>
              </a:lnSpc>
              <a:buNone/>
            </a:pPr>
            <a:endParaRPr lang="en-US" sz="1200" dirty="0">
              <a:cs typeface="Calibri Light" panose="020F0302020204030204" pitchFamily="34" charset="0"/>
            </a:endParaRPr>
          </a:p>
          <a:p>
            <a:pPr lvl="2" algn="just">
              <a:lnSpc>
                <a:spcPts val="1440"/>
              </a:lnSpc>
            </a:pPr>
            <a:endParaRPr lang="en-US" sz="1200" dirty="0">
              <a:cs typeface="Calibri Light" panose="020F0302020204030204" pitchFamily="34" charset="0"/>
            </a:endParaRPr>
          </a:p>
          <a:p>
            <a:pPr lvl="2" algn="just">
              <a:lnSpc>
                <a:spcPts val="1440"/>
              </a:lnSpc>
            </a:pPr>
            <a:endParaRPr lang="en-US" sz="1200" dirty="0">
              <a:cs typeface="Calibri Light" panose="020F0302020204030204" pitchFamily="34" charset="0"/>
            </a:endParaRPr>
          </a:p>
        </p:txBody>
      </p:sp>
      <p:grpSp>
        <p:nvGrpSpPr>
          <p:cNvPr id="25" name="Group 24"/>
          <p:cNvGrpSpPr/>
          <p:nvPr/>
        </p:nvGrpSpPr>
        <p:grpSpPr>
          <a:xfrm>
            <a:off x="524628" y="4355016"/>
            <a:ext cx="7971413" cy="1306231"/>
            <a:chOff x="931243" y="4981876"/>
            <a:chExt cx="7417996" cy="1514688"/>
          </a:xfrm>
        </p:grpSpPr>
        <p:cxnSp>
          <p:nvCxnSpPr>
            <p:cNvPr id="26" name="Straight Arrow Connector 25"/>
            <p:cNvCxnSpPr/>
            <p:nvPr/>
          </p:nvCxnSpPr>
          <p:spPr>
            <a:xfrm flipH="1" flipV="1">
              <a:off x="5384351" y="5318833"/>
              <a:ext cx="4329" cy="2983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8027035" y="5379879"/>
              <a:ext cx="4329" cy="2983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5064311" y="5086304"/>
              <a:ext cx="640080" cy="27432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341" tIns="40341" rIns="40341" bIns="40341" rtlCol="0" anchor="ctr"/>
            <a:lstStyle/>
            <a:p>
              <a:pPr algn="ctr"/>
              <a:r>
                <a:rPr lang="en-US" sz="1147" b="1" cap="small" dirty="0">
                  <a:solidFill>
                    <a:schemeClr val="tx1"/>
                  </a:solidFill>
                </a:rPr>
                <a:t>Filing</a:t>
              </a:r>
            </a:p>
          </p:txBody>
        </p:sp>
        <p:sp>
          <p:nvSpPr>
            <p:cNvPr id="30" name="Rounded Rectangle 29"/>
            <p:cNvSpPr/>
            <p:nvPr/>
          </p:nvSpPr>
          <p:spPr>
            <a:xfrm>
              <a:off x="7709159" y="5086304"/>
              <a:ext cx="640080" cy="27432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341" tIns="40341" rIns="40341" bIns="40341" rtlCol="0" anchor="ctr"/>
            <a:lstStyle/>
            <a:p>
              <a:pPr algn="ctr"/>
              <a:r>
                <a:rPr lang="en-US" sz="1147" b="1" cap="small" dirty="0">
                  <a:solidFill>
                    <a:srgbClr val="FF0000"/>
                  </a:solidFill>
                </a:rPr>
                <a:t>Exit</a:t>
              </a:r>
            </a:p>
          </p:txBody>
        </p:sp>
        <p:sp>
          <p:nvSpPr>
            <p:cNvPr id="31" name="Right Brace 30"/>
            <p:cNvSpPr/>
            <p:nvPr/>
          </p:nvSpPr>
          <p:spPr>
            <a:xfrm rot="5400000" flipV="1">
              <a:off x="6652649" y="4676850"/>
              <a:ext cx="154012" cy="2624445"/>
            </a:xfrm>
            <a:prstGeom prst="rightBrace">
              <a:avLst>
                <a:gd name="adj1" fmla="val 96939"/>
                <a:gd name="adj2" fmla="val 5002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88" dirty="0"/>
            </a:p>
          </p:txBody>
        </p:sp>
        <p:sp>
          <p:nvSpPr>
            <p:cNvPr id="32" name="Right Brace 31"/>
            <p:cNvSpPr/>
            <p:nvPr/>
          </p:nvSpPr>
          <p:spPr>
            <a:xfrm rot="16200000">
              <a:off x="3084050" y="3347777"/>
              <a:ext cx="154010" cy="4459623"/>
            </a:xfrm>
            <a:prstGeom prst="rightBrace">
              <a:avLst>
                <a:gd name="adj1" fmla="val 513342"/>
                <a:gd name="adj2" fmla="val 5002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88" dirty="0"/>
            </a:p>
          </p:txBody>
        </p:sp>
        <p:sp>
          <p:nvSpPr>
            <p:cNvPr id="33" name="TextBox 32"/>
            <p:cNvSpPr txBox="1"/>
            <p:nvPr/>
          </p:nvSpPr>
          <p:spPr>
            <a:xfrm>
              <a:off x="1257060" y="5107228"/>
              <a:ext cx="3424128" cy="340585"/>
            </a:xfrm>
            <a:prstGeom prst="rect">
              <a:avLst/>
            </a:prstGeom>
            <a:noFill/>
          </p:spPr>
          <p:txBody>
            <a:bodyPr wrap="square" rtlCol="0">
              <a:spAutoFit/>
            </a:bodyPr>
            <a:lstStyle/>
            <a:p>
              <a:pPr algn="ctr">
                <a:defRPr/>
              </a:pPr>
              <a:r>
                <a:rPr lang="en-US" sz="1200" b="1" i="1" kern="0" dirty="0">
                  <a:solidFill>
                    <a:srgbClr val="009B48"/>
                  </a:solidFill>
                  <a:cs typeface="Calibri" panose="020F0502020204030204" pitchFamily="34" charset="0"/>
                </a:rPr>
                <a:t>Negotiation (and Possibly Drafting)</a:t>
              </a:r>
            </a:p>
          </p:txBody>
        </p:sp>
        <p:sp>
          <p:nvSpPr>
            <p:cNvPr id="34" name="TextBox 33"/>
            <p:cNvSpPr txBox="1"/>
            <p:nvPr/>
          </p:nvSpPr>
          <p:spPr>
            <a:xfrm>
              <a:off x="6148831" y="6155979"/>
              <a:ext cx="1365183" cy="340585"/>
            </a:xfrm>
            <a:prstGeom prst="rect">
              <a:avLst/>
            </a:prstGeom>
            <a:noFill/>
          </p:spPr>
          <p:txBody>
            <a:bodyPr wrap="square" rtlCol="0">
              <a:spAutoFit/>
            </a:bodyPr>
            <a:lstStyle/>
            <a:p>
              <a:pPr algn="ctr"/>
              <a:r>
                <a:rPr lang="en-US" sz="1200" b="1" i="1" kern="0" dirty="0">
                  <a:solidFill>
                    <a:srgbClr val="009B48"/>
                  </a:solidFill>
                  <a:cs typeface="Calibri" panose="020F0502020204030204" pitchFamily="34" charset="0"/>
                </a:rPr>
                <a:t>5 to 8 Months</a:t>
              </a:r>
            </a:p>
          </p:txBody>
        </p:sp>
        <p:sp>
          <p:nvSpPr>
            <p:cNvPr id="35" name="Right Brace 34"/>
            <p:cNvSpPr/>
            <p:nvPr/>
          </p:nvSpPr>
          <p:spPr>
            <a:xfrm rot="16200000">
              <a:off x="6638494" y="4265365"/>
              <a:ext cx="154011" cy="2624446"/>
            </a:xfrm>
            <a:prstGeom prst="rightBrace">
              <a:avLst>
                <a:gd name="adj1" fmla="val 96939"/>
                <a:gd name="adj2" fmla="val 5002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88" dirty="0"/>
            </a:p>
          </p:txBody>
        </p:sp>
        <p:sp>
          <p:nvSpPr>
            <p:cNvPr id="36" name="TextBox 35"/>
            <p:cNvSpPr txBox="1"/>
            <p:nvPr/>
          </p:nvSpPr>
          <p:spPr>
            <a:xfrm>
              <a:off x="5445372" y="4981876"/>
              <a:ext cx="2594759" cy="586564"/>
            </a:xfrm>
            <a:prstGeom prst="rect">
              <a:avLst/>
            </a:prstGeom>
            <a:noFill/>
          </p:spPr>
          <p:txBody>
            <a:bodyPr wrap="square" rtlCol="0">
              <a:spAutoFit/>
            </a:bodyPr>
            <a:lstStyle/>
            <a:p>
              <a:pPr algn="ctr"/>
              <a:r>
                <a:rPr lang="en-US" sz="1200" b="1" i="1" kern="0" dirty="0">
                  <a:solidFill>
                    <a:srgbClr val="009B48"/>
                  </a:solidFill>
                  <a:cs typeface="Calibri" panose="020F0502020204030204" pitchFamily="34" charset="0"/>
                </a:rPr>
                <a:t>Solicitation</a:t>
              </a:r>
              <a:br>
                <a:rPr lang="en-US" sz="1200" b="1" i="1" kern="0" dirty="0">
                  <a:solidFill>
                    <a:srgbClr val="009B48"/>
                  </a:solidFill>
                  <a:cs typeface="Calibri" panose="020F0502020204030204" pitchFamily="34" charset="0"/>
                </a:rPr>
              </a:br>
              <a:r>
                <a:rPr lang="en-US" sz="1200" b="1" i="1" kern="0" dirty="0">
                  <a:solidFill>
                    <a:srgbClr val="009B48"/>
                  </a:solidFill>
                  <a:cs typeface="Calibri" panose="020F0502020204030204" pitchFamily="34" charset="0"/>
                </a:rPr>
                <a:t>(and Possibly Drafting)</a:t>
              </a:r>
              <a:endParaRPr lang="en-US" sz="1300" b="1" dirty="0">
                <a:latin typeface="Calibri Light" panose="020F0302020204030204" pitchFamily="34" charset="0"/>
                <a:cs typeface="Calibri Light" panose="020F0302020204030204" pitchFamily="34" charset="0"/>
              </a:endParaRPr>
            </a:p>
          </p:txBody>
        </p:sp>
      </p:grpSp>
      <p:sp>
        <p:nvSpPr>
          <p:cNvPr id="37" name="Right Arrow 36"/>
          <p:cNvSpPr/>
          <p:nvPr/>
        </p:nvSpPr>
        <p:spPr>
          <a:xfrm>
            <a:off x="452917" y="4797151"/>
            <a:ext cx="8135760" cy="549440"/>
          </a:xfrm>
          <a:prstGeom prst="rightArrow">
            <a:avLst>
              <a:gd name="adj1" fmla="val 38487"/>
              <a:gd name="adj2" fmla="val 55336"/>
            </a:avLst>
          </a:prstGeom>
          <a:gradFill flip="none" rotWithShape="1">
            <a:gsLst>
              <a:gs pos="0">
                <a:srgbClr val="69BE28">
                  <a:lumMod val="60000"/>
                  <a:lumOff val="40000"/>
                </a:srgbClr>
              </a:gs>
              <a:gs pos="100000">
                <a:srgbClr val="009B48"/>
              </a:gs>
            </a:gsLst>
            <a:lin ang="0" scaled="1"/>
            <a:tileRect/>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ea typeface="+mn-ea"/>
                <a:cs typeface="Calibri" panose="020F0502020204030204" pitchFamily="34" charset="0"/>
              </a:rPr>
              <a:t>Prearranged Chapter 11</a:t>
            </a:r>
          </a:p>
        </p:txBody>
      </p:sp>
    </p:spTree>
    <p:extLst>
      <p:ext uri="{BB962C8B-B14F-4D97-AF65-F5344CB8AC3E}">
        <p14:creationId xmlns:p14="http://schemas.microsoft.com/office/powerpoint/2010/main" val="366122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US" altLang="en-US" dirty="0"/>
              <a:t>Main Participants:  In </a:t>
            </a:r>
            <a:r>
              <a:rPr lang="en-US" altLang="en-US" i="1" u="sng" dirty="0"/>
              <a:t>Every</a:t>
            </a:r>
            <a:r>
              <a:rPr lang="en-US" altLang="en-US" dirty="0"/>
              <a:t> Chapter 11 Case</a:t>
            </a:r>
          </a:p>
        </p:txBody>
      </p:sp>
      <p:sp>
        <p:nvSpPr>
          <p:cNvPr id="56323" name="Rectangle 5"/>
          <p:cNvSpPr>
            <a:spLocks noGrp="1" noChangeArrowheads="1"/>
          </p:cNvSpPr>
          <p:nvPr>
            <p:ph idx="1"/>
          </p:nvPr>
        </p:nvSpPr>
        <p:spPr>
          <a:xfrm>
            <a:off x="290513" y="980728"/>
            <a:ext cx="8478837" cy="5294311"/>
          </a:xfrm>
        </p:spPr>
        <p:txBody>
          <a:bodyPr/>
          <a:lstStyle/>
          <a:p>
            <a:pPr lvl="1" eaLnBrk="1" hangingPunct="1"/>
            <a:r>
              <a:rPr lang="en-US" altLang="en-US" sz="1600" b="1" u="sng" dirty="0"/>
              <a:t>Bankruptcy Court</a:t>
            </a:r>
          </a:p>
          <a:p>
            <a:pPr lvl="2" eaLnBrk="1" hangingPunct="1"/>
            <a:r>
              <a:rPr lang="en-US" altLang="en-US" sz="1600" dirty="0"/>
              <a:t>Oversees debtor’s restructuring</a:t>
            </a:r>
          </a:p>
          <a:p>
            <a:pPr lvl="2" eaLnBrk="1" hangingPunct="1"/>
            <a:r>
              <a:rPr lang="en-US" altLang="en-US" sz="1600" dirty="0"/>
              <a:t>Resolves disputes among parties</a:t>
            </a:r>
          </a:p>
          <a:p>
            <a:pPr lvl="1" eaLnBrk="1" hangingPunct="1"/>
            <a:r>
              <a:rPr lang="en-US" altLang="en-US" sz="1600" b="1" u="sng" dirty="0"/>
              <a:t>Debtor in Possession</a:t>
            </a:r>
          </a:p>
          <a:p>
            <a:pPr lvl="2" eaLnBrk="1" hangingPunct="1"/>
            <a:r>
              <a:rPr lang="en-US" altLang="en-US" sz="1600" dirty="0"/>
              <a:t>Management and board stay in control</a:t>
            </a:r>
          </a:p>
          <a:p>
            <a:pPr lvl="2" algn="just" eaLnBrk="1" hangingPunct="1"/>
            <a:r>
              <a:rPr lang="en-US" altLang="en-US" sz="1600" dirty="0"/>
              <a:t>Permitted to continue operating business in ordinary course </a:t>
            </a:r>
          </a:p>
          <a:p>
            <a:pPr lvl="2" algn="just" eaLnBrk="1" hangingPunct="1"/>
            <a:r>
              <a:rPr lang="en-US" altLang="en-US" sz="1600" dirty="0"/>
              <a:t>Court-approval required for actions </a:t>
            </a:r>
            <a:r>
              <a:rPr lang="en-US" altLang="en-US" sz="1600" b="1" i="1" dirty="0"/>
              <a:t>outside</a:t>
            </a:r>
            <a:r>
              <a:rPr lang="en-US" altLang="en-US" sz="1600" dirty="0"/>
              <a:t> ordinary course of business</a:t>
            </a:r>
          </a:p>
          <a:p>
            <a:pPr lvl="2" algn="just" eaLnBrk="1" hangingPunct="1"/>
            <a:r>
              <a:rPr lang="en-US" altLang="en-US" sz="1600" dirty="0"/>
              <a:t>Principally in charge of own restructuring process</a:t>
            </a:r>
          </a:p>
          <a:p>
            <a:pPr lvl="1" algn="just" eaLnBrk="1" hangingPunct="1"/>
            <a:r>
              <a:rPr lang="en-US" altLang="en-US" sz="1600" b="1" u="sng" dirty="0"/>
              <a:t>United States Trustee</a:t>
            </a:r>
          </a:p>
          <a:p>
            <a:pPr lvl="2" algn="just" eaLnBrk="1" hangingPunct="1"/>
            <a:r>
              <a:rPr lang="en-US" altLang="en-US" sz="1600" dirty="0"/>
              <a:t>Division of the Department of Justice</a:t>
            </a:r>
          </a:p>
          <a:p>
            <a:pPr lvl="2" algn="just" eaLnBrk="1" hangingPunct="1"/>
            <a:r>
              <a:rPr lang="en-US" altLang="en-US" sz="1600" dirty="0"/>
              <a:t>Has standing to be heard on any issue in the case</a:t>
            </a:r>
          </a:p>
          <a:p>
            <a:pPr lvl="2" algn="just" eaLnBrk="1" hangingPunct="1"/>
            <a:r>
              <a:rPr lang="en-US" altLang="en-US" sz="1600" dirty="0"/>
              <a:t>Focused on process integrity (</a:t>
            </a:r>
            <a:r>
              <a:rPr lang="en-US" altLang="en-US" sz="1600" i="1" dirty="0"/>
              <a:t>e.g.</a:t>
            </a:r>
            <a:r>
              <a:rPr lang="en-US" altLang="en-US" sz="1600" dirty="0"/>
              <a:t>, professional fees and scope of liability releases)</a:t>
            </a:r>
          </a:p>
          <a:p>
            <a:pPr lvl="2" algn="just" eaLnBrk="1" hangingPunct="1"/>
            <a:r>
              <a:rPr lang="en-US" altLang="en-US" sz="1600" dirty="0"/>
              <a:t>Mandates quarterly user fees paid by debtors</a:t>
            </a:r>
          </a:p>
          <a:p>
            <a:pPr lvl="2" algn="just" eaLnBrk="1" hangingPunct="1"/>
            <a:r>
              <a:rPr lang="en-US" altLang="en-US" sz="1600" dirty="0"/>
              <a:t>Imposes certainly monthly and quarterly operating requirements on debtors (</a:t>
            </a:r>
            <a:r>
              <a:rPr lang="en-US" altLang="en-US" sz="1600" i="1" dirty="0"/>
              <a:t>e.g.</a:t>
            </a:r>
            <a:r>
              <a:rPr lang="en-US" altLang="en-US" sz="1600" dirty="0"/>
              <a:t>, regular public filing by debtors of balance sheets, income statements, and other disclosures)</a:t>
            </a:r>
          </a:p>
        </p:txBody>
      </p:sp>
    </p:spTree>
    <p:extLst>
      <p:ext uri="{BB962C8B-B14F-4D97-AF65-F5344CB8AC3E}">
        <p14:creationId xmlns:p14="http://schemas.microsoft.com/office/powerpoint/2010/main" val="420466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en-US" altLang="en-US" dirty="0"/>
              <a:t>Main Participants:  In </a:t>
            </a:r>
            <a:r>
              <a:rPr lang="en-US" altLang="en-US" i="1" u="sng" dirty="0"/>
              <a:t>Most</a:t>
            </a:r>
            <a:r>
              <a:rPr lang="en-US" altLang="en-US" dirty="0"/>
              <a:t> Chapter 11 Cases</a:t>
            </a:r>
          </a:p>
        </p:txBody>
      </p:sp>
      <p:sp>
        <p:nvSpPr>
          <p:cNvPr id="58371" name="Rectangle 5"/>
          <p:cNvSpPr>
            <a:spLocks noGrp="1" noChangeArrowheads="1"/>
          </p:cNvSpPr>
          <p:nvPr>
            <p:ph idx="1"/>
          </p:nvPr>
        </p:nvSpPr>
        <p:spPr>
          <a:xfrm>
            <a:off x="290513" y="980728"/>
            <a:ext cx="8478837" cy="5294311"/>
          </a:xfrm>
        </p:spPr>
        <p:txBody>
          <a:bodyPr/>
          <a:lstStyle/>
          <a:p>
            <a:pPr lvl="1" eaLnBrk="1" hangingPunct="1"/>
            <a:r>
              <a:rPr lang="en-US" altLang="en-US" sz="1400" b="1" u="sng" dirty="0"/>
              <a:t>Official Committees</a:t>
            </a:r>
          </a:p>
          <a:p>
            <a:pPr lvl="2" eaLnBrk="1" hangingPunct="1"/>
            <a:r>
              <a:rPr lang="en-US" altLang="en-US" sz="1400" dirty="0"/>
              <a:t>Appointed by U.S. Trustee</a:t>
            </a:r>
          </a:p>
          <a:p>
            <a:pPr lvl="2" eaLnBrk="1" hangingPunct="1"/>
            <a:r>
              <a:rPr lang="en-US" altLang="en-US" sz="1400" dirty="0"/>
              <a:t>Most common:  Official Committee of Unsecured Creditors </a:t>
            </a:r>
          </a:p>
          <a:p>
            <a:pPr lvl="3"/>
            <a:r>
              <a:rPr lang="en-US" altLang="en-US" sz="1400" dirty="0"/>
              <a:t>Not appointed in prepackaged chapter 11 cases </a:t>
            </a:r>
          </a:p>
          <a:p>
            <a:pPr lvl="2" eaLnBrk="1" hangingPunct="1"/>
            <a:r>
              <a:rPr lang="en-US" altLang="en-US" sz="1400" dirty="0"/>
              <a:t>Members owe fiduciary duties to constituents</a:t>
            </a:r>
          </a:p>
          <a:p>
            <a:pPr lvl="2" eaLnBrk="1" hangingPunct="1"/>
            <a:r>
              <a:rPr lang="en-US" altLang="en-US" sz="1400" dirty="0"/>
              <a:t>Professionals’ fees paid by debtors</a:t>
            </a:r>
          </a:p>
          <a:p>
            <a:pPr lvl="1" eaLnBrk="1" hangingPunct="1"/>
            <a:r>
              <a:rPr lang="en-US" altLang="en-US" sz="1400" b="1" u="sng" dirty="0"/>
              <a:t>Ad Hoc Groups / Committees</a:t>
            </a:r>
          </a:p>
          <a:p>
            <a:pPr lvl="2" eaLnBrk="1" hangingPunct="1"/>
            <a:r>
              <a:rPr lang="en-US" altLang="en-US" sz="1400" dirty="0"/>
              <a:t>Formed to give like-minded parties more strength in negotiation and litigation</a:t>
            </a:r>
          </a:p>
          <a:p>
            <a:pPr lvl="2" eaLnBrk="1" hangingPunct="1"/>
            <a:r>
              <a:rPr lang="en-US" altLang="en-US" sz="1400" dirty="0"/>
              <a:t>Professionals’ fees often paid by debtors, especially when secured creditors</a:t>
            </a:r>
          </a:p>
          <a:p>
            <a:pPr lvl="3"/>
            <a:r>
              <a:rPr lang="en-US" altLang="en-US" sz="1400" dirty="0"/>
              <a:t>Loan agent often hires separate counsel, which fees also are often paid by debtors </a:t>
            </a:r>
          </a:p>
          <a:p>
            <a:pPr lvl="1" eaLnBrk="1" hangingPunct="1"/>
            <a:r>
              <a:rPr lang="en-US" altLang="en-US" sz="1400" b="1" u="sng" dirty="0"/>
              <a:t>DIP Lender</a:t>
            </a:r>
          </a:p>
          <a:p>
            <a:pPr lvl="2" eaLnBrk="1" hangingPunct="1"/>
            <a:r>
              <a:rPr lang="en-US" altLang="en-US" sz="1400" dirty="0"/>
              <a:t>Finances the debtor’s business during chapter 11</a:t>
            </a:r>
          </a:p>
          <a:p>
            <a:pPr lvl="2" eaLnBrk="1" hangingPunct="1"/>
            <a:r>
              <a:rPr lang="en-US" altLang="en-US" sz="1400" dirty="0"/>
              <a:t>Often a prepetition lender / group of lenders</a:t>
            </a:r>
          </a:p>
          <a:p>
            <a:pPr lvl="2" eaLnBrk="1" hangingPunct="1"/>
            <a:r>
              <a:rPr lang="en-US" altLang="en-US" sz="1400" dirty="0"/>
              <a:t>Professional fees generally paid by debtors</a:t>
            </a:r>
          </a:p>
          <a:p>
            <a:pPr lvl="1"/>
            <a:r>
              <a:rPr lang="en-US" altLang="en-US" sz="1400" b="1" u="sng" dirty="0"/>
              <a:t>Major Contract Counterparties</a:t>
            </a:r>
          </a:p>
          <a:p>
            <a:pPr lvl="2"/>
            <a:r>
              <a:rPr lang="en-US" altLang="en-US" sz="1400" dirty="0"/>
              <a:t>Vary from cases to case, but often include:</a:t>
            </a:r>
          </a:p>
          <a:p>
            <a:pPr lvl="3"/>
            <a:r>
              <a:rPr lang="en-US" altLang="en-US" sz="1400" dirty="0"/>
              <a:t>Suppliers/vendors;</a:t>
            </a:r>
          </a:p>
          <a:p>
            <a:pPr lvl="3"/>
            <a:r>
              <a:rPr lang="en-US" altLang="en-US" sz="1400" dirty="0"/>
              <a:t>Licensees/Licensors; and</a:t>
            </a:r>
          </a:p>
          <a:p>
            <a:pPr lvl="3"/>
            <a:r>
              <a:rPr lang="en-US" altLang="en-US" sz="1400" dirty="0"/>
              <a:t>Lessors/landlords </a:t>
            </a:r>
          </a:p>
        </p:txBody>
      </p:sp>
    </p:spTree>
    <p:extLst>
      <p:ext uri="{BB962C8B-B14F-4D97-AF65-F5344CB8AC3E}">
        <p14:creationId xmlns:p14="http://schemas.microsoft.com/office/powerpoint/2010/main" val="23152045"/>
      </p:ext>
    </p:extLst>
  </p:cSld>
  <p:clrMapOvr>
    <a:masterClrMapping/>
  </p:clrMapOvr>
</p:sld>
</file>

<file path=ppt/theme/theme1.xml><?xml version="1.0" encoding="utf-8"?>
<a:theme xmlns:a="http://schemas.openxmlformats.org/drawingml/2006/main" name="1_Weil">
  <a:themeElements>
    <a:clrScheme name="Weil">
      <a:dk1>
        <a:sysClr val="windowText" lastClr="000000"/>
      </a:dk1>
      <a:lt1>
        <a:sysClr val="window" lastClr="FFFFFF"/>
      </a:lt1>
      <a:dk2>
        <a:srgbClr val="454A4B"/>
      </a:dk2>
      <a:lt2>
        <a:srgbClr val="F8F8F8"/>
      </a:lt2>
      <a:accent1>
        <a:srgbClr val="CCD626"/>
      </a:accent1>
      <a:accent2>
        <a:srgbClr val="6CB535"/>
      </a:accent2>
      <a:accent3>
        <a:srgbClr val="3AAA35"/>
      </a:accent3>
      <a:accent4>
        <a:srgbClr val="009A51"/>
      </a:accent4>
      <a:accent5>
        <a:srgbClr val="BDBDBD"/>
      </a:accent5>
      <a:accent6>
        <a:srgbClr val="50545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t" anchorCtr="0">
        <a:noAutofit/>
      </a:bodyPr>
      <a:lstStyle>
        <a:defPPr algn="l">
          <a:defRPr dirty="0" smtClean="0"/>
        </a:defPPr>
      </a:lstStyle>
    </a:txDef>
  </a:objectDefaults>
  <a:extraClrSchemeLst/>
  <a:extLst>
    <a:ext uri="{05A4C25C-085E-4340-85A3-A5531E510DB2}">
      <thm15:themeFamily xmlns:thm15="http://schemas.microsoft.com/office/thememl/2012/main" name="Weil" id="{B9E6FCB5-90B9-4675-87AE-6F01B2080FB3}" vid="{A013CF6A-44EE-4DC4-ABB1-DAD22B39CFD7}"/>
    </a:ext>
  </a:extLst>
</a:theme>
</file>

<file path=ppt/theme/theme2.xml><?xml version="1.0" encoding="utf-8"?>
<a:theme xmlns:a="http://schemas.openxmlformats.org/drawingml/2006/main" name="1_Custom Design">
  <a:themeElements>
    <a:clrScheme name="Weil Presentation">
      <a:dk1>
        <a:sysClr val="windowText" lastClr="000000"/>
      </a:dk1>
      <a:lt1>
        <a:sysClr val="window" lastClr="FFFFFF"/>
      </a:lt1>
      <a:dk2>
        <a:srgbClr val="34B233"/>
      </a:dk2>
      <a:lt2>
        <a:srgbClr val="6C6F70"/>
      </a:lt2>
      <a:accent1>
        <a:srgbClr val="009B48"/>
      </a:accent1>
      <a:accent2>
        <a:srgbClr val="69BE28"/>
      </a:accent2>
      <a:accent3>
        <a:srgbClr val="BED600"/>
      </a:accent3>
      <a:accent4>
        <a:srgbClr val="6C6F70"/>
      </a:accent4>
      <a:accent5>
        <a:srgbClr val="34B233"/>
      </a:accent5>
      <a:accent6>
        <a:srgbClr val="DBDBDB"/>
      </a:accent6>
      <a:hlink>
        <a:srgbClr val="009B48"/>
      </a:hlink>
      <a:folHlink>
        <a:srgbClr val="6C6F7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Weil</Template>
  <TotalTime>25501</TotalTime>
  <Words>10100</Words>
  <Application>Microsoft Office PowerPoint</Application>
  <PresentationFormat>Letter Paper (8.5x11 in)</PresentationFormat>
  <Paragraphs>668</Paragraphs>
  <Slides>52</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Arial Narrow</vt:lpstr>
      <vt:lpstr>Calibri</vt:lpstr>
      <vt:lpstr>Calibri Light</vt:lpstr>
      <vt:lpstr>Wingdings</vt:lpstr>
      <vt:lpstr>1_Weil</vt:lpstr>
      <vt:lpstr>1_Custom Design</vt:lpstr>
      <vt:lpstr>Restructuring and Chapter 11 Considerations</vt:lpstr>
      <vt:lpstr>Types of U.S. Restructurings</vt:lpstr>
      <vt:lpstr>Chapter 11 Basics</vt:lpstr>
      <vt:lpstr>PowerPoint Presentation</vt:lpstr>
      <vt:lpstr>Advantages &amp; Burdens of Chapter 11 </vt:lpstr>
      <vt:lpstr>Comparison of Chapter 11 Case Types </vt:lpstr>
      <vt:lpstr>Comparison of Chapter 11 Case Types (cont’d)</vt:lpstr>
      <vt:lpstr>Main Participants:  In Every Chapter 11 Case</vt:lpstr>
      <vt:lpstr>Main Participants:  In Most Chapter 11 Cases</vt:lpstr>
      <vt:lpstr>Main Participants:  In Some Chapter 11 Cases</vt:lpstr>
      <vt:lpstr>Chapter 11 Planning:  Domino Analysis</vt:lpstr>
      <vt:lpstr>Sample Triggers &amp; Considerations</vt:lpstr>
      <vt:lpstr>Sample Triggers &amp; Considerations (cont’d)</vt:lpstr>
      <vt:lpstr>Sample Domino Analysis</vt:lpstr>
      <vt:lpstr>Preparing to File</vt:lpstr>
      <vt:lpstr>Illustrative First-Day Motions Overview</vt:lpstr>
      <vt:lpstr>Illustrative First-Day Motions Overview (cont’d)</vt:lpstr>
      <vt:lpstr>Illustrative First-Day Motions Overview (cont’d)</vt:lpstr>
      <vt:lpstr>The Automatic Stay</vt:lpstr>
      <vt:lpstr>Executory Contracts &amp; Unexpired Leases in Chapter 11</vt:lpstr>
      <vt:lpstr>Funding Operations in Chapter 11</vt:lpstr>
      <vt:lpstr>Postpetition Borrowing (“DIP Financing”)</vt:lpstr>
      <vt:lpstr>DIP Financing:  DIP Orders</vt:lpstr>
      <vt:lpstr>DIP Financing:  Budget  </vt:lpstr>
      <vt:lpstr>DIP Financing:  Fees</vt:lpstr>
      <vt:lpstr>DIP Financing:  Representations, Warranties, Covenants, and Conditions</vt:lpstr>
      <vt:lpstr>DIP Financing:  Events of Default</vt:lpstr>
      <vt:lpstr>DIP Financing:  Milestones</vt:lpstr>
      <vt:lpstr>Claims Against the Estate:  Putting Claims in Context</vt:lpstr>
      <vt:lpstr>Claims Against the Estate:  The Claims “Waterfall”</vt:lpstr>
      <vt:lpstr>Claims Against the Estate:  Secured Claim Basics</vt:lpstr>
      <vt:lpstr>Claims Against the Estate:  Administrative and Priority Claims</vt:lpstr>
      <vt:lpstr>Claims Against the Estate:  General Unsecured Claims</vt:lpstr>
      <vt:lpstr>Claims Against the Estate:  Subordinated Claims</vt:lpstr>
      <vt:lpstr>Claims Against the Estate:  Equity Interests</vt:lpstr>
      <vt:lpstr>Claims Against the Estate:  Bar Date</vt:lpstr>
      <vt:lpstr>Claims Against the Estate:  Claim Resolution: Estimation and Settlement</vt:lpstr>
      <vt:lpstr>Restructuring Tools:  Chapter 11 Restructuring Tools</vt:lpstr>
      <vt:lpstr>Restructuring Tools:  Sections 544(a) – Lien Avoidance Powers</vt:lpstr>
      <vt:lpstr>Restructuring Tools:  Sections 548 and 544(b) – Avoidance of Fraudulent Transfer</vt:lpstr>
      <vt:lpstr>Restructuring Tools:  Sections 547 – Avoidance of Preferences</vt:lpstr>
      <vt:lpstr>Restructuring Tools:  Section 363 Asset Sales</vt:lpstr>
      <vt:lpstr>Restructuring Tools:  Section 363 Asset Sales (cont’d.)</vt:lpstr>
      <vt:lpstr>Restructuring Tools:  Section 365 – Executory Contracts and Unexpired Leases</vt:lpstr>
      <vt:lpstr>Restructuring Tools:  Section 365 – Assumption</vt:lpstr>
      <vt:lpstr>Restructuring Tools:  Section 365 – Rejection</vt:lpstr>
      <vt:lpstr>Restructuring Tools:  Section 365 – Assume and Assign</vt:lpstr>
      <vt:lpstr>Restructuring Tools:  Section 1123 – Plan Sale </vt:lpstr>
      <vt:lpstr>The Chapter 11 Plan &amp; Disclosure Statement</vt:lpstr>
      <vt:lpstr>Solicitation of Votes on Chapter 11 Plan</vt:lpstr>
      <vt:lpstr>Confirmation of Chapter 11 Plan </vt:lpstr>
      <vt:lpstr>Potential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Harmsworth Cowles</dc:creator>
  <cp:lastModifiedBy>Berkovich, Ronit</cp:lastModifiedBy>
  <cp:revision>1200</cp:revision>
  <cp:lastPrinted>2022-09-28T21:46:07Z</cp:lastPrinted>
  <dcterms:created xsi:type="dcterms:W3CDTF">2018-10-17T16:16:58Z</dcterms:created>
  <dcterms:modified xsi:type="dcterms:W3CDTF">2025-09-30T18:18:43Z</dcterms:modified>
</cp:coreProperties>
</file>